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8288000" cy="10287000"/>
  <p:notesSz cx="6858000" cy="9144000"/>
  <p:embeddedFontLst>
    <p:embeddedFont>
      <p:font typeface="Londrina Solid" charset="0"/>
      <p:regular r:id="rId13"/>
    </p:embeddedFont>
    <p:embeddedFont>
      <p:font typeface="Londrina Solid Heavy" charset="0"/>
      <p:regular r:id="rId14"/>
    </p:embeddedFont>
    <p:embeddedFont>
      <p:font typeface="Calibri" pitchFamily="34" charset="0"/>
      <p:regular r:id="rId15"/>
      <p:bold r:id="rId16"/>
      <p:italic r:id="rId17"/>
      <p:boldItalic r:id="rId18"/>
    </p:embeddedFont>
    <p:embeddedFont>
      <p:font typeface="可畫朵朵體-HK" charset="-128"/>
      <p:regular r:id="rId19"/>
    </p:embeddedFont>
    <p:embeddedFont>
      <p:font typeface="Sukar" charset="0"/>
      <p:regular r:id="rId20"/>
    </p:embeddedFont>
    <p:embeddedFont>
      <p:font typeface="新蒂焦糖体" charset="-12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77" d="100"/>
          <a:sy n="77" d="100"/>
        </p:scale>
        <p:origin x="-354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18" Type="http://schemas.openxmlformats.org/officeDocument/2006/relationships/image" Target="../media/image10.png"/><Relationship Id="rId3" Type="http://schemas.openxmlformats.org/officeDocument/2006/relationships/image" Target="../media/image2.png"/><Relationship Id="rId21" Type="http://schemas.openxmlformats.org/officeDocument/2006/relationships/image" Target="../media/image20.svg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17" Type="http://schemas.openxmlformats.org/officeDocument/2006/relationships/image" Target="../media/image16.svg"/><Relationship Id="rId2" Type="http://schemas.openxmlformats.org/officeDocument/2006/relationships/image" Target="../media/image1.jpeg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svg"/><Relationship Id="rId5" Type="http://schemas.openxmlformats.org/officeDocument/2006/relationships/image" Target="../media/image3.png"/><Relationship Id="rId15" Type="http://schemas.openxmlformats.org/officeDocument/2006/relationships/image" Target="../media/image14.svg"/><Relationship Id="rId10" Type="http://schemas.openxmlformats.org/officeDocument/2006/relationships/image" Target="../media/image6.png"/><Relationship Id="rId19" Type="http://schemas.openxmlformats.org/officeDocument/2006/relationships/image" Target="../media/image18.svg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1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0.svg"/><Relationship Id="rId7" Type="http://schemas.openxmlformats.org/officeDocument/2006/relationships/image" Target="../media/image4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62.svg"/><Relationship Id="rId4" Type="http://schemas.openxmlformats.org/officeDocument/2006/relationships/image" Target="../media/image38.png"/><Relationship Id="rId9" Type="http://schemas.openxmlformats.org/officeDocument/2006/relationships/image" Target="../media/image20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1.png"/><Relationship Id="rId7" Type="http://schemas.openxmlformats.org/officeDocument/2006/relationships/image" Target="../media/image43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svg"/><Relationship Id="rId5" Type="http://schemas.openxmlformats.org/officeDocument/2006/relationships/image" Target="../media/image42.png"/><Relationship Id="rId4" Type="http://schemas.openxmlformats.org/officeDocument/2006/relationships/image" Target="../media/image50.svg"/><Relationship Id="rId9" Type="http://schemas.openxmlformats.org/officeDocument/2006/relationships/image" Target="../media/image20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3.png"/><Relationship Id="rId7" Type="http://schemas.openxmlformats.org/officeDocument/2006/relationships/image" Target="../media/image1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14.png"/><Relationship Id="rId4" Type="http://schemas.openxmlformats.org/officeDocument/2006/relationships/image" Target="../media/image2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1.png"/><Relationship Id="rId4" Type="http://schemas.openxmlformats.org/officeDocument/2006/relationships/image" Target="../media/image27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39.svg"/><Relationship Id="rId3" Type="http://schemas.openxmlformats.org/officeDocument/2006/relationships/image" Target="../media/image17.jpeg"/><Relationship Id="rId7" Type="http://schemas.openxmlformats.org/officeDocument/2006/relationships/image" Target="../media/image33.svg"/><Relationship Id="rId12" Type="http://schemas.openxmlformats.org/officeDocument/2006/relationships/image" Target="../media/image2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37.svg"/><Relationship Id="rId5" Type="http://schemas.openxmlformats.org/officeDocument/2006/relationships/image" Target="../media/image19.jpeg"/><Relationship Id="rId15" Type="http://schemas.openxmlformats.org/officeDocument/2006/relationships/image" Target="../media/image20.svg"/><Relationship Id="rId10" Type="http://schemas.openxmlformats.org/officeDocument/2006/relationships/image" Target="../media/image22.png"/><Relationship Id="rId4" Type="http://schemas.openxmlformats.org/officeDocument/2006/relationships/image" Target="../media/image18.jpeg"/><Relationship Id="rId9" Type="http://schemas.openxmlformats.org/officeDocument/2006/relationships/image" Target="../media/image35.svg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sv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20.svg"/><Relationship Id="rId3" Type="http://schemas.openxmlformats.org/officeDocument/2006/relationships/image" Target="../media/image7.png"/><Relationship Id="rId7" Type="http://schemas.openxmlformats.org/officeDocument/2006/relationships/image" Target="../media/image5.svg"/><Relationship Id="rId12" Type="http://schemas.openxmlformats.org/officeDocument/2006/relationships/image" Target="../media/image1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47.svg"/><Relationship Id="rId5" Type="http://schemas.openxmlformats.org/officeDocument/2006/relationships/image" Target="../media/image27.png"/><Relationship Id="rId10" Type="http://schemas.openxmlformats.org/officeDocument/2006/relationships/image" Target="../media/image29.png"/><Relationship Id="rId4" Type="http://schemas.openxmlformats.org/officeDocument/2006/relationships/image" Target="../media/image12.svg"/><Relationship Id="rId9" Type="http://schemas.openxmlformats.org/officeDocument/2006/relationships/image" Target="../media/image4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5.sv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7.png"/><Relationship Id="rId4" Type="http://schemas.openxmlformats.org/officeDocument/2006/relationships/image" Target="../media/image12.svg"/><Relationship Id="rId9" Type="http://schemas.openxmlformats.org/officeDocument/2006/relationships/image" Target="../media/image20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12" Type="http://schemas.openxmlformats.org/officeDocument/2006/relationships/image" Target="../media/image33.jpeg"/><Relationship Id="rId2" Type="http://schemas.openxmlformats.org/officeDocument/2006/relationships/video" Target="https://www.youtube.com/watch?v=jxlEH9FFEb8&amp;ab_channel=%E8%81%BD%E3%80%82%E6%97%85%E8%A1%8C%E8%81%BD%E6%9C%89%E6%BA%AB%E5%BA%A6%E7%9A%84%E8%AA%9E%E9%9F%B3%E5%B0%8E%E8%A6%BD" TargetMode="External"/><Relationship Id="rId1" Type="http://schemas.openxmlformats.org/officeDocument/2006/relationships/video" Target="https://www.youtube.com/watch?v=THmn3SicFdI&amp;ab_channel=%E6%96%B0_udntv%E5%8F%B0%E7%81%A3%E5%90%8D%E7%89%A9%E8%AA%8C" TargetMode="External"/><Relationship Id="rId6" Type="http://schemas.openxmlformats.org/officeDocument/2006/relationships/image" Target="../media/image7.svg"/><Relationship Id="rId11" Type="http://schemas.openxmlformats.org/officeDocument/2006/relationships/image" Target="../media/image52.svg"/><Relationship Id="rId5" Type="http://schemas.openxmlformats.org/officeDocument/2006/relationships/image" Target="../media/image4.png"/><Relationship Id="rId10" Type="http://schemas.openxmlformats.org/officeDocument/2006/relationships/image" Target="../media/image32.png"/><Relationship Id="rId4" Type="http://schemas.openxmlformats.org/officeDocument/2006/relationships/image" Target="../media/image30.jpeg"/><Relationship Id="rId9" Type="http://schemas.openxmlformats.org/officeDocument/2006/relationships/hyperlink" Target="https://www.youtube.com/watch?v=jxlEH9FFEb8&amp;ab_channel=%E8%81%BD%E3%80%82%E6%97%85%E8%A1%8C%E8%81%BD%E6%9C%89%E6%BA%AB%E5%BA%A6%E7%9A%84%E8%AA%9E%E9%9F%B3%E5%B0%8E%E8%A6%BD" TargetMode="External"/><Relationship Id="rId14" Type="http://schemas.openxmlformats.org/officeDocument/2006/relationships/image" Target="../media/image20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35.png"/><Relationship Id="rId7" Type="http://schemas.openxmlformats.org/officeDocument/2006/relationships/image" Target="../media/image11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svg"/><Relationship Id="rId5" Type="http://schemas.openxmlformats.org/officeDocument/2006/relationships/image" Target="../media/image36.png"/><Relationship Id="rId4" Type="http://schemas.openxmlformats.org/officeDocument/2006/relationships/image" Target="../media/image5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9801" b="-7242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465250" y="692232"/>
            <a:ext cx="5927745" cy="1440961"/>
            <a:chOff x="0" y="0"/>
            <a:chExt cx="6350000" cy="1543606"/>
          </a:xfrm>
        </p:grpSpPr>
        <p:sp>
          <p:nvSpPr>
            <p:cNvPr id="4" name="Freeform 4"/>
            <p:cNvSpPr/>
            <p:nvPr/>
          </p:nvSpPr>
          <p:spPr>
            <a:xfrm>
              <a:off x="0" y="82550"/>
              <a:ext cx="6350000" cy="1459786"/>
            </a:xfrm>
            <a:custGeom>
              <a:avLst/>
              <a:gdLst/>
              <a:ahLst/>
              <a:cxnLst/>
              <a:rect l="l" t="t" r="r" b="b"/>
              <a:pathLst>
                <a:path w="6350000" h="1459786">
                  <a:moveTo>
                    <a:pt x="5877560" y="149860"/>
                  </a:moveTo>
                  <a:cubicBezTo>
                    <a:pt x="5786120" y="208280"/>
                    <a:pt x="5713730" y="255270"/>
                    <a:pt x="5556250" y="255270"/>
                  </a:cubicBezTo>
                  <a:cubicBezTo>
                    <a:pt x="5398770" y="255270"/>
                    <a:pt x="5326380" y="209550"/>
                    <a:pt x="5234940" y="149860"/>
                  </a:cubicBezTo>
                  <a:cubicBezTo>
                    <a:pt x="5130800" y="82550"/>
                    <a:pt x="5001260" y="0"/>
                    <a:pt x="4762500" y="0"/>
                  </a:cubicBezTo>
                  <a:cubicBezTo>
                    <a:pt x="4523740" y="0"/>
                    <a:pt x="4394200" y="82550"/>
                    <a:pt x="4290060" y="148590"/>
                  </a:cubicBezTo>
                  <a:cubicBezTo>
                    <a:pt x="4198620" y="207010"/>
                    <a:pt x="4126230" y="254000"/>
                    <a:pt x="3968750" y="254000"/>
                  </a:cubicBezTo>
                  <a:cubicBezTo>
                    <a:pt x="3811270" y="254000"/>
                    <a:pt x="3738880" y="208280"/>
                    <a:pt x="3647440" y="148590"/>
                  </a:cubicBezTo>
                  <a:cubicBezTo>
                    <a:pt x="3543300" y="82550"/>
                    <a:pt x="3413760" y="0"/>
                    <a:pt x="3175000" y="0"/>
                  </a:cubicBezTo>
                  <a:cubicBezTo>
                    <a:pt x="2936240" y="0"/>
                    <a:pt x="2806700" y="82550"/>
                    <a:pt x="2702560" y="148590"/>
                  </a:cubicBezTo>
                  <a:cubicBezTo>
                    <a:pt x="2611120" y="207010"/>
                    <a:pt x="2538730" y="254000"/>
                    <a:pt x="2381250" y="254000"/>
                  </a:cubicBezTo>
                  <a:cubicBezTo>
                    <a:pt x="2223770" y="254000"/>
                    <a:pt x="2151380" y="208280"/>
                    <a:pt x="2059940" y="148590"/>
                  </a:cubicBezTo>
                  <a:cubicBezTo>
                    <a:pt x="1955800" y="82550"/>
                    <a:pt x="1826260" y="0"/>
                    <a:pt x="1587500" y="0"/>
                  </a:cubicBezTo>
                  <a:cubicBezTo>
                    <a:pt x="1348740" y="0"/>
                    <a:pt x="1219200" y="82550"/>
                    <a:pt x="1115060" y="148590"/>
                  </a:cubicBezTo>
                  <a:cubicBezTo>
                    <a:pt x="1023620" y="207010"/>
                    <a:pt x="951230" y="254000"/>
                    <a:pt x="793750" y="254000"/>
                  </a:cubicBezTo>
                  <a:cubicBezTo>
                    <a:pt x="636270" y="254000"/>
                    <a:pt x="563880" y="208280"/>
                    <a:pt x="472440" y="148590"/>
                  </a:cubicBezTo>
                  <a:cubicBezTo>
                    <a:pt x="368300" y="82550"/>
                    <a:pt x="238760" y="0"/>
                    <a:pt x="0" y="0"/>
                  </a:cubicBezTo>
                  <a:lnTo>
                    <a:pt x="0" y="1459786"/>
                  </a:lnTo>
                  <a:lnTo>
                    <a:pt x="6350000" y="1459786"/>
                  </a:lnTo>
                  <a:lnTo>
                    <a:pt x="6350000" y="0"/>
                  </a:lnTo>
                  <a:cubicBezTo>
                    <a:pt x="6111240" y="0"/>
                    <a:pt x="5981700" y="82550"/>
                    <a:pt x="5877560" y="1498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9144000" y="645247"/>
            <a:ext cx="5927745" cy="1440961"/>
            <a:chOff x="0" y="0"/>
            <a:chExt cx="6350000" cy="1543606"/>
          </a:xfrm>
        </p:grpSpPr>
        <p:sp>
          <p:nvSpPr>
            <p:cNvPr id="6" name="Freeform 6"/>
            <p:cNvSpPr/>
            <p:nvPr/>
          </p:nvSpPr>
          <p:spPr>
            <a:xfrm>
              <a:off x="0" y="82550"/>
              <a:ext cx="6350000" cy="1459786"/>
            </a:xfrm>
            <a:custGeom>
              <a:avLst/>
              <a:gdLst/>
              <a:ahLst/>
              <a:cxnLst/>
              <a:rect l="l" t="t" r="r" b="b"/>
              <a:pathLst>
                <a:path w="6350000" h="1459786">
                  <a:moveTo>
                    <a:pt x="5877560" y="149860"/>
                  </a:moveTo>
                  <a:cubicBezTo>
                    <a:pt x="5786120" y="208280"/>
                    <a:pt x="5713730" y="255270"/>
                    <a:pt x="5556250" y="255270"/>
                  </a:cubicBezTo>
                  <a:cubicBezTo>
                    <a:pt x="5398770" y="255270"/>
                    <a:pt x="5326380" y="209550"/>
                    <a:pt x="5234940" y="149860"/>
                  </a:cubicBezTo>
                  <a:cubicBezTo>
                    <a:pt x="5130800" y="82550"/>
                    <a:pt x="5001260" y="0"/>
                    <a:pt x="4762500" y="0"/>
                  </a:cubicBezTo>
                  <a:cubicBezTo>
                    <a:pt x="4523740" y="0"/>
                    <a:pt x="4394200" y="82550"/>
                    <a:pt x="4290060" y="148590"/>
                  </a:cubicBezTo>
                  <a:cubicBezTo>
                    <a:pt x="4198620" y="207010"/>
                    <a:pt x="4126230" y="254000"/>
                    <a:pt x="3968750" y="254000"/>
                  </a:cubicBezTo>
                  <a:cubicBezTo>
                    <a:pt x="3811270" y="254000"/>
                    <a:pt x="3738880" y="208280"/>
                    <a:pt x="3647440" y="148590"/>
                  </a:cubicBezTo>
                  <a:cubicBezTo>
                    <a:pt x="3543300" y="82550"/>
                    <a:pt x="3413760" y="0"/>
                    <a:pt x="3175000" y="0"/>
                  </a:cubicBezTo>
                  <a:cubicBezTo>
                    <a:pt x="2936240" y="0"/>
                    <a:pt x="2806700" y="82550"/>
                    <a:pt x="2702560" y="148590"/>
                  </a:cubicBezTo>
                  <a:cubicBezTo>
                    <a:pt x="2611120" y="207010"/>
                    <a:pt x="2538730" y="254000"/>
                    <a:pt x="2381250" y="254000"/>
                  </a:cubicBezTo>
                  <a:cubicBezTo>
                    <a:pt x="2223770" y="254000"/>
                    <a:pt x="2151380" y="208280"/>
                    <a:pt x="2059940" y="148590"/>
                  </a:cubicBezTo>
                  <a:cubicBezTo>
                    <a:pt x="1955800" y="82550"/>
                    <a:pt x="1826260" y="0"/>
                    <a:pt x="1587500" y="0"/>
                  </a:cubicBezTo>
                  <a:cubicBezTo>
                    <a:pt x="1348740" y="0"/>
                    <a:pt x="1219200" y="82550"/>
                    <a:pt x="1115060" y="148590"/>
                  </a:cubicBezTo>
                  <a:cubicBezTo>
                    <a:pt x="1023620" y="207010"/>
                    <a:pt x="951230" y="254000"/>
                    <a:pt x="793750" y="254000"/>
                  </a:cubicBezTo>
                  <a:cubicBezTo>
                    <a:pt x="636270" y="254000"/>
                    <a:pt x="563880" y="208280"/>
                    <a:pt x="472440" y="148590"/>
                  </a:cubicBezTo>
                  <a:cubicBezTo>
                    <a:pt x="368300" y="82550"/>
                    <a:pt x="238760" y="0"/>
                    <a:pt x="0" y="0"/>
                  </a:cubicBezTo>
                  <a:lnTo>
                    <a:pt x="0" y="1459786"/>
                  </a:lnTo>
                  <a:lnTo>
                    <a:pt x="6350000" y="1459786"/>
                  </a:lnTo>
                  <a:lnTo>
                    <a:pt x="6350000" y="0"/>
                  </a:lnTo>
                  <a:cubicBezTo>
                    <a:pt x="6111240" y="0"/>
                    <a:pt x="5981700" y="82550"/>
                    <a:pt x="5877560" y="1498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7" name="Freeform 7"/>
          <p:cNvSpPr/>
          <p:nvPr/>
        </p:nvSpPr>
        <p:spPr>
          <a:xfrm rot="9030534">
            <a:off x="2146997" y="-431374"/>
            <a:ext cx="1809865" cy="2265871"/>
          </a:xfrm>
          <a:custGeom>
            <a:avLst/>
            <a:gdLst/>
            <a:ahLst/>
            <a:cxnLst/>
            <a:rect l="l" t="t" r="r" b="b"/>
            <a:pathLst>
              <a:path w="1809865" h="2265871">
                <a:moveTo>
                  <a:pt x="0" y="0"/>
                </a:moveTo>
                <a:lnTo>
                  <a:pt x="1809865" y="0"/>
                </a:lnTo>
                <a:lnTo>
                  <a:pt x="1809865" y="2265871"/>
                </a:lnTo>
                <a:lnTo>
                  <a:pt x="0" y="22658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 rot="-10800000">
            <a:off x="3465250" y="1887150"/>
            <a:ext cx="5927745" cy="1136847"/>
            <a:chOff x="0" y="0"/>
            <a:chExt cx="6350000" cy="1217828"/>
          </a:xfrm>
        </p:grpSpPr>
        <p:sp>
          <p:nvSpPr>
            <p:cNvPr id="9" name="Freeform 9"/>
            <p:cNvSpPr/>
            <p:nvPr/>
          </p:nvSpPr>
          <p:spPr>
            <a:xfrm>
              <a:off x="0" y="82550"/>
              <a:ext cx="6350000" cy="1134008"/>
            </a:xfrm>
            <a:custGeom>
              <a:avLst/>
              <a:gdLst/>
              <a:ahLst/>
              <a:cxnLst/>
              <a:rect l="l" t="t" r="r" b="b"/>
              <a:pathLst>
                <a:path w="6350000" h="1134008">
                  <a:moveTo>
                    <a:pt x="5877560" y="149860"/>
                  </a:moveTo>
                  <a:cubicBezTo>
                    <a:pt x="5786120" y="208280"/>
                    <a:pt x="5713730" y="255270"/>
                    <a:pt x="5556250" y="255270"/>
                  </a:cubicBezTo>
                  <a:cubicBezTo>
                    <a:pt x="5398770" y="255270"/>
                    <a:pt x="5326380" y="209550"/>
                    <a:pt x="5234940" y="149860"/>
                  </a:cubicBezTo>
                  <a:cubicBezTo>
                    <a:pt x="5130800" y="82550"/>
                    <a:pt x="5001260" y="0"/>
                    <a:pt x="4762500" y="0"/>
                  </a:cubicBezTo>
                  <a:cubicBezTo>
                    <a:pt x="4523740" y="0"/>
                    <a:pt x="4394200" y="82550"/>
                    <a:pt x="4290060" y="148590"/>
                  </a:cubicBezTo>
                  <a:cubicBezTo>
                    <a:pt x="4198620" y="207010"/>
                    <a:pt x="4126230" y="254000"/>
                    <a:pt x="3968750" y="254000"/>
                  </a:cubicBezTo>
                  <a:cubicBezTo>
                    <a:pt x="3811270" y="254000"/>
                    <a:pt x="3738880" y="208280"/>
                    <a:pt x="3647440" y="148590"/>
                  </a:cubicBezTo>
                  <a:cubicBezTo>
                    <a:pt x="3543300" y="82550"/>
                    <a:pt x="3413760" y="0"/>
                    <a:pt x="3175000" y="0"/>
                  </a:cubicBezTo>
                  <a:cubicBezTo>
                    <a:pt x="2936240" y="0"/>
                    <a:pt x="2806700" y="82550"/>
                    <a:pt x="2702560" y="148590"/>
                  </a:cubicBezTo>
                  <a:cubicBezTo>
                    <a:pt x="2611120" y="207010"/>
                    <a:pt x="2538730" y="254000"/>
                    <a:pt x="2381250" y="254000"/>
                  </a:cubicBezTo>
                  <a:cubicBezTo>
                    <a:pt x="2223770" y="254000"/>
                    <a:pt x="2151380" y="208280"/>
                    <a:pt x="2059940" y="148590"/>
                  </a:cubicBezTo>
                  <a:cubicBezTo>
                    <a:pt x="1955800" y="82550"/>
                    <a:pt x="1826260" y="0"/>
                    <a:pt x="1587500" y="0"/>
                  </a:cubicBezTo>
                  <a:cubicBezTo>
                    <a:pt x="1348740" y="0"/>
                    <a:pt x="1219200" y="82550"/>
                    <a:pt x="1115060" y="148590"/>
                  </a:cubicBezTo>
                  <a:cubicBezTo>
                    <a:pt x="1023620" y="207010"/>
                    <a:pt x="951230" y="254000"/>
                    <a:pt x="793750" y="254000"/>
                  </a:cubicBezTo>
                  <a:cubicBezTo>
                    <a:pt x="636270" y="254000"/>
                    <a:pt x="563880" y="208280"/>
                    <a:pt x="472440" y="148590"/>
                  </a:cubicBezTo>
                  <a:cubicBezTo>
                    <a:pt x="368300" y="82550"/>
                    <a:pt x="238760" y="0"/>
                    <a:pt x="0" y="0"/>
                  </a:cubicBezTo>
                  <a:lnTo>
                    <a:pt x="0" y="1134008"/>
                  </a:lnTo>
                  <a:lnTo>
                    <a:pt x="6350000" y="1134008"/>
                  </a:lnTo>
                  <a:lnTo>
                    <a:pt x="6350000" y="0"/>
                  </a:lnTo>
                  <a:cubicBezTo>
                    <a:pt x="6111240" y="0"/>
                    <a:pt x="5981700" y="82550"/>
                    <a:pt x="5877560" y="1498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0" name="Group 10"/>
          <p:cNvGrpSpPr/>
          <p:nvPr/>
        </p:nvGrpSpPr>
        <p:grpSpPr>
          <a:xfrm rot="-10800000">
            <a:off x="9144000" y="1918957"/>
            <a:ext cx="5927745" cy="1136847"/>
            <a:chOff x="0" y="0"/>
            <a:chExt cx="6350000" cy="1217828"/>
          </a:xfrm>
        </p:grpSpPr>
        <p:sp>
          <p:nvSpPr>
            <p:cNvPr id="11" name="Freeform 11"/>
            <p:cNvSpPr/>
            <p:nvPr/>
          </p:nvSpPr>
          <p:spPr>
            <a:xfrm>
              <a:off x="0" y="82550"/>
              <a:ext cx="6350000" cy="1134008"/>
            </a:xfrm>
            <a:custGeom>
              <a:avLst/>
              <a:gdLst/>
              <a:ahLst/>
              <a:cxnLst/>
              <a:rect l="l" t="t" r="r" b="b"/>
              <a:pathLst>
                <a:path w="6350000" h="1134008">
                  <a:moveTo>
                    <a:pt x="5877560" y="149860"/>
                  </a:moveTo>
                  <a:cubicBezTo>
                    <a:pt x="5786120" y="208280"/>
                    <a:pt x="5713730" y="255270"/>
                    <a:pt x="5556250" y="255270"/>
                  </a:cubicBezTo>
                  <a:cubicBezTo>
                    <a:pt x="5398770" y="255270"/>
                    <a:pt x="5326380" y="209550"/>
                    <a:pt x="5234940" y="149860"/>
                  </a:cubicBezTo>
                  <a:cubicBezTo>
                    <a:pt x="5130800" y="82550"/>
                    <a:pt x="5001260" y="0"/>
                    <a:pt x="4762500" y="0"/>
                  </a:cubicBezTo>
                  <a:cubicBezTo>
                    <a:pt x="4523740" y="0"/>
                    <a:pt x="4394200" y="82550"/>
                    <a:pt x="4290060" y="148590"/>
                  </a:cubicBezTo>
                  <a:cubicBezTo>
                    <a:pt x="4198620" y="207010"/>
                    <a:pt x="4126230" y="254000"/>
                    <a:pt x="3968750" y="254000"/>
                  </a:cubicBezTo>
                  <a:cubicBezTo>
                    <a:pt x="3811270" y="254000"/>
                    <a:pt x="3738880" y="208280"/>
                    <a:pt x="3647440" y="148590"/>
                  </a:cubicBezTo>
                  <a:cubicBezTo>
                    <a:pt x="3543300" y="82550"/>
                    <a:pt x="3413760" y="0"/>
                    <a:pt x="3175000" y="0"/>
                  </a:cubicBezTo>
                  <a:cubicBezTo>
                    <a:pt x="2936240" y="0"/>
                    <a:pt x="2806700" y="82550"/>
                    <a:pt x="2702560" y="148590"/>
                  </a:cubicBezTo>
                  <a:cubicBezTo>
                    <a:pt x="2611120" y="207010"/>
                    <a:pt x="2538730" y="254000"/>
                    <a:pt x="2381250" y="254000"/>
                  </a:cubicBezTo>
                  <a:cubicBezTo>
                    <a:pt x="2223770" y="254000"/>
                    <a:pt x="2151380" y="208280"/>
                    <a:pt x="2059940" y="148590"/>
                  </a:cubicBezTo>
                  <a:cubicBezTo>
                    <a:pt x="1955800" y="82550"/>
                    <a:pt x="1826260" y="0"/>
                    <a:pt x="1587500" y="0"/>
                  </a:cubicBezTo>
                  <a:cubicBezTo>
                    <a:pt x="1348740" y="0"/>
                    <a:pt x="1219200" y="82550"/>
                    <a:pt x="1115060" y="148590"/>
                  </a:cubicBezTo>
                  <a:cubicBezTo>
                    <a:pt x="1023620" y="207010"/>
                    <a:pt x="951230" y="254000"/>
                    <a:pt x="793750" y="254000"/>
                  </a:cubicBezTo>
                  <a:cubicBezTo>
                    <a:pt x="636270" y="254000"/>
                    <a:pt x="563880" y="208280"/>
                    <a:pt x="472440" y="148590"/>
                  </a:cubicBezTo>
                  <a:cubicBezTo>
                    <a:pt x="368300" y="82550"/>
                    <a:pt x="238760" y="0"/>
                    <a:pt x="0" y="0"/>
                  </a:cubicBezTo>
                  <a:lnTo>
                    <a:pt x="0" y="1134008"/>
                  </a:lnTo>
                  <a:lnTo>
                    <a:pt x="6350000" y="1134008"/>
                  </a:lnTo>
                  <a:lnTo>
                    <a:pt x="6350000" y="0"/>
                  </a:lnTo>
                  <a:cubicBezTo>
                    <a:pt x="6111240" y="0"/>
                    <a:pt x="5981700" y="82550"/>
                    <a:pt x="5877560" y="1498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2" name="Freeform 12"/>
          <p:cNvSpPr/>
          <p:nvPr/>
        </p:nvSpPr>
        <p:spPr>
          <a:xfrm rot="-1802541">
            <a:off x="14655910" y="1219672"/>
            <a:ext cx="1150445" cy="2535417"/>
          </a:xfrm>
          <a:custGeom>
            <a:avLst/>
            <a:gdLst/>
            <a:ahLst/>
            <a:cxnLst/>
            <a:rect l="l" t="t" r="r" b="b"/>
            <a:pathLst>
              <a:path w="1150445" h="2535417">
                <a:moveTo>
                  <a:pt x="0" y="0"/>
                </a:moveTo>
                <a:lnTo>
                  <a:pt x="1150445" y="0"/>
                </a:lnTo>
                <a:lnTo>
                  <a:pt x="1150445" y="2535417"/>
                </a:lnTo>
                <a:lnTo>
                  <a:pt x="0" y="25354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1588427">
            <a:off x="449069" y="3208273"/>
            <a:ext cx="1376844" cy="2338589"/>
          </a:xfrm>
          <a:custGeom>
            <a:avLst/>
            <a:gdLst/>
            <a:ahLst/>
            <a:cxnLst/>
            <a:rect l="l" t="t" r="r" b="b"/>
            <a:pathLst>
              <a:path w="1376844" h="2338589">
                <a:moveTo>
                  <a:pt x="0" y="0"/>
                </a:moveTo>
                <a:lnTo>
                  <a:pt x="1376844" y="0"/>
                </a:lnTo>
                <a:lnTo>
                  <a:pt x="1376844" y="2338589"/>
                </a:lnTo>
                <a:lnTo>
                  <a:pt x="0" y="23385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5334640" y="2840663"/>
            <a:ext cx="6991154" cy="7373918"/>
          </a:xfrm>
          <a:custGeom>
            <a:avLst/>
            <a:gdLst/>
            <a:ahLst/>
            <a:cxnLst/>
            <a:rect l="l" t="t" r="r" b="b"/>
            <a:pathLst>
              <a:path w="6991154" h="7373918">
                <a:moveTo>
                  <a:pt x="0" y="0"/>
                </a:moveTo>
                <a:lnTo>
                  <a:pt x="6991154" y="0"/>
                </a:lnTo>
                <a:lnTo>
                  <a:pt x="6991154" y="7373918"/>
                </a:lnTo>
                <a:lnTo>
                  <a:pt x="0" y="737391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2737" r="-2737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9581215" y="7806357"/>
            <a:ext cx="1516484" cy="1247308"/>
          </a:xfrm>
          <a:custGeom>
            <a:avLst/>
            <a:gdLst/>
            <a:ahLst/>
            <a:cxnLst/>
            <a:rect l="l" t="t" r="r" b="b"/>
            <a:pathLst>
              <a:path w="1516484" h="1247308">
                <a:moveTo>
                  <a:pt x="0" y="0"/>
                </a:moveTo>
                <a:lnTo>
                  <a:pt x="1516485" y="0"/>
                </a:lnTo>
                <a:lnTo>
                  <a:pt x="1516485" y="1247309"/>
                </a:lnTo>
                <a:lnTo>
                  <a:pt x="0" y="124730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498792">
            <a:off x="6450538" y="7362352"/>
            <a:ext cx="1456056" cy="1666444"/>
          </a:xfrm>
          <a:custGeom>
            <a:avLst/>
            <a:gdLst/>
            <a:ahLst/>
            <a:cxnLst/>
            <a:rect l="l" t="t" r="r" b="b"/>
            <a:pathLst>
              <a:path w="1456056" h="1666444">
                <a:moveTo>
                  <a:pt x="0" y="0"/>
                </a:moveTo>
                <a:lnTo>
                  <a:pt x="1456055" y="0"/>
                </a:lnTo>
                <a:lnTo>
                  <a:pt x="1456055" y="1666445"/>
                </a:lnTo>
                <a:lnTo>
                  <a:pt x="0" y="16664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-215610" y="6352054"/>
            <a:ext cx="1589403" cy="1454303"/>
          </a:xfrm>
          <a:custGeom>
            <a:avLst/>
            <a:gdLst/>
            <a:ahLst/>
            <a:cxnLst/>
            <a:rect l="l" t="t" r="r" b="b"/>
            <a:pathLst>
              <a:path w="1589403" h="1454303">
                <a:moveTo>
                  <a:pt x="0" y="0"/>
                </a:moveTo>
                <a:lnTo>
                  <a:pt x="1589403" y="0"/>
                </a:lnTo>
                <a:lnTo>
                  <a:pt x="1589403" y="1454303"/>
                </a:lnTo>
                <a:lnTo>
                  <a:pt x="0" y="145430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7967374" y="7238342"/>
            <a:ext cx="1176626" cy="2019958"/>
          </a:xfrm>
          <a:custGeom>
            <a:avLst/>
            <a:gdLst/>
            <a:ahLst/>
            <a:cxnLst/>
            <a:rect l="l" t="t" r="r" b="b"/>
            <a:pathLst>
              <a:path w="1176626" h="2019958">
                <a:moveTo>
                  <a:pt x="0" y="0"/>
                </a:moveTo>
                <a:lnTo>
                  <a:pt x="1176626" y="0"/>
                </a:lnTo>
                <a:lnTo>
                  <a:pt x="1176626" y="2019958"/>
                </a:lnTo>
                <a:lnTo>
                  <a:pt x="0" y="201995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579092" y="8032344"/>
            <a:ext cx="2226803" cy="1561546"/>
          </a:xfrm>
          <a:custGeom>
            <a:avLst/>
            <a:gdLst/>
            <a:ahLst/>
            <a:cxnLst/>
            <a:rect l="l" t="t" r="r" b="b"/>
            <a:pathLst>
              <a:path w="2226803" h="1561546">
                <a:moveTo>
                  <a:pt x="0" y="0"/>
                </a:moveTo>
                <a:lnTo>
                  <a:pt x="2226803" y="0"/>
                </a:lnTo>
                <a:lnTo>
                  <a:pt x="2226803" y="1561546"/>
                </a:lnTo>
                <a:lnTo>
                  <a:pt x="0" y="156154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2576448" y="5731138"/>
            <a:ext cx="5786043" cy="4274439"/>
          </a:xfrm>
          <a:custGeom>
            <a:avLst/>
            <a:gdLst/>
            <a:ahLst/>
            <a:cxnLst/>
            <a:rect l="l" t="t" r="r" b="b"/>
            <a:pathLst>
              <a:path w="5786043" h="4274439">
                <a:moveTo>
                  <a:pt x="0" y="0"/>
                </a:moveTo>
                <a:lnTo>
                  <a:pt x="5786043" y="0"/>
                </a:lnTo>
                <a:lnTo>
                  <a:pt x="5786043" y="4274439"/>
                </a:lnTo>
                <a:lnTo>
                  <a:pt x="0" y="427443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3429442" y="1092477"/>
            <a:ext cx="11429116" cy="1266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61"/>
              </a:lnSpc>
            </a:pPr>
            <a:r>
              <a:rPr lang="en-US" sz="8301">
                <a:solidFill>
                  <a:srgbClr val="5B4040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故事裡的美味時光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782657" y="4602494"/>
            <a:ext cx="8722686" cy="17495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2"/>
              </a:lnSpc>
            </a:pPr>
            <a:r>
              <a:rPr lang="en-US" sz="4994" b="1">
                <a:solidFill>
                  <a:srgbClr val="5B4040"/>
                </a:solidFill>
                <a:latin typeface="Lovelo"/>
                <a:ea typeface="Lovelo"/>
                <a:cs typeface="Lovelo"/>
                <a:sym typeface="Lovelo"/>
              </a:rPr>
              <a:t>從繪本、故事認識美食</a:t>
            </a:r>
          </a:p>
          <a:p>
            <a:pPr algn="ctr">
              <a:lnSpc>
                <a:spcPts val="6992"/>
              </a:lnSpc>
            </a:pPr>
            <a:r>
              <a:rPr lang="en-US" sz="4994" b="1">
                <a:solidFill>
                  <a:srgbClr val="5B4040"/>
                </a:solidFill>
                <a:latin typeface="Lovelo"/>
                <a:ea typeface="Lovelo"/>
                <a:cs typeface="Lovelo"/>
                <a:sym typeface="Lovelo"/>
              </a:rPr>
              <a:t>品味文化的溫度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259300" y="4213843"/>
            <a:ext cx="910906" cy="1126314"/>
          </a:xfrm>
          <a:custGeom>
            <a:avLst/>
            <a:gdLst/>
            <a:ahLst/>
            <a:cxnLst/>
            <a:rect l="l" t="t" r="r" b="b"/>
            <a:pathLst>
              <a:path w="910906" h="1126314">
                <a:moveTo>
                  <a:pt x="0" y="0"/>
                </a:moveTo>
                <a:lnTo>
                  <a:pt x="910906" y="0"/>
                </a:lnTo>
                <a:lnTo>
                  <a:pt x="910906" y="1126314"/>
                </a:lnTo>
                <a:lnTo>
                  <a:pt x="0" y="11263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475712">
            <a:off x="2346185" y="630501"/>
            <a:ext cx="1554421" cy="1470871"/>
          </a:xfrm>
          <a:custGeom>
            <a:avLst/>
            <a:gdLst/>
            <a:ahLst/>
            <a:cxnLst/>
            <a:rect l="l" t="t" r="r" b="b"/>
            <a:pathLst>
              <a:path w="1554421" h="1470871">
                <a:moveTo>
                  <a:pt x="0" y="0"/>
                </a:moveTo>
                <a:lnTo>
                  <a:pt x="1554421" y="0"/>
                </a:lnTo>
                <a:lnTo>
                  <a:pt x="1554421" y="1470871"/>
                </a:lnTo>
                <a:lnTo>
                  <a:pt x="0" y="14708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4283282" y="6618351"/>
            <a:ext cx="4004718" cy="4004718"/>
            <a:chOff x="0" y="0"/>
            <a:chExt cx="12700000" cy="12700000"/>
          </a:xfrm>
        </p:grpSpPr>
        <p:sp>
          <p:nvSpPr>
            <p:cNvPr id="5" name="Freeform 5"/>
            <p:cNvSpPr/>
            <p:nvPr/>
          </p:nvSpPr>
          <p:spPr>
            <a:xfrm>
              <a:off x="-11430" y="857250"/>
              <a:ext cx="13009880" cy="11644630"/>
            </a:xfrm>
            <a:custGeom>
              <a:avLst/>
              <a:gdLst/>
              <a:ahLst/>
              <a:cxnLst/>
              <a:rect l="l" t="t" r="r" b="b"/>
              <a:pathLst>
                <a:path w="13009880" h="11644630">
                  <a:moveTo>
                    <a:pt x="10152380" y="938530"/>
                  </a:moveTo>
                  <a:cubicBezTo>
                    <a:pt x="8962390" y="189230"/>
                    <a:pt x="8643620" y="154940"/>
                    <a:pt x="7245350" y="0"/>
                  </a:cubicBezTo>
                  <a:cubicBezTo>
                    <a:pt x="4039870" y="38100"/>
                    <a:pt x="1441450" y="1889760"/>
                    <a:pt x="435610" y="4933950"/>
                  </a:cubicBezTo>
                  <a:cubicBezTo>
                    <a:pt x="91440" y="5975350"/>
                    <a:pt x="0" y="7139940"/>
                    <a:pt x="403860" y="8159750"/>
                  </a:cubicBezTo>
                  <a:cubicBezTo>
                    <a:pt x="934720" y="9499600"/>
                    <a:pt x="2254250" y="10407650"/>
                    <a:pt x="3648710" y="10773410"/>
                  </a:cubicBezTo>
                  <a:cubicBezTo>
                    <a:pt x="5043170" y="11140440"/>
                    <a:pt x="6578600" y="11644630"/>
                    <a:pt x="8008620" y="11470640"/>
                  </a:cubicBezTo>
                  <a:cubicBezTo>
                    <a:pt x="9123680" y="11334750"/>
                    <a:pt x="10237470" y="10519410"/>
                    <a:pt x="11071860" y="9767570"/>
                  </a:cubicBezTo>
                  <a:cubicBezTo>
                    <a:pt x="11625580" y="9268460"/>
                    <a:pt x="11971020" y="8576310"/>
                    <a:pt x="12202160" y="7867650"/>
                  </a:cubicBezTo>
                  <a:cubicBezTo>
                    <a:pt x="13009880" y="5401310"/>
                    <a:pt x="12348210" y="2322830"/>
                    <a:pt x="10152380" y="938530"/>
                  </a:cubicBezTo>
                  <a:close/>
                </a:path>
              </a:pathLst>
            </a:custGeom>
            <a:blipFill>
              <a:blip r:embed="rId6"/>
              <a:stretch>
                <a:fillRect t="-37605" b="-24103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612327" y="6432675"/>
            <a:ext cx="8684755" cy="4190394"/>
          </a:xfrm>
          <a:custGeom>
            <a:avLst/>
            <a:gdLst/>
            <a:ahLst/>
            <a:cxnLst/>
            <a:rect l="l" t="t" r="r" b="b"/>
            <a:pathLst>
              <a:path w="8684755" h="4190394">
                <a:moveTo>
                  <a:pt x="0" y="0"/>
                </a:moveTo>
                <a:lnTo>
                  <a:pt x="8684755" y="0"/>
                </a:lnTo>
                <a:lnTo>
                  <a:pt x="8684755" y="4190394"/>
                </a:lnTo>
                <a:lnTo>
                  <a:pt x="0" y="419039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682216" y="1182849"/>
            <a:ext cx="11315844" cy="1181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1"/>
              </a:lnSpc>
            </a:pPr>
            <a:r>
              <a:rPr lang="en-US" sz="7692">
                <a:solidFill>
                  <a:srgbClr val="5B4040"/>
                </a:solidFill>
                <a:latin typeface="新蒂焦糖体"/>
                <a:ea typeface="新蒂焦糖体"/>
                <a:cs typeface="新蒂焦糖体"/>
                <a:sym typeface="新蒂焦糖体"/>
              </a:rPr>
              <a:t>故事裡的美味時光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979155" y="3244137"/>
            <a:ext cx="13411200" cy="2484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20"/>
              </a:lnSpc>
              <a:spcBef>
                <a:spcPct val="0"/>
              </a:spcBef>
            </a:pPr>
            <a:r>
              <a:rPr lang="en-US" sz="6600">
                <a:solidFill>
                  <a:srgbClr val="5B4040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小組討論：分享自己知道的美食故事</a:t>
            </a:r>
          </a:p>
          <a:p>
            <a:pPr algn="ctr">
              <a:lnSpc>
                <a:spcPts val="15444"/>
              </a:lnSpc>
            </a:pPr>
            <a:r>
              <a:rPr lang="en-US" sz="6600">
                <a:solidFill>
                  <a:srgbClr val="5B4040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全班交流：從故事中看見文化與情感</a:t>
            </a:r>
          </a:p>
        </p:txBody>
      </p:sp>
      <p:sp>
        <p:nvSpPr>
          <p:cNvPr id="9" name="Freeform 9"/>
          <p:cNvSpPr/>
          <p:nvPr/>
        </p:nvSpPr>
        <p:spPr>
          <a:xfrm>
            <a:off x="14033243" y="0"/>
            <a:ext cx="4254757" cy="3143202"/>
          </a:xfrm>
          <a:custGeom>
            <a:avLst/>
            <a:gdLst/>
            <a:ahLst/>
            <a:cxnLst/>
            <a:rect l="l" t="t" r="r" b="b"/>
            <a:pathLst>
              <a:path w="4254757" h="3143202">
                <a:moveTo>
                  <a:pt x="0" y="0"/>
                </a:moveTo>
                <a:lnTo>
                  <a:pt x="4254757" y="0"/>
                </a:lnTo>
                <a:lnTo>
                  <a:pt x="4254757" y="3143202"/>
                </a:lnTo>
                <a:lnTo>
                  <a:pt x="0" y="31432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1111" b="-6111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01065" y="2566456"/>
            <a:ext cx="9882488" cy="6004391"/>
            <a:chOff x="0" y="0"/>
            <a:chExt cx="2602795" cy="158140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602795" cy="1581403"/>
            </a:xfrm>
            <a:custGeom>
              <a:avLst/>
              <a:gdLst/>
              <a:ahLst/>
              <a:cxnLst/>
              <a:rect l="l" t="t" r="r" b="b"/>
              <a:pathLst>
                <a:path w="2602795" h="1581403">
                  <a:moveTo>
                    <a:pt x="23502" y="0"/>
                  </a:moveTo>
                  <a:lnTo>
                    <a:pt x="2579293" y="0"/>
                  </a:lnTo>
                  <a:cubicBezTo>
                    <a:pt x="2585526" y="0"/>
                    <a:pt x="2591504" y="2476"/>
                    <a:pt x="2595912" y="6884"/>
                  </a:cubicBezTo>
                  <a:cubicBezTo>
                    <a:pt x="2600319" y="11291"/>
                    <a:pt x="2602795" y="17269"/>
                    <a:pt x="2602795" y="23502"/>
                  </a:cubicBezTo>
                  <a:lnTo>
                    <a:pt x="2602795" y="1557901"/>
                  </a:lnTo>
                  <a:cubicBezTo>
                    <a:pt x="2602795" y="1564135"/>
                    <a:pt x="2600319" y="1570112"/>
                    <a:pt x="2595912" y="1574520"/>
                  </a:cubicBezTo>
                  <a:cubicBezTo>
                    <a:pt x="2591504" y="1578927"/>
                    <a:pt x="2585526" y="1581403"/>
                    <a:pt x="2579293" y="1581403"/>
                  </a:cubicBezTo>
                  <a:lnTo>
                    <a:pt x="23502" y="1581403"/>
                  </a:lnTo>
                  <a:cubicBezTo>
                    <a:pt x="17269" y="1581403"/>
                    <a:pt x="11291" y="1578927"/>
                    <a:pt x="6884" y="1574520"/>
                  </a:cubicBezTo>
                  <a:cubicBezTo>
                    <a:pt x="2476" y="1570112"/>
                    <a:pt x="0" y="1564135"/>
                    <a:pt x="0" y="1557901"/>
                  </a:cubicBezTo>
                  <a:lnTo>
                    <a:pt x="0" y="23502"/>
                  </a:lnTo>
                  <a:cubicBezTo>
                    <a:pt x="0" y="17269"/>
                    <a:pt x="2476" y="11291"/>
                    <a:pt x="6884" y="6884"/>
                  </a:cubicBezTo>
                  <a:cubicBezTo>
                    <a:pt x="11291" y="2476"/>
                    <a:pt x="17269" y="0"/>
                    <a:pt x="23502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602795" cy="16290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94116" y="6976278"/>
            <a:ext cx="1482023" cy="1982640"/>
          </a:xfrm>
          <a:custGeom>
            <a:avLst/>
            <a:gdLst/>
            <a:ahLst/>
            <a:cxnLst/>
            <a:rect l="l" t="t" r="r" b="b"/>
            <a:pathLst>
              <a:path w="1482023" h="1982640">
                <a:moveTo>
                  <a:pt x="1482024" y="0"/>
                </a:moveTo>
                <a:lnTo>
                  <a:pt x="0" y="0"/>
                </a:lnTo>
                <a:lnTo>
                  <a:pt x="0" y="1982640"/>
                </a:lnTo>
                <a:lnTo>
                  <a:pt x="1482024" y="1982640"/>
                </a:lnTo>
                <a:lnTo>
                  <a:pt x="148202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900000">
            <a:off x="10624105" y="301825"/>
            <a:ext cx="4058914" cy="3165953"/>
          </a:xfrm>
          <a:custGeom>
            <a:avLst/>
            <a:gdLst/>
            <a:ahLst/>
            <a:cxnLst/>
            <a:rect l="l" t="t" r="r" b="b"/>
            <a:pathLst>
              <a:path w="4058914" h="3165953">
                <a:moveTo>
                  <a:pt x="0" y="0"/>
                </a:moveTo>
                <a:lnTo>
                  <a:pt x="4058914" y="0"/>
                </a:lnTo>
                <a:lnTo>
                  <a:pt x="4058914" y="3165953"/>
                </a:lnTo>
                <a:lnTo>
                  <a:pt x="0" y="31659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084910" y="5241436"/>
            <a:ext cx="6506938" cy="5156748"/>
          </a:xfrm>
          <a:custGeom>
            <a:avLst/>
            <a:gdLst/>
            <a:ahLst/>
            <a:cxnLst/>
            <a:rect l="l" t="t" r="r" b="b"/>
            <a:pathLst>
              <a:path w="6506938" h="5156748">
                <a:moveTo>
                  <a:pt x="0" y="0"/>
                </a:moveTo>
                <a:lnTo>
                  <a:pt x="6506938" y="0"/>
                </a:lnTo>
                <a:lnTo>
                  <a:pt x="6506938" y="5156749"/>
                </a:lnTo>
                <a:lnTo>
                  <a:pt x="0" y="515674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194781" y="809021"/>
            <a:ext cx="7949219" cy="1180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33"/>
              </a:lnSpc>
            </a:pPr>
            <a:r>
              <a:rPr lang="en-US" sz="7694">
                <a:solidFill>
                  <a:srgbClr val="5B4040"/>
                </a:solidFill>
                <a:latin typeface="可畫朵朵體-HK"/>
                <a:ea typeface="可畫朵朵體-HK"/>
                <a:cs typeface="可畫朵朵體-HK"/>
                <a:sym typeface="可畫朵朵體-HK"/>
              </a:rPr>
              <a:t>故事裡的美味時光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53462" y="2957448"/>
            <a:ext cx="9577694" cy="5010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20"/>
              </a:lnSpc>
              <a:spcBef>
                <a:spcPct val="0"/>
              </a:spcBef>
            </a:pPr>
            <a:r>
              <a:rPr lang="en-US" sz="6600">
                <a:solidFill>
                  <a:srgbClr val="F28F8F"/>
                </a:solidFill>
                <a:latin typeface="可畫朵朵體-HK"/>
                <a:ea typeface="可畫朵朵體-HK"/>
                <a:cs typeface="可畫朵朵體-HK"/>
                <a:sym typeface="可畫朵朵體-HK"/>
              </a:rPr>
              <a:t>美食不只是味道，</a:t>
            </a:r>
          </a:p>
          <a:p>
            <a:pPr algn="ctr">
              <a:lnSpc>
                <a:spcPts val="7920"/>
              </a:lnSpc>
              <a:spcBef>
                <a:spcPct val="0"/>
              </a:spcBef>
            </a:pPr>
            <a:r>
              <a:rPr lang="en-US" sz="6600">
                <a:solidFill>
                  <a:srgbClr val="F28F8F"/>
                </a:solidFill>
                <a:latin typeface="可畫朵朵體-HK"/>
                <a:ea typeface="可畫朵朵體-HK"/>
                <a:cs typeface="可畫朵朵體-HK"/>
                <a:sym typeface="可畫朵朵體-HK"/>
              </a:rPr>
              <a:t>更是文化與情感的結合。</a:t>
            </a:r>
          </a:p>
          <a:p>
            <a:pPr algn="ctr">
              <a:lnSpc>
                <a:spcPts val="7920"/>
              </a:lnSpc>
              <a:spcBef>
                <a:spcPct val="0"/>
              </a:spcBef>
            </a:pPr>
            <a:endParaRPr lang="en-US" sz="6600">
              <a:solidFill>
                <a:srgbClr val="F28F8F"/>
              </a:solidFill>
              <a:latin typeface="可畫朵朵體-HK"/>
              <a:ea typeface="可畫朵朵體-HK"/>
              <a:cs typeface="可畫朵朵體-HK"/>
              <a:sym typeface="可畫朵朵體-HK"/>
            </a:endParaRPr>
          </a:p>
          <a:p>
            <a:pPr algn="ctr">
              <a:lnSpc>
                <a:spcPts val="7920"/>
              </a:lnSpc>
              <a:spcBef>
                <a:spcPct val="0"/>
              </a:spcBef>
            </a:pPr>
            <a:r>
              <a:rPr lang="en-US" sz="6600">
                <a:solidFill>
                  <a:srgbClr val="F28F8F"/>
                </a:solidFill>
                <a:latin typeface="可畫朵朵體-HK"/>
                <a:ea typeface="可畫朵朵體-HK"/>
                <a:cs typeface="可畫朵朵體-HK"/>
                <a:sym typeface="可畫朵朵體-HK"/>
              </a:rPr>
              <a:t>每一道料理背後都有一段動人的故事</a:t>
            </a:r>
          </a:p>
        </p:txBody>
      </p:sp>
      <p:sp>
        <p:nvSpPr>
          <p:cNvPr id="11" name="Freeform 11"/>
          <p:cNvSpPr/>
          <p:nvPr/>
        </p:nvSpPr>
        <p:spPr>
          <a:xfrm>
            <a:off x="14599283" y="559214"/>
            <a:ext cx="3588730" cy="2651174"/>
          </a:xfrm>
          <a:custGeom>
            <a:avLst/>
            <a:gdLst/>
            <a:ahLst/>
            <a:cxnLst/>
            <a:rect l="l" t="t" r="r" b="b"/>
            <a:pathLst>
              <a:path w="3588730" h="2651174">
                <a:moveTo>
                  <a:pt x="0" y="0"/>
                </a:moveTo>
                <a:lnTo>
                  <a:pt x="3588730" y="0"/>
                </a:lnTo>
                <a:lnTo>
                  <a:pt x="3588730" y="2651174"/>
                </a:lnTo>
                <a:lnTo>
                  <a:pt x="0" y="26511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1111" b="-6111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432085" y="3057354"/>
            <a:ext cx="6841671" cy="1801611"/>
            <a:chOff x="0" y="0"/>
            <a:chExt cx="1801922" cy="47449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801922" cy="474498"/>
            </a:xfrm>
            <a:custGeom>
              <a:avLst/>
              <a:gdLst/>
              <a:ahLst/>
              <a:cxnLst/>
              <a:rect l="l" t="t" r="r" b="b"/>
              <a:pathLst>
                <a:path w="1801922" h="474498">
                  <a:moveTo>
                    <a:pt x="33947" y="0"/>
                  </a:moveTo>
                  <a:lnTo>
                    <a:pt x="1767974" y="0"/>
                  </a:lnTo>
                  <a:cubicBezTo>
                    <a:pt x="1786723" y="0"/>
                    <a:pt x="1801922" y="15199"/>
                    <a:pt x="1801922" y="33947"/>
                  </a:cubicBezTo>
                  <a:lnTo>
                    <a:pt x="1801922" y="440551"/>
                  </a:lnTo>
                  <a:cubicBezTo>
                    <a:pt x="1801922" y="459300"/>
                    <a:pt x="1786723" y="474498"/>
                    <a:pt x="1767974" y="474498"/>
                  </a:cubicBezTo>
                  <a:lnTo>
                    <a:pt x="33947" y="474498"/>
                  </a:lnTo>
                  <a:cubicBezTo>
                    <a:pt x="15199" y="474498"/>
                    <a:pt x="0" y="459300"/>
                    <a:pt x="0" y="440551"/>
                  </a:cubicBezTo>
                  <a:lnTo>
                    <a:pt x="0" y="33947"/>
                  </a:lnTo>
                  <a:cubicBezTo>
                    <a:pt x="0" y="15199"/>
                    <a:pt x="15199" y="0"/>
                    <a:pt x="3394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F2D27B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1801922" cy="5411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5599"/>
                </a:lnSpc>
                <a:spcBef>
                  <a:spcPct val="0"/>
                </a:spcBef>
              </a:pPr>
              <a:r>
                <a:rPr lang="en-US" sz="3999">
                  <a:solidFill>
                    <a:srgbClr val="000000"/>
                  </a:solidFill>
                  <a:latin typeface="Sukar"/>
                  <a:ea typeface="Sukar"/>
                  <a:cs typeface="Sukar"/>
                  <a:sym typeface="Sukar"/>
                </a:rPr>
                <a:t>https://www.youtube.com/watch?v=Xl67GlVVhiE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10757561" y="0"/>
            <a:ext cx="5348999" cy="3597202"/>
          </a:xfrm>
          <a:custGeom>
            <a:avLst/>
            <a:gdLst/>
            <a:ahLst/>
            <a:cxnLst/>
            <a:rect l="l" t="t" r="r" b="b"/>
            <a:pathLst>
              <a:path w="5348999" h="3597202">
                <a:moveTo>
                  <a:pt x="0" y="0"/>
                </a:moveTo>
                <a:lnTo>
                  <a:pt x="5348998" y="0"/>
                </a:lnTo>
                <a:lnTo>
                  <a:pt x="5348998" y="3597202"/>
                </a:lnTo>
                <a:lnTo>
                  <a:pt x="0" y="35972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10689" y="6139512"/>
            <a:ext cx="4042791" cy="4114800"/>
          </a:xfrm>
          <a:custGeom>
            <a:avLst/>
            <a:gdLst/>
            <a:ahLst/>
            <a:cxnLst/>
            <a:rect l="l" t="t" r="r" b="b"/>
            <a:pathLst>
              <a:path w="4042791" h="4114800">
                <a:moveTo>
                  <a:pt x="0" y="0"/>
                </a:moveTo>
                <a:lnTo>
                  <a:pt x="4042791" y="0"/>
                </a:lnTo>
                <a:lnTo>
                  <a:pt x="40427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-29161" y="477957"/>
            <a:ext cx="10935872" cy="2190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7200">
                <a:solidFill>
                  <a:srgbClr val="5B4040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《花園街10號:分享來</a:t>
            </a:r>
          </a:p>
          <a:p>
            <a:pPr algn="ctr">
              <a:lnSpc>
                <a:spcPts val="8640"/>
              </a:lnSpc>
            </a:pPr>
            <a:r>
              <a:rPr lang="en-US" sz="7200">
                <a:solidFill>
                  <a:srgbClr val="5B4040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自世界各地的美味》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817142" y="1571284"/>
            <a:ext cx="4121028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999"/>
              </a:lnSpc>
              <a:spcBef>
                <a:spcPct val="0"/>
              </a:spcBef>
            </a:pPr>
            <a:r>
              <a:rPr lang="en-US" sz="3999" b="1">
                <a:solidFill>
                  <a:srgbClr val="5B4040"/>
                </a:solidFill>
                <a:latin typeface="Londrina Solid Heavy"/>
                <a:ea typeface="Londrina Solid Heavy"/>
                <a:cs typeface="Londrina Solid Heavy"/>
                <a:sym typeface="Londrina Solid Heavy"/>
              </a:rPr>
              <a:t>-認識多元文化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233521" y="5322808"/>
            <a:ext cx="12025779" cy="1547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62"/>
              </a:lnSpc>
              <a:spcBef>
                <a:spcPct val="0"/>
              </a:spcBef>
            </a:pPr>
            <a:r>
              <a:rPr lang="en-US" sz="4472">
                <a:solidFill>
                  <a:srgbClr val="5B4040"/>
                </a:solidFill>
                <a:latin typeface="Sukar"/>
                <a:ea typeface="Sukar"/>
                <a:cs typeface="Sukar"/>
                <a:sym typeface="Sukar"/>
              </a:rPr>
              <a:t>以繪本風格介紹世界各地的美食，畫面細緻、敘事溫馨，進一步探索多元文化</a:t>
            </a:r>
          </a:p>
        </p:txBody>
      </p:sp>
      <p:sp>
        <p:nvSpPr>
          <p:cNvPr id="11" name="Freeform 11"/>
          <p:cNvSpPr/>
          <p:nvPr/>
        </p:nvSpPr>
        <p:spPr>
          <a:xfrm>
            <a:off x="13979181" y="7111111"/>
            <a:ext cx="4254757" cy="3143202"/>
          </a:xfrm>
          <a:custGeom>
            <a:avLst/>
            <a:gdLst/>
            <a:ahLst/>
            <a:cxnLst/>
            <a:rect l="l" t="t" r="r" b="b"/>
            <a:pathLst>
              <a:path w="4254757" h="3143202">
                <a:moveTo>
                  <a:pt x="0" y="0"/>
                </a:moveTo>
                <a:lnTo>
                  <a:pt x="4254757" y="0"/>
                </a:lnTo>
                <a:lnTo>
                  <a:pt x="4254757" y="3143201"/>
                </a:lnTo>
                <a:lnTo>
                  <a:pt x="0" y="314320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1111" b="-6111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722940" y="2735882"/>
            <a:ext cx="11403506" cy="1158668"/>
            <a:chOff x="0" y="0"/>
            <a:chExt cx="3003392" cy="3051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03392" cy="305164"/>
            </a:xfrm>
            <a:custGeom>
              <a:avLst/>
              <a:gdLst/>
              <a:ahLst/>
              <a:cxnLst/>
              <a:rect l="l" t="t" r="r" b="b"/>
              <a:pathLst>
                <a:path w="3003392" h="305164">
                  <a:moveTo>
                    <a:pt x="20367" y="0"/>
                  </a:moveTo>
                  <a:lnTo>
                    <a:pt x="2983025" y="0"/>
                  </a:lnTo>
                  <a:cubicBezTo>
                    <a:pt x="2994274" y="0"/>
                    <a:pt x="3003392" y="9119"/>
                    <a:pt x="3003392" y="20367"/>
                  </a:cubicBezTo>
                  <a:lnTo>
                    <a:pt x="3003392" y="284796"/>
                  </a:lnTo>
                  <a:cubicBezTo>
                    <a:pt x="3003392" y="290198"/>
                    <a:pt x="3001247" y="295379"/>
                    <a:pt x="2997427" y="299198"/>
                  </a:cubicBezTo>
                  <a:cubicBezTo>
                    <a:pt x="2993607" y="303018"/>
                    <a:pt x="2988427" y="305164"/>
                    <a:pt x="2983025" y="305164"/>
                  </a:cubicBezTo>
                  <a:lnTo>
                    <a:pt x="20367" y="305164"/>
                  </a:lnTo>
                  <a:cubicBezTo>
                    <a:pt x="14965" y="305164"/>
                    <a:pt x="9785" y="303018"/>
                    <a:pt x="5965" y="299198"/>
                  </a:cubicBezTo>
                  <a:cubicBezTo>
                    <a:pt x="2146" y="295379"/>
                    <a:pt x="0" y="290198"/>
                    <a:pt x="0" y="284796"/>
                  </a:cubicBezTo>
                  <a:lnTo>
                    <a:pt x="0" y="20367"/>
                  </a:lnTo>
                  <a:cubicBezTo>
                    <a:pt x="0" y="14965"/>
                    <a:pt x="2146" y="9785"/>
                    <a:pt x="5965" y="5965"/>
                  </a:cubicBezTo>
                  <a:cubicBezTo>
                    <a:pt x="9785" y="2146"/>
                    <a:pt x="14965" y="0"/>
                    <a:pt x="2036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F2D27B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3003392" cy="3718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5599"/>
                </a:lnSpc>
                <a:spcBef>
                  <a:spcPct val="0"/>
                </a:spcBef>
              </a:pPr>
              <a:r>
                <a:rPr lang="en-US" sz="3999">
                  <a:solidFill>
                    <a:srgbClr val="000000"/>
                  </a:solidFill>
                  <a:latin typeface="Sukar"/>
                  <a:ea typeface="Sukar"/>
                  <a:cs typeface="Sukar"/>
                  <a:sym typeface="Sukar"/>
                </a:rPr>
                <a:t>https://www.youtube.com/watch?v=Xl67GlVVhiE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1322984" y="5235349"/>
            <a:ext cx="4130289" cy="4114800"/>
          </a:xfrm>
          <a:custGeom>
            <a:avLst/>
            <a:gdLst/>
            <a:ahLst/>
            <a:cxnLst/>
            <a:rect l="l" t="t" r="r" b="b"/>
            <a:pathLst>
              <a:path w="4130289" h="4114800">
                <a:moveTo>
                  <a:pt x="0" y="0"/>
                </a:moveTo>
                <a:lnTo>
                  <a:pt x="4130289" y="0"/>
                </a:lnTo>
                <a:lnTo>
                  <a:pt x="413028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432085" y="1654396"/>
            <a:ext cx="10772323" cy="6407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79"/>
              </a:lnSpc>
            </a:pPr>
            <a:r>
              <a:rPr lang="en-US" sz="4149">
                <a:solidFill>
                  <a:srgbClr val="5B4040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《花園街10號:分享來自世界各地的美味》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789357" y="1618438"/>
            <a:ext cx="3520836" cy="617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126"/>
              </a:lnSpc>
              <a:spcBef>
                <a:spcPct val="0"/>
              </a:spcBef>
            </a:pPr>
            <a:r>
              <a:rPr lang="en-US" sz="3417" b="1">
                <a:solidFill>
                  <a:srgbClr val="5B4040"/>
                </a:solidFill>
                <a:latin typeface="Londrina Solid Heavy"/>
                <a:ea typeface="Londrina Solid Heavy"/>
                <a:cs typeface="Londrina Solid Heavy"/>
                <a:sym typeface="Londrina Solid Heavy"/>
              </a:rPr>
              <a:t>-認識多元文化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723180" y="5500544"/>
            <a:ext cx="11587014" cy="31344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931386" lvl="2" indent="-643795" algn="l">
              <a:lnSpc>
                <a:spcPts val="6262"/>
              </a:lnSpc>
              <a:spcBef>
                <a:spcPct val="0"/>
              </a:spcBef>
              <a:buFont typeface="Arial"/>
              <a:buChar char="⚬"/>
            </a:pPr>
            <a:r>
              <a:rPr lang="en-US" sz="4472">
                <a:solidFill>
                  <a:srgbClr val="5B4040"/>
                </a:solidFill>
                <a:latin typeface="Sukar"/>
                <a:ea typeface="Sukar"/>
                <a:cs typeface="Sukar"/>
                <a:sym typeface="Sukar"/>
              </a:rPr>
              <a:t>繪本介紹世界各地的家庭料理</a:t>
            </a:r>
          </a:p>
          <a:p>
            <a:pPr marL="1931386" lvl="2" indent="-643795" algn="l">
              <a:lnSpc>
                <a:spcPts val="6262"/>
              </a:lnSpc>
              <a:spcBef>
                <a:spcPct val="0"/>
              </a:spcBef>
              <a:buFont typeface="Arial"/>
              <a:buChar char="⚬"/>
            </a:pPr>
            <a:r>
              <a:rPr lang="en-US" sz="4472">
                <a:solidFill>
                  <a:srgbClr val="5B4040"/>
                </a:solidFill>
                <a:latin typeface="Sukar"/>
                <a:ea typeface="Sukar"/>
                <a:cs typeface="Sukar"/>
                <a:sym typeface="Sukar"/>
              </a:rPr>
              <a:t>畫風細緻、敘事溫馨</a:t>
            </a:r>
          </a:p>
          <a:p>
            <a:pPr marL="1931386" lvl="2" indent="-643795" algn="l">
              <a:lnSpc>
                <a:spcPts val="6262"/>
              </a:lnSpc>
              <a:spcBef>
                <a:spcPct val="0"/>
              </a:spcBef>
              <a:buFont typeface="Arial"/>
              <a:buChar char="⚬"/>
            </a:pPr>
            <a:r>
              <a:rPr lang="en-US" sz="4472">
                <a:solidFill>
                  <a:srgbClr val="5B4040"/>
                </a:solidFill>
                <a:latin typeface="Sukar"/>
                <a:ea typeface="Sukar"/>
                <a:cs typeface="Sukar"/>
                <a:sym typeface="Sukar"/>
              </a:rPr>
              <a:t>引導學生思考：食物背後的文化與故事</a:t>
            </a:r>
          </a:p>
          <a:p>
            <a:pPr algn="l">
              <a:lnSpc>
                <a:spcPts val="6262"/>
              </a:lnSpc>
              <a:spcBef>
                <a:spcPct val="0"/>
              </a:spcBef>
            </a:pPr>
            <a:endParaRPr lang="en-US" sz="4472">
              <a:solidFill>
                <a:srgbClr val="5B4040"/>
              </a:solidFill>
              <a:latin typeface="Sukar"/>
              <a:ea typeface="Sukar"/>
              <a:cs typeface="Sukar"/>
              <a:sym typeface="Sukar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3979181" y="7111111"/>
            <a:ext cx="4254757" cy="3143202"/>
          </a:xfrm>
          <a:custGeom>
            <a:avLst/>
            <a:gdLst/>
            <a:ahLst/>
            <a:cxnLst/>
            <a:rect l="l" t="t" r="r" b="b"/>
            <a:pathLst>
              <a:path w="4254757" h="3143202">
                <a:moveTo>
                  <a:pt x="0" y="0"/>
                </a:moveTo>
                <a:lnTo>
                  <a:pt x="4254757" y="0"/>
                </a:lnTo>
                <a:lnTo>
                  <a:pt x="4254757" y="3143201"/>
                </a:lnTo>
                <a:lnTo>
                  <a:pt x="0" y="31432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1111" b="-6111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725091" y="1527810"/>
            <a:ext cx="11252677" cy="7938056"/>
            <a:chOff x="0" y="0"/>
            <a:chExt cx="1008169" cy="711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08181" cy="711200"/>
            </a:xfrm>
            <a:custGeom>
              <a:avLst/>
              <a:gdLst/>
              <a:ahLst/>
              <a:cxnLst/>
              <a:rect l="l" t="t" r="r" b="b"/>
              <a:pathLst>
                <a:path w="1008181" h="711200">
                  <a:moveTo>
                    <a:pt x="722412" y="0"/>
                  </a:moveTo>
                  <a:lnTo>
                    <a:pt x="282407" y="0"/>
                  </a:lnTo>
                  <a:cubicBezTo>
                    <a:pt x="126426" y="0"/>
                    <a:pt x="0" y="123512"/>
                    <a:pt x="0" y="275871"/>
                  </a:cubicBezTo>
                  <a:cubicBezTo>
                    <a:pt x="0" y="386169"/>
                    <a:pt x="66279" y="481310"/>
                    <a:pt x="162037" y="525451"/>
                  </a:cubicBezTo>
                  <a:lnTo>
                    <a:pt x="162037" y="711200"/>
                  </a:lnTo>
                  <a:lnTo>
                    <a:pt x="353844" y="551732"/>
                  </a:lnTo>
                  <a:lnTo>
                    <a:pt x="722412" y="551732"/>
                  </a:lnTo>
                  <a:cubicBezTo>
                    <a:pt x="881732" y="551732"/>
                    <a:pt x="1008169" y="428220"/>
                    <a:pt x="1008169" y="275861"/>
                  </a:cubicBezTo>
                  <a:cubicBezTo>
                    <a:pt x="1008181" y="123512"/>
                    <a:pt x="881732" y="0"/>
                    <a:pt x="72241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1008169" cy="530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6345" y="0"/>
            <a:ext cx="3055620" cy="3055620"/>
            <a:chOff x="0" y="0"/>
            <a:chExt cx="12700000" cy="12700000"/>
          </a:xfrm>
        </p:grpSpPr>
        <p:sp>
          <p:nvSpPr>
            <p:cNvPr id="7" name="Freeform 7"/>
            <p:cNvSpPr/>
            <p:nvPr/>
          </p:nvSpPr>
          <p:spPr>
            <a:xfrm>
              <a:off x="-11430" y="857250"/>
              <a:ext cx="13009880" cy="11644630"/>
            </a:xfrm>
            <a:custGeom>
              <a:avLst/>
              <a:gdLst/>
              <a:ahLst/>
              <a:cxnLst/>
              <a:rect l="l" t="t" r="r" b="b"/>
              <a:pathLst>
                <a:path w="13009880" h="11644630">
                  <a:moveTo>
                    <a:pt x="10152380" y="938530"/>
                  </a:moveTo>
                  <a:cubicBezTo>
                    <a:pt x="8962390" y="189230"/>
                    <a:pt x="8643620" y="154940"/>
                    <a:pt x="7245350" y="0"/>
                  </a:cubicBezTo>
                  <a:cubicBezTo>
                    <a:pt x="4039870" y="38100"/>
                    <a:pt x="1441450" y="1889760"/>
                    <a:pt x="435610" y="4933950"/>
                  </a:cubicBezTo>
                  <a:cubicBezTo>
                    <a:pt x="91440" y="5975350"/>
                    <a:pt x="0" y="7139940"/>
                    <a:pt x="403860" y="8159750"/>
                  </a:cubicBezTo>
                  <a:cubicBezTo>
                    <a:pt x="934720" y="9499600"/>
                    <a:pt x="2254250" y="10407650"/>
                    <a:pt x="3648710" y="10773410"/>
                  </a:cubicBezTo>
                  <a:cubicBezTo>
                    <a:pt x="5043170" y="11140440"/>
                    <a:pt x="6578600" y="11644630"/>
                    <a:pt x="8008620" y="11470640"/>
                  </a:cubicBezTo>
                  <a:cubicBezTo>
                    <a:pt x="9123680" y="11334750"/>
                    <a:pt x="10237470" y="10519410"/>
                    <a:pt x="11071860" y="9767570"/>
                  </a:cubicBezTo>
                  <a:cubicBezTo>
                    <a:pt x="11625580" y="9268460"/>
                    <a:pt x="11971020" y="8576310"/>
                    <a:pt x="12202160" y="7867650"/>
                  </a:cubicBezTo>
                  <a:cubicBezTo>
                    <a:pt x="13009880" y="5401310"/>
                    <a:pt x="12348210" y="2322830"/>
                    <a:pt x="10152380" y="938530"/>
                  </a:cubicBezTo>
                  <a:close/>
                </a:path>
              </a:pathLst>
            </a:custGeom>
            <a:blipFill>
              <a:blip r:embed="rId3"/>
              <a:stretch>
                <a:fillRect l="-30792" r="-67746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15622714" y="-303107"/>
            <a:ext cx="2848952" cy="2848952"/>
            <a:chOff x="0" y="0"/>
            <a:chExt cx="12700000" cy="12700000"/>
          </a:xfrm>
        </p:grpSpPr>
        <p:sp>
          <p:nvSpPr>
            <p:cNvPr id="9" name="Freeform 9"/>
            <p:cNvSpPr/>
            <p:nvPr/>
          </p:nvSpPr>
          <p:spPr>
            <a:xfrm>
              <a:off x="-11430" y="857250"/>
              <a:ext cx="13009880" cy="11644630"/>
            </a:xfrm>
            <a:custGeom>
              <a:avLst/>
              <a:gdLst/>
              <a:ahLst/>
              <a:cxnLst/>
              <a:rect l="l" t="t" r="r" b="b"/>
              <a:pathLst>
                <a:path w="13009880" h="11644630">
                  <a:moveTo>
                    <a:pt x="10152380" y="938530"/>
                  </a:moveTo>
                  <a:cubicBezTo>
                    <a:pt x="8962390" y="189230"/>
                    <a:pt x="8643620" y="154940"/>
                    <a:pt x="7245350" y="0"/>
                  </a:cubicBezTo>
                  <a:cubicBezTo>
                    <a:pt x="4039870" y="38100"/>
                    <a:pt x="1441450" y="1889760"/>
                    <a:pt x="435610" y="4933950"/>
                  </a:cubicBezTo>
                  <a:cubicBezTo>
                    <a:pt x="91440" y="5975350"/>
                    <a:pt x="0" y="7139940"/>
                    <a:pt x="403860" y="8159750"/>
                  </a:cubicBezTo>
                  <a:cubicBezTo>
                    <a:pt x="934720" y="9499600"/>
                    <a:pt x="2254250" y="10407650"/>
                    <a:pt x="3648710" y="10773410"/>
                  </a:cubicBezTo>
                  <a:cubicBezTo>
                    <a:pt x="5043170" y="11140440"/>
                    <a:pt x="6578600" y="11644630"/>
                    <a:pt x="8008620" y="11470640"/>
                  </a:cubicBezTo>
                  <a:cubicBezTo>
                    <a:pt x="9123680" y="11334750"/>
                    <a:pt x="10237470" y="10519410"/>
                    <a:pt x="11071860" y="9767570"/>
                  </a:cubicBezTo>
                  <a:cubicBezTo>
                    <a:pt x="11625580" y="9268460"/>
                    <a:pt x="11971020" y="8576310"/>
                    <a:pt x="12202160" y="7867650"/>
                  </a:cubicBezTo>
                  <a:cubicBezTo>
                    <a:pt x="13009880" y="5401310"/>
                    <a:pt x="12348210" y="2322830"/>
                    <a:pt x="10152380" y="938530"/>
                  </a:cubicBezTo>
                  <a:close/>
                </a:path>
              </a:pathLst>
            </a:custGeom>
            <a:blipFill>
              <a:blip r:embed="rId4"/>
              <a:stretch>
                <a:fillRect l="-19656" r="-19656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-442896" y="7691494"/>
            <a:ext cx="2848952" cy="2848952"/>
            <a:chOff x="0" y="0"/>
            <a:chExt cx="12700000" cy="12700000"/>
          </a:xfrm>
        </p:grpSpPr>
        <p:sp>
          <p:nvSpPr>
            <p:cNvPr id="11" name="Freeform 11"/>
            <p:cNvSpPr/>
            <p:nvPr/>
          </p:nvSpPr>
          <p:spPr>
            <a:xfrm>
              <a:off x="-11430" y="857250"/>
              <a:ext cx="13009880" cy="11644630"/>
            </a:xfrm>
            <a:custGeom>
              <a:avLst/>
              <a:gdLst/>
              <a:ahLst/>
              <a:cxnLst/>
              <a:rect l="l" t="t" r="r" b="b"/>
              <a:pathLst>
                <a:path w="13009880" h="11644630">
                  <a:moveTo>
                    <a:pt x="10152380" y="938530"/>
                  </a:moveTo>
                  <a:cubicBezTo>
                    <a:pt x="8962390" y="189230"/>
                    <a:pt x="8643620" y="154940"/>
                    <a:pt x="7245350" y="0"/>
                  </a:cubicBezTo>
                  <a:cubicBezTo>
                    <a:pt x="4039870" y="38100"/>
                    <a:pt x="1441450" y="1889760"/>
                    <a:pt x="435610" y="4933950"/>
                  </a:cubicBezTo>
                  <a:cubicBezTo>
                    <a:pt x="91440" y="5975350"/>
                    <a:pt x="0" y="7139940"/>
                    <a:pt x="403860" y="8159750"/>
                  </a:cubicBezTo>
                  <a:cubicBezTo>
                    <a:pt x="934720" y="9499600"/>
                    <a:pt x="2254250" y="10407650"/>
                    <a:pt x="3648710" y="10773410"/>
                  </a:cubicBezTo>
                  <a:cubicBezTo>
                    <a:pt x="5043170" y="11140440"/>
                    <a:pt x="6578600" y="11644630"/>
                    <a:pt x="8008620" y="11470640"/>
                  </a:cubicBezTo>
                  <a:cubicBezTo>
                    <a:pt x="9123680" y="11334750"/>
                    <a:pt x="10237470" y="10519410"/>
                    <a:pt x="11071860" y="9767570"/>
                  </a:cubicBezTo>
                  <a:cubicBezTo>
                    <a:pt x="11625580" y="9268460"/>
                    <a:pt x="11971020" y="8576310"/>
                    <a:pt x="12202160" y="7867650"/>
                  </a:cubicBezTo>
                  <a:cubicBezTo>
                    <a:pt x="13009880" y="5401310"/>
                    <a:pt x="12348210" y="2322830"/>
                    <a:pt x="10152380" y="938530"/>
                  </a:cubicBezTo>
                  <a:close/>
                </a:path>
              </a:pathLst>
            </a:custGeom>
            <a:blipFill>
              <a:blip r:embed="rId5"/>
              <a:stretch>
                <a:fillRect l="-19656" r="-19656"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899459" y="2798191"/>
            <a:ext cx="1289392" cy="1745370"/>
          </a:xfrm>
          <a:custGeom>
            <a:avLst/>
            <a:gdLst/>
            <a:ahLst/>
            <a:cxnLst/>
            <a:rect l="l" t="t" r="r" b="b"/>
            <a:pathLst>
              <a:path w="1289392" h="1745370">
                <a:moveTo>
                  <a:pt x="0" y="0"/>
                </a:moveTo>
                <a:lnTo>
                  <a:pt x="1289393" y="0"/>
                </a:lnTo>
                <a:lnTo>
                  <a:pt x="1289393" y="1745370"/>
                </a:lnTo>
                <a:lnTo>
                  <a:pt x="0" y="17453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941102" y="5081451"/>
            <a:ext cx="1073270" cy="1057171"/>
          </a:xfrm>
          <a:custGeom>
            <a:avLst/>
            <a:gdLst/>
            <a:ahLst/>
            <a:cxnLst/>
            <a:rect l="l" t="t" r="r" b="b"/>
            <a:pathLst>
              <a:path w="1073270" h="1057171">
                <a:moveTo>
                  <a:pt x="0" y="0"/>
                </a:moveTo>
                <a:lnTo>
                  <a:pt x="1073269" y="0"/>
                </a:lnTo>
                <a:lnTo>
                  <a:pt x="1073269" y="1057171"/>
                </a:lnTo>
                <a:lnTo>
                  <a:pt x="0" y="10571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0865408" y="569459"/>
            <a:ext cx="1251648" cy="1315793"/>
          </a:xfrm>
          <a:custGeom>
            <a:avLst/>
            <a:gdLst/>
            <a:ahLst/>
            <a:cxnLst/>
            <a:rect l="l" t="t" r="r" b="b"/>
            <a:pathLst>
              <a:path w="1251648" h="1315793">
                <a:moveTo>
                  <a:pt x="0" y="0"/>
                </a:moveTo>
                <a:lnTo>
                  <a:pt x="1251648" y="0"/>
                </a:lnTo>
                <a:lnTo>
                  <a:pt x="1251648" y="1315793"/>
                </a:lnTo>
                <a:lnTo>
                  <a:pt x="0" y="131579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087484" y="8237027"/>
            <a:ext cx="1266845" cy="1228839"/>
          </a:xfrm>
          <a:custGeom>
            <a:avLst/>
            <a:gdLst/>
            <a:ahLst/>
            <a:cxnLst/>
            <a:rect l="l" t="t" r="r" b="b"/>
            <a:pathLst>
              <a:path w="1266845" h="1228839">
                <a:moveTo>
                  <a:pt x="0" y="0"/>
                </a:moveTo>
                <a:lnTo>
                  <a:pt x="1266845" y="0"/>
                </a:lnTo>
                <a:lnTo>
                  <a:pt x="1266845" y="1228839"/>
                </a:lnTo>
                <a:lnTo>
                  <a:pt x="0" y="122883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4207578" y="3001190"/>
            <a:ext cx="10034217" cy="4633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21"/>
              </a:lnSpc>
              <a:spcBef>
                <a:spcPct val="0"/>
              </a:spcBef>
            </a:pPr>
            <a:r>
              <a:rPr lang="en-US" sz="6586">
                <a:solidFill>
                  <a:srgbClr val="000000"/>
                </a:solidFill>
                <a:latin typeface="Sukar"/>
                <a:ea typeface="Sukar"/>
                <a:cs typeface="Sukar"/>
                <a:sym typeface="Sukar"/>
              </a:rPr>
              <a:t>你們喜不喜歡聽故事？</a:t>
            </a:r>
          </a:p>
          <a:p>
            <a:pPr algn="ctr">
              <a:lnSpc>
                <a:spcPts val="9221"/>
              </a:lnSpc>
              <a:spcBef>
                <a:spcPct val="0"/>
              </a:spcBef>
            </a:pPr>
            <a:endParaRPr lang="en-US" sz="6586">
              <a:solidFill>
                <a:srgbClr val="000000"/>
              </a:solidFill>
              <a:latin typeface="Sukar"/>
              <a:ea typeface="Sukar"/>
              <a:cs typeface="Sukar"/>
              <a:sym typeface="Sukar"/>
            </a:endParaRPr>
          </a:p>
          <a:p>
            <a:pPr algn="ctr">
              <a:lnSpc>
                <a:spcPts val="9221"/>
              </a:lnSpc>
              <a:spcBef>
                <a:spcPct val="0"/>
              </a:spcBef>
            </a:pPr>
            <a:r>
              <a:rPr lang="en-US" sz="6586">
                <a:solidFill>
                  <a:srgbClr val="000000"/>
                </a:solidFill>
                <a:latin typeface="Sukar"/>
                <a:ea typeface="Sukar"/>
                <a:cs typeface="Sukar"/>
                <a:sym typeface="Sukar"/>
              </a:rPr>
              <a:t>「你知道有些美食是有故事的嗎？」</a:t>
            </a:r>
          </a:p>
        </p:txBody>
      </p:sp>
      <p:sp>
        <p:nvSpPr>
          <p:cNvPr id="17" name="Freeform 17"/>
          <p:cNvSpPr/>
          <p:nvPr/>
        </p:nvSpPr>
        <p:spPr>
          <a:xfrm>
            <a:off x="13979181" y="7111111"/>
            <a:ext cx="4254757" cy="3143202"/>
          </a:xfrm>
          <a:custGeom>
            <a:avLst/>
            <a:gdLst/>
            <a:ahLst/>
            <a:cxnLst/>
            <a:rect l="l" t="t" r="r" b="b"/>
            <a:pathLst>
              <a:path w="4254757" h="3143202">
                <a:moveTo>
                  <a:pt x="0" y="0"/>
                </a:moveTo>
                <a:lnTo>
                  <a:pt x="4254757" y="0"/>
                </a:lnTo>
                <a:lnTo>
                  <a:pt x="4254757" y="3143201"/>
                </a:lnTo>
                <a:lnTo>
                  <a:pt x="0" y="314320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9603" b="-7261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113580" y="1028700"/>
            <a:ext cx="5145720" cy="674781"/>
            <a:chOff x="0" y="0"/>
            <a:chExt cx="14594865" cy="19138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594864" cy="1913890"/>
            </a:xfrm>
            <a:custGeom>
              <a:avLst/>
              <a:gdLst/>
              <a:ahLst/>
              <a:cxnLst/>
              <a:rect l="l" t="t" r="r" b="b"/>
              <a:pathLst>
                <a:path w="14594864" h="1913890">
                  <a:moveTo>
                    <a:pt x="14594864" y="956945"/>
                  </a:moveTo>
                  <a:cubicBezTo>
                    <a:pt x="14594864" y="1485392"/>
                    <a:pt x="14166493" y="1913890"/>
                    <a:pt x="13637919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cubicBezTo>
                    <a:pt x="0" y="428371"/>
                    <a:pt x="428371" y="0"/>
                    <a:pt x="956945" y="0"/>
                  </a:cubicBezTo>
                  <a:lnTo>
                    <a:pt x="13637919" y="0"/>
                  </a:lnTo>
                  <a:cubicBezTo>
                    <a:pt x="14166366" y="0"/>
                    <a:pt x="14594864" y="428371"/>
                    <a:pt x="14594864" y="95694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2113580" y="1895475"/>
            <a:ext cx="5145720" cy="674781"/>
            <a:chOff x="0" y="0"/>
            <a:chExt cx="14594865" cy="191389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594864" cy="1913890"/>
            </a:xfrm>
            <a:custGeom>
              <a:avLst/>
              <a:gdLst/>
              <a:ahLst/>
              <a:cxnLst/>
              <a:rect l="l" t="t" r="r" b="b"/>
              <a:pathLst>
                <a:path w="14594864" h="1913890">
                  <a:moveTo>
                    <a:pt x="14594864" y="956945"/>
                  </a:moveTo>
                  <a:cubicBezTo>
                    <a:pt x="14594864" y="1485392"/>
                    <a:pt x="14166493" y="1913890"/>
                    <a:pt x="13637919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cubicBezTo>
                    <a:pt x="0" y="428371"/>
                    <a:pt x="428371" y="0"/>
                    <a:pt x="956945" y="0"/>
                  </a:cubicBezTo>
                  <a:lnTo>
                    <a:pt x="13637919" y="0"/>
                  </a:lnTo>
                  <a:cubicBezTo>
                    <a:pt x="14166366" y="0"/>
                    <a:pt x="14594864" y="428371"/>
                    <a:pt x="14594864" y="95694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514513" y="4043359"/>
            <a:ext cx="1100141" cy="1100141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3614653" y="1890556"/>
            <a:ext cx="9105751" cy="53823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579"/>
              </a:lnSpc>
            </a:pPr>
            <a:r>
              <a:rPr lang="en-US" sz="7966">
                <a:solidFill>
                  <a:srgbClr val="000000"/>
                </a:solidFill>
                <a:latin typeface="Sukar"/>
                <a:ea typeface="Sukar"/>
                <a:cs typeface="Sukar"/>
                <a:sym typeface="Sukar"/>
              </a:rPr>
              <a:t>請小朋友分享</a:t>
            </a:r>
          </a:p>
          <a:p>
            <a:pPr algn="ctr">
              <a:lnSpc>
                <a:spcPts val="14579"/>
              </a:lnSpc>
            </a:pPr>
            <a:r>
              <a:rPr lang="en-US" sz="7966">
                <a:solidFill>
                  <a:srgbClr val="000000"/>
                </a:solidFill>
                <a:latin typeface="Sukar"/>
                <a:ea typeface="Sukar"/>
                <a:cs typeface="Sukar"/>
                <a:sym typeface="Sukar"/>
              </a:rPr>
              <a:t>自己吃過的特別食物</a:t>
            </a:r>
          </a:p>
          <a:p>
            <a:pPr algn="l">
              <a:lnSpc>
                <a:spcPts val="14579"/>
              </a:lnSpc>
            </a:pPr>
            <a:r>
              <a:rPr lang="en-US" sz="7966">
                <a:solidFill>
                  <a:srgbClr val="000000"/>
                </a:solidFill>
                <a:latin typeface="Sukar"/>
                <a:ea typeface="Sukar"/>
                <a:cs typeface="Sukar"/>
                <a:sym typeface="Sukar"/>
              </a:rPr>
              <a:t>有故事的食物</a:t>
            </a:r>
          </a:p>
        </p:txBody>
      </p:sp>
      <p:sp>
        <p:nvSpPr>
          <p:cNvPr id="9" name="Freeform 9"/>
          <p:cNvSpPr/>
          <p:nvPr/>
        </p:nvSpPr>
        <p:spPr>
          <a:xfrm>
            <a:off x="12113580" y="5236377"/>
            <a:ext cx="5513533" cy="4073123"/>
          </a:xfrm>
          <a:custGeom>
            <a:avLst/>
            <a:gdLst/>
            <a:ahLst/>
            <a:cxnLst/>
            <a:rect l="l" t="t" r="r" b="b"/>
            <a:pathLst>
              <a:path w="5513533" h="4073123">
                <a:moveTo>
                  <a:pt x="0" y="0"/>
                </a:moveTo>
                <a:lnTo>
                  <a:pt x="5513534" y="0"/>
                </a:lnTo>
                <a:lnTo>
                  <a:pt x="5513534" y="4073122"/>
                </a:lnTo>
                <a:lnTo>
                  <a:pt x="0" y="40731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1111" b="-61111"/>
            </a:stretch>
          </a:blipFill>
        </p:spPr>
      </p:sp>
      <p:sp>
        <p:nvSpPr>
          <p:cNvPr id="3" name="Freeform 3"/>
          <p:cNvSpPr/>
          <p:nvPr/>
        </p:nvSpPr>
        <p:spPr>
          <a:xfrm rot="2538761">
            <a:off x="10893940" y="994327"/>
            <a:ext cx="1353032" cy="1548534"/>
          </a:xfrm>
          <a:custGeom>
            <a:avLst/>
            <a:gdLst/>
            <a:ahLst/>
            <a:cxnLst/>
            <a:rect l="l" t="t" r="r" b="b"/>
            <a:pathLst>
              <a:path w="1353032" h="1548534">
                <a:moveTo>
                  <a:pt x="0" y="0"/>
                </a:moveTo>
                <a:lnTo>
                  <a:pt x="1353031" y="0"/>
                </a:lnTo>
                <a:lnTo>
                  <a:pt x="1353031" y="1548534"/>
                </a:lnTo>
                <a:lnTo>
                  <a:pt x="0" y="15485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4727157" y="5899924"/>
            <a:ext cx="3560843" cy="4387076"/>
          </a:xfrm>
          <a:custGeom>
            <a:avLst/>
            <a:gdLst/>
            <a:ahLst/>
            <a:cxnLst/>
            <a:rect l="l" t="t" r="r" b="b"/>
            <a:pathLst>
              <a:path w="3560843" h="4387076">
                <a:moveTo>
                  <a:pt x="3560843" y="0"/>
                </a:moveTo>
                <a:lnTo>
                  <a:pt x="0" y="0"/>
                </a:lnTo>
                <a:lnTo>
                  <a:pt x="0" y="4387076"/>
                </a:lnTo>
                <a:lnTo>
                  <a:pt x="3560843" y="4387076"/>
                </a:lnTo>
                <a:lnTo>
                  <a:pt x="3560843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747099">
            <a:off x="16805609" y="2870869"/>
            <a:ext cx="907381" cy="1999739"/>
          </a:xfrm>
          <a:custGeom>
            <a:avLst/>
            <a:gdLst/>
            <a:ahLst/>
            <a:cxnLst/>
            <a:rect l="l" t="t" r="r" b="b"/>
            <a:pathLst>
              <a:path w="907381" h="1999739">
                <a:moveTo>
                  <a:pt x="0" y="0"/>
                </a:moveTo>
                <a:lnTo>
                  <a:pt x="907382" y="0"/>
                </a:lnTo>
                <a:lnTo>
                  <a:pt x="907382" y="1999739"/>
                </a:lnTo>
                <a:lnTo>
                  <a:pt x="0" y="19997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646079">
            <a:off x="2042056" y="5368816"/>
            <a:ext cx="1041064" cy="1326196"/>
          </a:xfrm>
          <a:custGeom>
            <a:avLst/>
            <a:gdLst/>
            <a:ahLst/>
            <a:cxnLst/>
            <a:rect l="l" t="t" r="r" b="b"/>
            <a:pathLst>
              <a:path w="1041064" h="1326196">
                <a:moveTo>
                  <a:pt x="0" y="0"/>
                </a:moveTo>
                <a:lnTo>
                  <a:pt x="1041064" y="0"/>
                </a:lnTo>
                <a:lnTo>
                  <a:pt x="1041064" y="1326196"/>
                </a:lnTo>
                <a:lnTo>
                  <a:pt x="0" y="13261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645056">
            <a:off x="2057080" y="6983533"/>
            <a:ext cx="1011017" cy="1203591"/>
          </a:xfrm>
          <a:custGeom>
            <a:avLst/>
            <a:gdLst/>
            <a:ahLst/>
            <a:cxnLst/>
            <a:rect l="l" t="t" r="r" b="b"/>
            <a:pathLst>
              <a:path w="1011017" h="1203591">
                <a:moveTo>
                  <a:pt x="0" y="0"/>
                </a:moveTo>
                <a:lnTo>
                  <a:pt x="1011016" y="0"/>
                </a:lnTo>
                <a:lnTo>
                  <a:pt x="1011016" y="1203591"/>
                </a:lnTo>
                <a:lnTo>
                  <a:pt x="0" y="120359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959421" y="1768594"/>
            <a:ext cx="5320673" cy="971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79"/>
              </a:lnSpc>
            </a:pPr>
            <a:r>
              <a:rPr lang="en-US" sz="6399">
                <a:solidFill>
                  <a:srgbClr val="5B4040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阿婆鐵蛋故事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795062" y="5180723"/>
            <a:ext cx="9115425" cy="29127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143"/>
              </a:lnSpc>
            </a:pPr>
            <a:r>
              <a:rPr lang="en-US" sz="5981">
                <a:solidFill>
                  <a:srgbClr val="5B4040"/>
                </a:solidFill>
                <a:latin typeface="Sukar"/>
                <a:ea typeface="Sukar"/>
                <a:cs typeface="Sukar"/>
                <a:sym typeface="Sukar"/>
              </a:rPr>
              <a:t>因滷蛋滷太久意外誕生鐵蛋</a:t>
            </a:r>
          </a:p>
          <a:p>
            <a:pPr algn="l">
              <a:lnSpc>
                <a:spcPts val="12143"/>
              </a:lnSpc>
            </a:pPr>
            <a:r>
              <a:rPr lang="en-US" sz="5981">
                <a:solidFill>
                  <a:srgbClr val="5B4040"/>
                </a:solidFill>
                <a:latin typeface="Sukar"/>
                <a:ea typeface="Sukar"/>
                <a:cs typeface="Sukar"/>
                <a:sym typeface="Sukar"/>
              </a:rPr>
              <a:t>成為淡水名產與文化象徵</a:t>
            </a:r>
          </a:p>
        </p:txBody>
      </p:sp>
      <p:sp>
        <p:nvSpPr>
          <p:cNvPr id="10" name="Freeform 10"/>
          <p:cNvSpPr/>
          <p:nvPr/>
        </p:nvSpPr>
        <p:spPr>
          <a:xfrm>
            <a:off x="13519936" y="196993"/>
            <a:ext cx="4254757" cy="3143202"/>
          </a:xfrm>
          <a:custGeom>
            <a:avLst/>
            <a:gdLst/>
            <a:ahLst/>
            <a:cxnLst/>
            <a:rect l="l" t="t" r="r" b="b"/>
            <a:pathLst>
              <a:path w="4254757" h="3143202">
                <a:moveTo>
                  <a:pt x="0" y="0"/>
                </a:moveTo>
                <a:lnTo>
                  <a:pt x="4254757" y="0"/>
                </a:lnTo>
                <a:lnTo>
                  <a:pt x="4254757" y="3143202"/>
                </a:lnTo>
                <a:lnTo>
                  <a:pt x="0" y="31432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1111" b="-6111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347094" y="3624446"/>
            <a:ext cx="9201872" cy="5376042"/>
            <a:chOff x="0" y="0"/>
            <a:chExt cx="2423538" cy="141591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23538" cy="1415912"/>
            </a:xfrm>
            <a:custGeom>
              <a:avLst/>
              <a:gdLst/>
              <a:ahLst/>
              <a:cxnLst/>
              <a:rect l="l" t="t" r="r" b="b"/>
              <a:pathLst>
                <a:path w="2423538" h="1415912">
                  <a:moveTo>
                    <a:pt x="25240" y="0"/>
                  </a:moveTo>
                  <a:lnTo>
                    <a:pt x="2398298" y="0"/>
                  </a:lnTo>
                  <a:cubicBezTo>
                    <a:pt x="2404992" y="0"/>
                    <a:pt x="2411412" y="2659"/>
                    <a:pt x="2416146" y="7393"/>
                  </a:cubicBezTo>
                  <a:cubicBezTo>
                    <a:pt x="2420879" y="12126"/>
                    <a:pt x="2423538" y="18546"/>
                    <a:pt x="2423538" y="25240"/>
                  </a:cubicBezTo>
                  <a:lnTo>
                    <a:pt x="2423538" y="1390672"/>
                  </a:lnTo>
                  <a:cubicBezTo>
                    <a:pt x="2423538" y="1404612"/>
                    <a:pt x="2412238" y="1415912"/>
                    <a:pt x="2398298" y="1415912"/>
                  </a:cubicBezTo>
                  <a:lnTo>
                    <a:pt x="25240" y="1415912"/>
                  </a:lnTo>
                  <a:cubicBezTo>
                    <a:pt x="18546" y="1415912"/>
                    <a:pt x="12126" y="1413253"/>
                    <a:pt x="7393" y="1408520"/>
                  </a:cubicBezTo>
                  <a:cubicBezTo>
                    <a:pt x="2659" y="1403786"/>
                    <a:pt x="0" y="1397366"/>
                    <a:pt x="0" y="1390672"/>
                  </a:cubicBezTo>
                  <a:lnTo>
                    <a:pt x="0" y="25240"/>
                  </a:lnTo>
                  <a:cubicBezTo>
                    <a:pt x="0" y="11300"/>
                    <a:pt x="11300" y="0"/>
                    <a:pt x="25240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C8CE91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2423538" cy="14825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899"/>
                </a:lnSpc>
              </a:pPr>
              <a:r>
                <a:rPr lang="en-US" sz="3499">
                  <a:solidFill>
                    <a:srgbClr val="000000"/>
                  </a:solidFill>
                  <a:latin typeface="Sukar"/>
                  <a:ea typeface="Sukar"/>
                  <a:cs typeface="Sukar"/>
                  <a:sym typeface="Sukar"/>
                </a:rPr>
                <a:t>是一段充滿巧思與堅持的臺灣美食傳奇，來自淡水渡船頭的一場「意外」與一位阿婆的智慧。一顆鐵蛋的情感重量，阿婆鐵蛋不只是淡水的伴手禮，是堅持與創新的象徵，更是臺灣人情味的縮影。</a:t>
              </a:r>
            </a:p>
          </p:txBody>
        </p:sp>
      </p:grpSp>
      <p:sp>
        <p:nvSpPr>
          <p:cNvPr id="6" name="Freeform 6"/>
          <p:cNvSpPr/>
          <p:nvPr/>
        </p:nvSpPr>
        <p:spPr>
          <a:xfrm rot="2538761">
            <a:off x="10893940" y="994327"/>
            <a:ext cx="1353032" cy="1548534"/>
          </a:xfrm>
          <a:custGeom>
            <a:avLst/>
            <a:gdLst/>
            <a:ahLst/>
            <a:cxnLst/>
            <a:rect l="l" t="t" r="r" b="b"/>
            <a:pathLst>
              <a:path w="1353032" h="1548534">
                <a:moveTo>
                  <a:pt x="0" y="0"/>
                </a:moveTo>
                <a:lnTo>
                  <a:pt x="1353031" y="0"/>
                </a:lnTo>
                <a:lnTo>
                  <a:pt x="1353031" y="1548534"/>
                </a:lnTo>
                <a:lnTo>
                  <a:pt x="0" y="15485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0127413" y="2748124"/>
            <a:ext cx="6679692" cy="8229600"/>
          </a:xfrm>
          <a:custGeom>
            <a:avLst/>
            <a:gdLst/>
            <a:ahLst/>
            <a:cxnLst/>
            <a:rect l="l" t="t" r="r" b="b"/>
            <a:pathLst>
              <a:path w="6679692" h="8229600">
                <a:moveTo>
                  <a:pt x="6679692" y="0"/>
                </a:moveTo>
                <a:lnTo>
                  <a:pt x="0" y="0"/>
                </a:lnTo>
                <a:lnTo>
                  <a:pt x="0" y="8229600"/>
                </a:lnTo>
                <a:lnTo>
                  <a:pt x="6679692" y="8229600"/>
                </a:lnTo>
                <a:lnTo>
                  <a:pt x="6679692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747099">
            <a:off x="16147002" y="3985839"/>
            <a:ext cx="907381" cy="1999739"/>
          </a:xfrm>
          <a:custGeom>
            <a:avLst/>
            <a:gdLst/>
            <a:ahLst/>
            <a:cxnLst/>
            <a:rect l="l" t="t" r="r" b="b"/>
            <a:pathLst>
              <a:path w="907381" h="1999739">
                <a:moveTo>
                  <a:pt x="0" y="0"/>
                </a:moveTo>
                <a:lnTo>
                  <a:pt x="907382" y="0"/>
                </a:lnTo>
                <a:lnTo>
                  <a:pt x="907382" y="1999739"/>
                </a:lnTo>
                <a:lnTo>
                  <a:pt x="0" y="19997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347094" y="1028700"/>
            <a:ext cx="5320673" cy="971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79"/>
              </a:lnSpc>
            </a:pPr>
            <a:r>
              <a:rPr lang="en-US" sz="6399">
                <a:solidFill>
                  <a:srgbClr val="5B4040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阿婆鐵蛋故事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918121" y="3660373"/>
            <a:ext cx="4590954" cy="719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78970" lvl="1" indent="-439485" algn="l">
              <a:lnSpc>
                <a:spcPts val="6106"/>
              </a:lnSpc>
              <a:buFont typeface="Arial"/>
              <a:buChar char="•"/>
            </a:pPr>
            <a:r>
              <a:rPr lang="en-US" sz="4071">
                <a:solidFill>
                  <a:srgbClr val="5B4040"/>
                </a:solidFill>
                <a:latin typeface="Sukar"/>
                <a:ea typeface="Sukar"/>
                <a:cs typeface="Sukar"/>
                <a:sym typeface="Sukar"/>
              </a:rPr>
              <a:t>阿婆鐵蛋的誕生</a:t>
            </a:r>
          </a:p>
        </p:txBody>
      </p:sp>
      <p:sp>
        <p:nvSpPr>
          <p:cNvPr id="11" name="Freeform 11"/>
          <p:cNvSpPr/>
          <p:nvPr/>
        </p:nvSpPr>
        <p:spPr>
          <a:xfrm>
            <a:off x="15812044" y="10453"/>
            <a:ext cx="2379886" cy="1758141"/>
          </a:xfrm>
          <a:custGeom>
            <a:avLst/>
            <a:gdLst/>
            <a:ahLst/>
            <a:cxnLst/>
            <a:rect l="l" t="t" r="r" b="b"/>
            <a:pathLst>
              <a:path w="2379886" h="1758141">
                <a:moveTo>
                  <a:pt x="0" y="0"/>
                </a:moveTo>
                <a:lnTo>
                  <a:pt x="2379886" y="0"/>
                </a:lnTo>
                <a:lnTo>
                  <a:pt x="2379886" y="1758141"/>
                </a:lnTo>
                <a:lnTo>
                  <a:pt x="0" y="175814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1111" b="-6111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823867" y="4413392"/>
            <a:ext cx="5566167" cy="1109715"/>
            <a:chOff x="0" y="0"/>
            <a:chExt cx="1465986" cy="2922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65986" cy="292271"/>
            </a:xfrm>
            <a:custGeom>
              <a:avLst/>
              <a:gdLst/>
              <a:ahLst/>
              <a:cxnLst/>
              <a:rect l="l" t="t" r="r" b="b"/>
              <a:pathLst>
                <a:path w="1465986" h="292271">
                  <a:moveTo>
                    <a:pt x="41727" y="0"/>
                  </a:moveTo>
                  <a:lnTo>
                    <a:pt x="1424260" y="0"/>
                  </a:lnTo>
                  <a:cubicBezTo>
                    <a:pt x="1435326" y="0"/>
                    <a:pt x="1445940" y="4396"/>
                    <a:pt x="1453765" y="12221"/>
                  </a:cubicBezTo>
                  <a:cubicBezTo>
                    <a:pt x="1461590" y="20047"/>
                    <a:pt x="1465986" y="30660"/>
                    <a:pt x="1465986" y="41727"/>
                  </a:cubicBezTo>
                  <a:lnTo>
                    <a:pt x="1465986" y="250544"/>
                  </a:lnTo>
                  <a:cubicBezTo>
                    <a:pt x="1465986" y="273589"/>
                    <a:pt x="1447305" y="292271"/>
                    <a:pt x="1424260" y="292271"/>
                  </a:cubicBezTo>
                  <a:lnTo>
                    <a:pt x="41727" y="292271"/>
                  </a:lnTo>
                  <a:cubicBezTo>
                    <a:pt x="18682" y="292271"/>
                    <a:pt x="0" y="273589"/>
                    <a:pt x="0" y="250544"/>
                  </a:cubicBezTo>
                  <a:lnTo>
                    <a:pt x="0" y="41727"/>
                  </a:lnTo>
                  <a:cubicBezTo>
                    <a:pt x="0" y="18682"/>
                    <a:pt x="18682" y="0"/>
                    <a:pt x="41727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465986" cy="3398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749782">
            <a:off x="15861842" y="3583318"/>
            <a:ext cx="1172940" cy="1992254"/>
          </a:xfrm>
          <a:custGeom>
            <a:avLst/>
            <a:gdLst/>
            <a:ahLst/>
            <a:cxnLst/>
            <a:rect l="l" t="t" r="r" b="b"/>
            <a:pathLst>
              <a:path w="1172940" h="1992254">
                <a:moveTo>
                  <a:pt x="0" y="0"/>
                </a:moveTo>
                <a:lnTo>
                  <a:pt x="1172940" y="0"/>
                </a:lnTo>
                <a:lnTo>
                  <a:pt x="1172940" y="1992255"/>
                </a:lnTo>
                <a:lnTo>
                  <a:pt x="0" y="199225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2234146" y="1320703"/>
            <a:ext cx="1482023" cy="1982640"/>
          </a:xfrm>
          <a:custGeom>
            <a:avLst/>
            <a:gdLst/>
            <a:ahLst/>
            <a:cxnLst/>
            <a:rect l="l" t="t" r="r" b="b"/>
            <a:pathLst>
              <a:path w="1482023" h="1982640">
                <a:moveTo>
                  <a:pt x="1482024" y="0"/>
                </a:moveTo>
                <a:lnTo>
                  <a:pt x="0" y="0"/>
                </a:lnTo>
                <a:lnTo>
                  <a:pt x="0" y="1982641"/>
                </a:lnTo>
                <a:lnTo>
                  <a:pt x="1482024" y="1982641"/>
                </a:lnTo>
                <a:lnTo>
                  <a:pt x="148202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hlinkClick r:id="rId9" tooltip="https://www.youtube.com/watch?v=jxlEH9FFEb8&amp;ab_channel=%E8%81%BD%E3%80%82%E6%97%85%E8%A1%8C%E8%81%BD%E6%9C%89%E6%BA%AB%E5%BA%A6%E7%9A%84%E8%AA%9E%E9%9F%B3%E5%B0%8E%E8%A6%BD"/>
          </p:cNvPr>
          <p:cNvSpPr/>
          <p:nvPr/>
        </p:nvSpPr>
        <p:spPr>
          <a:xfrm>
            <a:off x="1099712" y="1262852"/>
            <a:ext cx="16159588" cy="8520510"/>
          </a:xfrm>
          <a:custGeom>
            <a:avLst/>
            <a:gdLst/>
            <a:ahLst/>
            <a:cxnLst/>
            <a:rect l="l" t="t" r="r" b="b"/>
            <a:pathLst>
              <a:path w="16159588" h="8520510">
                <a:moveTo>
                  <a:pt x="0" y="0"/>
                </a:moveTo>
                <a:lnTo>
                  <a:pt x="16159588" y="0"/>
                </a:lnTo>
                <a:lnTo>
                  <a:pt x="16159588" y="8520510"/>
                </a:lnTo>
                <a:lnTo>
                  <a:pt x="0" y="852051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9"/>
          <p:cNvPicPr>
            <a:picLocks noChangeAspect="1"/>
          </p:cNvPicPr>
          <p:nvPr>
            <a:videoFile r:link="rId1"/>
          </p:nvPr>
        </p:nvPicPr>
        <p:blipFill>
          <a:blip r:embed="rId12"/>
          <a:stretch>
            <a:fillRect/>
          </a:stretch>
        </p:blipFill>
        <p:spPr>
          <a:xfrm rot="-195093">
            <a:off x="2128978" y="2170500"/>
            <a:ext cx="6280618" cy="353009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3716170" y="253202"/>
            <a:ext cx="11491185" cy="1009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20"/>
              </a:lnSpc>
            </a:pPr>
            <a:r>
              <a:rPr lang="en-US" sz="6600">
                <a:solidFill>
                  <a:srgbClr val="5B4040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阿婆鐵蛋故事</a:t>
            </a:r>
          </a:p>
        </p:txBody>
      </p:sp>
      <p:sp>
        <p:nvSpPr>
          <p:cNvPr id="11" name="TextBox 11"/>
          <p:cNvSpPr txBox="1"/>
          <p:nvPr/>
        </p:nvSpPr>
        <p:spPr>
          <a:xfrm rot="-196500">
            <a:off x="2227892" y="5804325"/>
            <a:ext cx="6080069" cy="824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5B4040"/>
                </a:solidFill>
                <a:latin typeface="Sukar"/>
                <a:ea typeface="Sukar"/>
                <a:cs typeface="Sukar"/>
                <a:sym typeface="Sukar"/>
              </a:rPr>
              <a:t>【台灣名物誌 GiftTaiwan】第五集-淡水 硬是了得的淡水鐵蛋</a:t>
            </a:r>
          </a:p>
        </p:txBody>
      </p:sp>
      <p:pic>
        <p:nvPicPr>
          <p:cNvPr id="12" name="Picture 12"/>
          <p:cNvPicPr>
            <a:picLocks noChangeAspect="1"/>
          </p:cNvPicPr>
          <p:nvPr>
            <a:videoFile r:link="rId2"/>
          </p:nvPr>
        </p:nvPicPr>
        <p:blipFill>
          <a:blip r:embed="rId12"/>
          <a:stretch>
            <a:fillRect/>
          </a:stretch>
        </p:blipFill>
        <p:spPr>
          <a:xfrm rot="149477">
            <a:off x="10358179" y="1880846"/>
            <a:ext cx="5730976" cy="4298232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 rot="221090">
            <a:off x="10646122" y="6254026"/>
            <a:ext cx="5522966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5B4040"/>
                </a:solidFill>
                <a:latin typeface="Sukar"/>
                <a:ea typeface="Sukar"/>
                <a:cs typeface="Sukar"/>
                <a:sym typeface="Sukar"/>
              </a:rPr>
              <a:t>20130117@淡水鐵蛋的故事</a:t>
            </a:r>
          </a:p>
        </p:txBody>
      </p:sp>
      <p:sp>
        <p:nvSpPr>
          <p:cNvPr id="14" name="Freeform 14"/>
          <p:cNvSpPr/>
          <p:nvPr/>
        </p:nvSpPr>
        <p:spPr>
          <a:xfrm>
            <a:off x="15513054" y="8244259"/>
            <a:ext cx="2720884" cy="2010053"/>
          </a:xfrm>
          <a:custGeom>
            <a:avLst/>
            <a:gdLst/>
            <a:ahLst/>
            <a:cxnLst/>
            <a:rect l="l" t="t" r="r" b="b"/>
            <a:pathLst>
              <a:path w="2720884" h="2010053">
                <a:moveTo>
                  <a:pt x="0" y="0"/>
                </a:moveTo>
                <a:lnTo>
                  <a:pt x="2720884" y="0"/>
                </a:lnTo>
                <a:lnTo>
                  <a:pt x="2720884" y="2010053"/>
                </a:lnTo>
                <a:lnTo>
                  <a:pt x="0" y="20100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1111" b="-61111"/>
            </a:stretch>
          </a:blipFill>
        </p:spPr>
      </p:sp>
      <p:sp>
        <p:nvSpPr>
          <p:cNvPr id="3" name="Freeform 3"/>
          <p:cNvSpPr/>
          <p:nvPr/>
        </p:nvSpPr>
        <p:spPr>
          <a:xfrm rot="1875305">
            <a:off x="2624083" y="1114180"/>
            <a:ext cx="1118619" cy="1532355"/>
          </a:xfrm>
          <a:custGeom>
            <a:avLst/>
            <a:gdLst/>
            <a:ahLst/>
            <a:cxnLst/>
            <a:rect l="l" t="t" r="r" b="b"/>
            <a:pathLst>
              <a:path w="1118619" h="1532355">
                <a:moveTo>
                  <a:pt x="0" y="0"/>
                </a:moveTo>
                <a:lnTo>
                  <a:pt x="1118619" y="0"/>
                </a:lnTo>
                <a:lnTo>
                  <a:pt x="1118619" y="1532355"/>
                </a:lnTo>
                <a:lnTo>
                  <a:pt x="0" y="15323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3630425" y="668517"/>
            <a:ext cx="13399252" cy="3110565"/>
            <a:chOff x="0" y="0"/>
            <a:chExt cx="17235507" cy="400113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7235508" cy="4001131"/>
            </a:xfrm>
            <a:custGeom>
              <a:avLst/>
              <a:gdLst/>
              <a:ahLst/>
              <a:cxnLst/>
              <a:rect l="l" t="t" r="r" b="b"/>
              <a:pathLst>
                <a:path w="17235508" h="4001131">
                  <a:moveTo>
                    <a:pt x="17235508" y="2000565"/>
                  </a:moveTo>
                  <a:cubicBezTo>
                    <a:pt x="17235508" y="3572633"/>
                    <a:pt x="16807135" y="4001131"/>
                    <a:pt x="16278561" y="4001131"/>
                  </a:cubicBezTo>
                  <a:lnTo>
                    <a:pt x="956945" y="4001131"/>
                  </a:lnTo>
                  <a:cubicBezTo>
                    <a:pt x="428371" y="4001131"/>
                    <a:pt x="0" y="3572633"/>
                    <a:pt x="0" y="2000565"/>
                  </a:cubicBezTo>
                  <a:cubicBezTo>
                    <a:pt x="0" y="428371"/>
                    <a:pt x="428371" y="0"/>
                    <a:pt x="956945" y="0"/>
                  </a:cubicBezTo>
                  <a:lnTo>
                    <a:pt x="16278561" y="0"/>
                  </a:lnTo>
                  <a:cubicBezTo>
                    <a:pt x="16807010" y="0"/>
                    <a:pt x="17235508" y="428371"/>
                    <a:pt x="17235508" y="200056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4234830" y="5143500"/>
            <a:ext cx="11724323" cy="3075063"/>
            <a:chOff x="0" y="0"/>
            <a:chExt cx="3087888" cy="80989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087888" cy="809893"/>
            </a:xfrm>
            <a:custGeom>
              <a:avLst/>
              <a:gdLst/>
              <a:ahLst/>
              <a:cxnLst/>
              <a:rect l="l" t="t" r="r" b="b"/>
              <a:pathLst>
                <a:path w="3087888" h="809893">
                  <a:moveTo>
                    <a:pt x="19810" y="0"/>
                  </a:moveTo>
                  <a:lnTo>
                    <a:pt x="3068078" y="0"/>
                  </a:lnTo>
                  <a:cubicBezTo>
                    <a:pt x="3073332" y="0"/>
                    <a:pt x="3078370" y="2087"/>
                    <a:pt x="3082086" y="5802"/>
                  </a:cubicBezTo>
                  <a:cubicBezTo>
                    <a:pt x="3085801" y="9517"/>
                    <a:pt x="3087888" y="14556"/>
                    <a:pt x="3087888" y="19810"/>
                  </a:cubicBezTo>
                  <a:lnTo>
                    <a:pt x="3087888" y="790083"/>
                  </a:lnTo>
                  <a:cubicBezTo>
                    <a:pt x="3087888" y="801024"/>
                    <a:pt x="3079018" y="809893"/>
                    <a:pt x="3068078" y="809893"/>
                  </a:cubicBezTo>
                  <a:lnTo>
                    <a:pt x="19810" y="809893"/>
                  </a:lnTo>
                  <a:cubicBezTo>
                    <a:pt x="8869" y="809893"/>
                    <a:pt x="0" y="801024"/>
                    <a:pt x="0" y="790083"/>
                  </a:cubicBezTo>
                  <a:lnTo>
                    <a:pt x="0" y="19810"/>
                  </a:lnTo>
                  <a:cubicBezTo>
                    <a:pt x="0" y="8869"/>
                    <a:pt x="8869" y="0"/>
                    <a:pt x="19810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95250"/>
              <a:ext cx="3087888" cy="9051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139"/>
                </a:lnSpc>
              </a:pPr>
              <a:r>
                <a:rPr lang="en-US" sz="5099">
                  <a:solidFill>
                    <a:srgbClr val="000000"/>
                  </a:solidFill>
                  <a:latin typeface="Sukar"/>
                  <a:ea typeface="Sukar"/>
                  <a:cs typeface="Sukar"/>
                  <a:sym typeface="Sukar"/>
                </a:rPr>
                <a:t>你有吃過哪種食物是有故事的嗎？</a:t>
              </a:r>
            </a:p>
          </p:txBody>
        </p:sp>
      </p:grpSp>
      <p:sp>
        <p:nvSpPr>
          <p:cNvPr id="9" name="Freeform 9"/>
          <p:cNvSpPr/>
          <p:nvPr/>
        </p:nvSpPr>
        <p:spPr>
          <a:xfrm>
            <a:off x="2818941" y="7407230"/>
            <a:ext cx="1622968" cy="1401838"/>
          </a:xfrm>
          <a:custGeom>
            <a:avLst/>
            <a:gdLst/>
            <a:ahLst/>
            <a:cxnLst/>
            <a:rect l="l" t="t" r="r" b="b"/>
            <a:pathLst>
              <a:path w="1622968" h="1401838">
                <a:moveTo>
                  <a:pt x="0" y="0"/>
                </a:moveTo>
                <a:lnTo>
                  <a:pt x="1622968" y="0"/>
                </a:lnTo>
                <a:lnTo>
                  <a:pt x="1622968" y="1401838"/>
                </a:lnTo>
                <a:lnTo>
                  <a:pt x="0" y="14018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815834" y="704850"/>
            <a:ext cx="11115577" cy="2743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20"/>
              </a:lnSpc>
            </a:pPr>
            <a:r>
              <a:rPr lang="en-US" sz="6600">
                <a:solidFill>
                  <a:srgbClr val="5B4040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「你覺得阿婆鐵蛋的故事有什麼特別的地方？」</a:t>
            </a:r>
          </a:p>
        </p:txBody>
      </p:sp>
      <p:sp>
        <p:nvSpPr>
          <p:cNvPr id="11" name="Freeform 11"/>
          <p:cNvSpPr/>
          <p:nvPr/>
        </p:nvSpPr>
        <p:spPr>
          <a:xfrm>
            <a:off x="13831775" y="6681031"/>
            <a:ext cx="4254757" cy="3143202"/>
          </a:xfrm>
          <a:custGeom>
            <a:avLst/>
            <a:gdLst/>
            <a:ahLst/>
            <a:cxnLst/>
            <a:rect l="l" t="t" r="r" b="b"/>
            <a:pathLst>
              <a:path w="4254757" h="3143202">
                <a:moveTo>
                  <a:pt x="0" y="0"/>
                </a:moveTo>
                <a:lnTo>
                  <a:pt x="4254757" y="0"/>
                </a:lnTo>
                <a:lnTo>
                  <a:pt x="4254757" y="3143202"/>
                </a:lnTo>
                <a:lnTo>
                  <a:pt x="0" y="31432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103</Words>
  <Application>Microsoft Office PowerPoint</Application>
  <PresentationFormat>自訂</PresentationFormat>
  <Paragraphs>39</Paragraphs>
  <Slides>11</Slides>
  <Notes>0</Notes>
  <HiddenSlides>0</HiddenSlides>
  <MMClips>2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11</vt:i4>
      </vt:variant>
    </vt:vector>
  </HeadingPairs>
  <TitlesOfParts>
    <vt:vector size="21" baseType="lpstr">
      <vt:lpstr>Arial</vt:lpstr>
      <vt:lpstr>新細明體</vt:lpstr>
      <vt:lpstr>Londrina Solid</vt:lpstr>
      <vt:lpstr>Londrina Solid Heavy</vt:lpstr>
      <vt:lpstr>Calibri</vt:lpstr>
      <vt:lpstr>可畫朵朵體-HK</vt:lpstr>
      <vt:lpstr>Sukar</vt:lpstr>
      <vt:lpstr>Lovelo</vt:lpstr>
      <vt:lpstr>新蒂焦糖体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三上活動二  故事裡的美味時光</dc:title>
  <dc:creator>PC-106</dc:creator>
  <cp:lastModifiedBy>PC-106</cp:lastModifiedBy>
  <cp:revision>1</cp:revision>
  <dcterms:created xsi:type="dcterms:W3CDTF">2006-08-16T00:00:00Z</dcterms:created>
  <dcterms:modified xsi:type="dcterms:W3CDTF">2025-09-16T10:22:53Z</dcterms:modified>
  <dc:identifier>DAGzB1X8wPQ</dc:identifier>
</cp:coreProperties>
</file>