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79" r:id="rId3"/>
    <p:sldId id="486" r:id="rId4"/>
    <p:sldId id="525" r:id="rId5"/>
    <p:sldId id="489" r:id="rId6"/>
    <p:sldId id="490" r:id="rId7"/>
    <p:sldId id="542" r:id="rId8"/>
    <p:sldId id="526" r:id="rId9"/>
    <p:sldId id="527" r:id="rId10"/>
    <p:sldId id="528" r:id="rId11"/>
    <p:sldId id="529" r:id="rId12"/>
    <p:sldId id="541" r:id="rId13"/>
    <p:sldId id="530" r:id="rId14"/>
    <p:sldId id="531" r:id="rId15"/>
    <p:sldId id="532" r:id="rId16"/>
    <p:sldId id="533" r:id="rId17"/>
    <p:sldId id="534" r:id="rId18"/>
    <p:sldId id="535" r:id="rId19"/>
    <p:sldId id="536" r:id="rId20"/>
    <p:sldId id="537" r:id="rId21"/>
    <p:sldId id="538" r:id="rId22"/>
    <p:sldId id="539" r:id="rId23"/>
    <p:sldId id="540" r:id="rId24"/>
    <p:sldId id="543" r:id="rId25"/>
  </p:sldIdLst>
  <p:sldSz cx="9144000" cy="6858000" type="screen4x3"/>
  <p:notesSz cx="6858000" cy="9144000"/>
  <p:defaultTextStyle>
    <a:defPPr>
      <a:defRPr lang="zh-TW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3300"/>
    <a:srgbClr val="0000CC"/>
    <a:srgbClr val="CC3399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04"/>
    <p:restoredTop sz="90929"/>
  </p:normalViewPr>
  <p:slideViewPr>
    <p:cSldViewPr showGuides="1">
      <p:cViewPr varScale="1">
        <p:scale>
          <a:sx n="51" d="100"/>
          <a:sy n="51" d="100"/>
        </p:scale>
        <p:origin x="922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dspc.moi.gov.tw/public/Attachment/222193587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defRPr>
            </a:pPr>
            <a:r>
              <a:rPr lang="zh-TW" altLang="en-US"/>
              <a:t>性侵害事件通報被害人年齡統計</a:t>
            </a:r>
          </a:p>
        </c:rich>
      </c:tx>
      <c:layout>
        <c:manualLayout>
          <c:xMode val="edge"/>
          <c:yMode val="edge"/>
          <c:x val="0.37725058099325298"/>
          <c:y val="2.731411229135050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3604932860091001E-2"/>
          <c:y val="0.115555964004056"/>
          <c:w val="0.95499219828542103"/>
          <c:h val="0.72467703828312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[2221935871.xls]性侵害被害人年齡統計!$B$9</c:f>
              <c:strCache>
                <c:ptCount val="1"/>
                <c:pt idx="0">
                  <c:v>０～６歲未滿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[2221935871.xls]性侵害被害人年齡統計!$C$9,[2221935871.xls]性侵害被害人年齡統計!$C$20,[2221935871.xls]性侵害被害人年齡統計!$C$31</c:f>
              <c:numCache>
                <c:formatCode>0_ ;[Red]\-0\ </c:formatCode>
                <c:ptCount val="3"/>
                <c:pt idx="0">
                  <c:v>270</c:v>
                </c:pt>
                <c:pt idx="1">
                  <c:v>262</c:v>
                </c:pt>
                <c:pt idx="2">
                  <c:v>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3-4BA8-BE32-059865809137}"/>
            </c:ext>
          </c:extLst>
        </c:ser>
        <c:ser>
          <c:idx val="1"/>
          <c:order val="1"/>
          <c:tx>
            <c:strRef>
              <c:f>[2221935871.xls]性侵害被害人年齡統計!$B$10</c:f>
              <c:strCache>
                <c:ptCount val="1"/>
                <c:pt idx="0">
                  <c:v>６～１２歲未滿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[2221935871.xls]性侵害被害人年齡統計!$C$10,[2221935871.xls]性侵害被害人年齡統計!$C$21,[2221935871.xls]性侵害被害人年齡統計!$C$32</c:f>
              <c:numCache>
                <c:formatCode>0_ ;[Red]\-0\ </c:formatCode>
                <c:ptCount val="3"/>
                <c:pt idx="0">
                  <c:v>658</c:v>
                </c:pt>
                <c:pt idx="1">
                  <c:v>822</c:v>
                </c:pt>
                <c:pt idx="2">
                  <c:v>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3-4BA8-BE32-059865809137}"/>
            </c:ext>
          </c:extLst>
        </c:ser>
        <c:ser>
          <c:idx val="2"/>
          <c:order val="2"/>
          <c:tx>
            <c:strRef>
              <c:f>[2221935871.xls]性侵害被害人年齡統計!$B$11</c:f>
              <c:strCache>
                <c:ptCount val="1"/>
                <c:pt idx="0">
                  <c:v>１２～１８歲未滿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[2221935871.xls]性侵害被害人年齡統計!$C$11,[2221935871.xls]性侵害被害人年齡統計!$C$22,[2221935871.xls]性侵害被害人年齡統計!$C$33</c:f>
              <c:numCache>
                <c:formatCode>0_ ;[Red]\-0\ </c:formatCode>
                <c:ptCount val="3"/>
                <c:pt idx="0">
                  <c:v>3756</c:v>
                </c:pt>
                <c:pt idx="1">
                  <c:v>4546</c:v>
                </c:pt>
                <c:pt idx="2">
                  <c:v>5787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63-4BA8-BE32-059865809137}"/>
            </c:ext>
          </c:extLst>
        </c:ser>
        <c:ser>
          <c:idx val="3"/>
          <c:order val="3"/>
          <c:tx>
            <c:strRef>
              <c:f>[2221935871.xls]性侵害被害人年齡統計!$B$12</c:f>
              <c:strCache>
                <c:ptCount val="1"/>
                <c:pt idx="0">
                  <c:v>１８～２４歲未滿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[2221935871.xls]性侵害被害人年齡統計!$C$12,[2221935871.xls]性侵害被害人年齡統計!$C$23,[2221935871.xls]性侵害被害人年齡統計!$C$34</c:f>
              <c:numCache>
                <c:formatCode>0_ ;[Red]\-0\ </c:formatCode>
                <c:ptCount val="3"/>
                <c:pt idx="0">
                  <c:v>1017</c:v>
                </c:pt>
                <c:pt idx="1">
                  <c:v>1105</c:v>
                </c:pt>
                <c:pt idx="2">
                  <c:v>1235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63-4BA8-BE32-059865809137}"/>
            </c:ext>
          </c:extLst>
        </c:ser>
        <c:ser>
          <c:idx val="4"/>
          <c:order val="4"/>
          <c:tx>
            <c:strRef>
              <c:f>[2221935871.xls]性侵害被害人年齡統計!$B$13</c:f>
              <c:strCache>
                <c:ptCount val="1"/>
                <c:pt idx="0">
                  <c:v>２４～３０歲未滿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[2221935871.xls]性侵害被害人年齡統計!$C$13,[2221935871.xls]性侵害被害人年齡統計!$C$24,[2221935871.xls]性侵害被害人年齡統計!$C$35</c:f>
              <c:numCache>
                <c:formatCode>0_ ;[Red]\-0\ </c:formatCode>
                <c:ptCount val="3"/>
                <c:pt idx="0">
                  <c:v>590</c:v>
                </c:pt>
                <c:pt idx="1">
                  <c:v>631</c:v>
                </c:pt>
                <c:pt idx="2">
                  <c:v>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63-4BA8-BE32-059865809137}"/>
            </c:ext>
          </c:extLst>
        </c:ser>
        <c:ser>
          <c:idx val="5"/>
          <c:order val="5"/>
          <c:tx>
            <c:strRef>
              <c:f>[2221935871.xls]性侵害被害人年齡統計!$B$14</c:f>
              <c:strCache>
                <c:ptCount val="1"/>
                <c:pt idx="0">
                  <c:v>３０～４０歲未滿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[2221935871.xls]性侵害被害人年齡統計!$C$14,[2221935871.xls]性侵害被害人年齡統計!$C$25,[2221935871.xls]性侵害被害人年齡統計!$C$36</c:f>
              <c:numCache>
                <c:formatCode>0_ ;[Red]\-0\ </c:formatCode>
                <c:ptCount val="3"/>
                <c:pt idx="0">
                  <c:v>602</c:v>
                </c:pt>
                <c:pt idx="1">
                  <c:v>671</c:v>
                </c:pt>
                <c:pt idx="2">
                  <c:v>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63-4BA8-BE32-059865809137}"/>
            </c:ext>
          </c:extLst>
        </c:ser>
        <c:ser>
          <c:idx val="6"/>
          <c:order val="6"/>
          <c:tx>
            <c:strRef>
              <c:f>[2221935871.xls]性侵害被害人年齡統計!$B$15</c:f>
              <c:strCache>
                <c:ptCount val="1"/>
                <c:pt idx="0">
                  <c:v>４０～５０歲未滿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[2221935871.xls]性侵害被害人年齡統計!$C$15,[2221935871.xls]性侵害被害人年齡統計!$C$26,[2221935871.xls]性侵害被害人年齡統計!$C$37</c:f>
              <c:numCache>
                <c:formatCode>0_ ;[Red]\-0\ </c:formatCode>
                <c:ptCount val="3"/>
                <c:pt idx="0">
                  <c:v>252</c:v>
                </c:pt>
                <c:pt idx="1">
                  <c:v>296</c:v>
                </c:pt>
                <c:pt idx="2">
                  <c:v>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63-4BA8-BE32-059865809137}"/>
            </c:ext>
          </c:extLst>
        </c:ser>
        <c:ser>
          <c:idx val="7"/>
          <c:order val="7"/>
          <c:tx>
            <c:strRef>
              <c:f>[2221935871.xls]性侵害被害人年齡統計!$B$16</c:f>
              <c:strCache>
                <c:ptCount val="1"/>
                <c:pt idx="0">
                  <c:v>５０～６５歲未滿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[2221935871.xls]性侵害被害人年齡統計!$C$16,[2221935871.xls]性侵害被害人年齡統計!$C$27,[2221935871.xls]性侵害被害人年齡統計!$C$38</c:f>
              <c:numCache>
                <c:formatCode>0_ ;[Red]\-0\ </c:formatCode>
                <c:ptCount val="3"/>
                <c:pt idx="0">
                  <c:v>107</c:v>
                </c:pt>
                <c:pt idx="1">
                  <c:v>109</c:v>
                </c:pt>
                <c:pt idx="2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63-4BA8-BE32-059865809137}"/>
            </c:ext>
          </c:extLst>
        </c:ser>
        <c:ser>
          <c:idx val="8"/>
          <c:order val="8"/>
          <c:tx>
            <c:strRef>
              <c:f>[2221935871.xls]性侵害被害人年齡統計!$B$17</c:f>
              <c:strCache>
                <c:ptCount val="1"/>
                <c:pt idx="0">
                  <c:v>６５歲以上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[2221935871.xls]性侵害被害人年齡統計!$A$14,[2221935871.xls]性侵害被害人年齡統計!$A$25,[2221935871.xls]性侵害被害人年齡統計!$A$36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[2221935871.xls]性侵害被害人年齡統計!$C$17,[2221935871.xls]性侵害被害人年齡統計!$C$28,[2221935871.xls]性侵害被害人年齡統計!$C$39</c:f>
              <c:numCache>
                <c:formatCode>0_ ;[Red]\-0\ </c:formatCode>
                <c:ptCount val="3"/>
                <c:pt idx="0">
                  <c:v>35</c:v>
                </c:pt>
                <c:pt idx="1">
                  <c:v>34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63-4BA8-BE32-059865809137}"/>
            </c:ext>
          </c:extLst>
        </c:ser>
        <c:ser>
          <c:idx val="9"/>
          <c:order val="9"/>
          <c:tx>
            <c:strRef>
              <c:f>[2221935871.xls]性侵害被害人年齡統計!$B$18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200" b="0" i="0" u="none" strike="noStrike" kern="1200" baseline="0">
                    <a:solidFill>
                      <a:srgbClr val="000000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  <a:cs typeface="新細明體" panose="02020500000000000000" pitchFamily="18" charset="-120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[2221935871.xls]性侵害被害人年齡統計!$C$18,[2221935871.xls]性侵害被害人年齡統計!$C$29,[2221935871.xls]性侵害被害人年齡統計!$C$40</c:f>
              <c:numCache>
                <c:formatCode>0_ ;[Red]\-0\ </c:formatCode>
                <c:ptCount val="3"/>
                <c:pt idx="0">
                  <c:v>721</c:v>
                </c:pt>
                <c:pt idx="1">
                  <c:v>844</c:v>
                </c:pt>
                <c:pt idx="2">
                  <c:v>1249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63-4BA8-BE32-0598658091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1939968"/>
        <c:axId val="133253952"/>
      </c:barChart>
      <c:catAx>
        <c:axId val="2419399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 cap="flat" cmpd="sng" algn="ctr">
            <a:solidFill>
              <a:srgbClr val="000000"/>
            </a:solidFill>
            <a:prstDash val="solid"/>
            <a:round/>
          </a:ln>
        </c:spPr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defRPr>
            </a:pPr>
            <a:endParaRPr lang="zh-TW"/>
          </a:p>
        </c:txPr>
        <c:crossAx val="133253952"/>
        <c:crosses val="autoZero"/>
        <c:auto val="1"/>
        <c:lblAlgn val="ctr"/>
        <c:lblOffset val="100"/>
        <c:tickLblSkip val="1"/>
        <c:noMultiLvlLbl val="0"/>
      </c:catAx>
      <c:valAx>
        <c:axId val="133253952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000000"/>
              </a:solidFill>
              <a:prstDash val="solid"/>
              <a:round/>
            </a:ln>
          </c:spPr>
        </c:majorGridlines>
        <c:numFmt formatCode="0_ ;[Red]\-0\ " sourceLinked="1"/>
        <c:majorTickMark val="in"/>
        <c:minorTickMark val="none"/>
        <c:tickLblPos val="nextTo"/>
        <c:spPr>
          <a:ln w="3175" cap="flat" cmpd="sng" algn="ctr">
            <a:solidFill>
              <a:srgbClr val="000000"/>
            </a:solidFill>
            <a:prstDash val="solid"/>
            <a:round/>
          </a:ln>
        </c:spPr>
        <c:txPr>
          <a:bodyPr rot="0" spcFirstLastPara="0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</a:defRPr>
            </a:pPr>
            <a:endParaRPr lang="zh-TW"/>
          </a:p>
        </c:txPr>
        <c:crossAx val="24193996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1.22749590834697E-2"/>
          <c:y val="0.93171471927162397"/>
          <c:w val="0.97217718898067396"/>
          <c:h val="6.373292867981800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 rot="0" spcFirstLastPara="0" vertOverflow="ellipsis" vert="horz" wrap="square" anchor="ctr" anchorCtr="1"/>
        <a:lstStyle/>
        <a:p>
          <a:pPr>
            <a:defRPr lang="en-US" sz="1100" b="0" i="0" u="none" strike="noStrike" kern="1200" baseline="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lang="en-US" sz="1200" b="0" i="0" u="none" strike="noStrike" baseline="0">
          <a:solidFill>
            <a:srgbClr val="000000"/>
          </a:solidFill>
          <a:latin typeface="新細明體" panose="02020500000000000000" pitchFamily="18" charset="-120"/>
          <a:ea typeface="新細明體" panose="02020500000000000000" pitchFamily="18" charset="-120"/>
          <a:cs typeface="新細明體" panose="02020500000000000000" pitchFamily="18" charset="-120"/>
        </a:defRPr>
      </a:pPr>
      <a:endParaRPr lang="zh-TW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TW" sz="1200" dirty="0"/>
              <a:t>‹#›</a:t>
            </a:fld>
            <a:endParaRPr lang="en-US" altLang="zh-TW" sz="1200" dirty="0"/>
          </a:p>
        </p:txBody>
      </p:sp>
    </p:spTree>
    <p:extLst>
      <p:ext uri="{BB962C8B-B14F-4D97-AF65-F5344CB8AC3E}">
        <p14:creationId xmlns:p14="http://schemas.microsoft.com/office/powerpoint/2010/main" val="910057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608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9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第五層</a:t>
            </a:r>
          </a:p>
        </p:txBody>
      </p:sp>
      <p:sp>
        <p:nvSpPr>
          <p:cNvPr id="269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9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TW" sz="1200" dirty="0">
                <a:latin typeface="Times New Roman" panose="02020603050405020304" pitchFamily="18" charset="0"/>
              </a:rPr>
              <a:t>‹#›</a:t>
            </a:fld>
            <a:endParaRPr lang="en-US" altLang="zh-TW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265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8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17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18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19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20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21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22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23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9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10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11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12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13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14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15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16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zh-TW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4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5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6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7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8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9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0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1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3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4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5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7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8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9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0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1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2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3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4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5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6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051" name="Rectangle 65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2052" name="Rectangle 66"/>
          <p:cNvSpPr>
            <a:spLocks noGrp="1"/>
          </p:cNvSpPr>
          <p:nvPr>
            <p:ph type="body" idx="1"/>
          </p:nvPr>
        </p:nvSpPr>
        <p:spPr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4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26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400"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26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6.GIF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684213" y="2127568"/>
            <a:ext cx="7345362" cy="829945"/>
          </a:xfrm>
          <a:ln/>
        </p:spPr>
        <p:txBody>
          <a:bodyPr vert="horz" wrap="square" lIns="91440" tIns="45720" rIns="91440" bIns="45720" anchor="b">
            <a:spAutoFit/>
          </a:bodyPr>
          <a:lstStyle>
            <a:lvl1pPr lvl="0">
              <a:defRPr/>
            </a:lvl1pPr>
          </a:lstStyle>
          <a:p>
            <a:pPr lvl="0"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性侵害防治</a:t>
            </a:r>
            <a:endParaRPr lang="en-US" altLang="zh-TW" sz="4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/>
          </p:nvPr>
        </p:nvSpPr>
        <p:spPr>
          <a:xfrm>
            <a:off x="3276600" y="3068638"/>
            <a:ext cx="3095625" cy="2754312"/>
          </a:xfrm>
          <a:ln/>
        </p:spPr>
        <p:txBody>
          <a:bodyPr vert="horz" wrap="square" lIns="91440" tIns="45720" rIns="91440" bIns="45720"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algn="l" eaLnBrk="1" hangingPunct="1"/>
            <a:endParaRPr lang="en-US" altLang="zh-TW"/>
          </a:p>
          <a:p>
            <a:pPr lvl="0" algn="l" eaLnBrk="1" hangingPunct="1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</a:p>
          <a:p>
            <a:pPr lvl="0" algn="l"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</a:p>
        </p:txBody>
      </p:sp>
      <p:sp>
        <p:nvSpPr>
          <p:cNvPr id="67586" name="標題 1"/>
          <p:cNvSpPr>
            <a:spLocks noGrp="1"/>
          </p:cNvSpPr>
          <p:nvPr/>
        </p:nvSpPr>
        <p:spPr>
          <a:xfrm>
            <a:off x="1838325" y="3440113"/>
            <a:ext cx="5972175" cy="8299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</a:t>
            </a:r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1683" name="內容版面配置區 2"/>
          <p:cNvSpPr>
            <a:spLocks noGrp="1"/>
          </p:cNvSpPr>
          <p:nvPr>
            <p:ph idx="1"/>
          </p:nvPr>
        </p:nvSpPr>
        <p:spPr>
          <a:xfrm>
            <a:off x="611188" y="1989138"/>
            <a:ext cx="8043862" cy="3983037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然而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不管對方說什麼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絕對不可以搭上陌生人的車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如果他強迫你上車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要大聲呼救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並且趕快逃走。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平常走路時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注意不要太靠近停在路邊的車子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一方面如果車門突然打開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很容易被打中受傷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另一方面也可能突然被強拉上車。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10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3731" name="內容版面配置區 2"/>
          <p:cNvSpPr>
            <a:spLocks noGrp="1"/>
          </p:cNvSpPr>
          <p:nvPr>
            <p:ph idx="1"/>
          </p:nvPr>
        </p:nvSpPr>
        <p:spPr>
          <a:xfrm>
            <a:off x="611188" y="1628775"/>
            <a:ext cx="8043862" cy="46434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所以不管是上學或放學途中、平常玩耍的公園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避免一個人行動是非常重要的。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還有像停車場這種停放很多車子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或是像工地這種平常很少人經過的地方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也千萬不要一個人走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鐵路附近也一樣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這些地方人很少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即使大聲呼救也不容易被聽到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要特別小心才行。</a:t>
            </a:r>
            <a:r>
              <a:rPr kumimoji="1" lang="zh-TW" altLang="en-US" sz="41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endParaRPr kumimoji="1" lang="en-US" altLang="zh-TW" sz="3000" b="1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11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8001"/>
          </a:blip>
          <a:stretch>
            <a:fillRect/>
          </a:stretch>
        </p:blipFill>
        <p:spPr>
          <a:xfrm>
            <a:off x="0" y="5273675"/>
            <a:ext cx="9144000" cy="158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8307" name="Text Box 3"/>
          <p:cNvSpPr txBox="1"/>
          <p:nvPr/>
        </p:nvSpPr>
        <p:spPr>
          <a:xfrm>
            <a:off x="7956550" y="5084763"/>
            <a:ext cx="468313" cy="82232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 u="sng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空屋</a:t>
            </a:r>
          </a:p>
        </p:txBody>
      </p:sp>
      <p:sp>
        <p:nvSpPr>
          <p:cNvPr id="98308" name="Rectangle 4"/>
          <p:cNvSpPr>
            <a:spLocks noGrp="1"/>
          </p:cNvSpPr>
          <p:nvPr>
            <p:ph type="title" sz="quarter"/>
          </p:nvPr>
        </p:nvSpPr>
        <p:spPr>
          <a:xfrm>
            <a:off x="928688" y="214313"/>
            <a:ext cx="7215187" cy="1077912"/>
          </a:xfrm>
          <a:solidFill>
            <a:schemeClr val="accent1">
              <a:alpha val="100000"/>
            </a:schemeClr>
          </a:solidFill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3200" dirty="0">
                <a:solidFill>
                  <a:srgbClr val="FF0000"/>
                </a:solidFill>
                <a:latin typeface="+mj-lt"/>
                <a:ea typeface="標楷體" panose="03000509000000000000" pitchFamily="65" charset="-120"/>
                <a:cs typeface="+mj-cs"/>
              </a:rPr>
              <a:t>上學途中路過令人好奇的空屋或草叢</a:t>
            </a:r>
          </a:p>
        </p:txBody>
      </p:sp>
      <p:pic>
        <p:nvPicPr>
          <p:cNvPr id="384005" name="Picture 5" descr="house_003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572250" y="4071938"/>
            <a:ext cx="1349375" cy="1133475"/>
          </a:xfrm>
          <a:solidFill>
            <a:schemeClr val="bg1"/>
          </a:solidFill>
          <a:ln>
            <a:solidFill>
              <a:srgbClr val="000000"/>
            </a:solidFill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384006" name="Picture 6" descr="tree_002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4787900" y="5445125"/>
            <a:ext cx="1800225" cy="1125538"/>
          </a:xfrm>
          <a:solidFill>
            <a:schemeClr val="bg1"/>
          </a:solidFill>
          <a:ln>
            <a:solidFill>
              <a:srgbClr val="000000"/>
            </a:solidFill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8311" name="Picture 7" descr="jyes"/>
          <p:cNvPicPr>
            <a:picLocks noGrp="1" noChangeAspect="1"/>
          </p:cNvPicPr>
          <p:nvPr>
            <p:ph sz="quarter"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5795963" y="1412875"/>
            <a:ext cx="2557462" cy="1917700"/>
          </a:xfrm>
          <a:ln/>
        </p:spPr>
      </p:pic>
      <p:pic>
        <p:nvPicPr>
          <p:cNvPr id="98312" name="Picture 8" descr="puppie~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373688"/>
            <a:ext cx="4265613" cy="746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8313" name="Picture 9" descr="004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67175" y="1916113"/>
            <a:ext cx="1744663" cy="952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8314" name="Picture 10" descr="004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10800000" flipH="1">
            <a:off x="4284663" y="4292600"/>
            <a:ext cx="1727200" cy="952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8315" name="Text Box 11"/>
          <p:cNvSpPr txBox="1"/>
          <p:nvPr/>
        </p:nvSpPr>
        <p:spPr>
          <a:xfrm>
            <a:off x="6588125" y="5876925"/>
            <a:ext cx="433388" cy="822325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 u="sng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樹叢</a:t>
            </a:r>
          </a:p>
        </p:txBody>
      </p:sp>
      <p:pic>
        <p:nvPicPr>
          <p:cNvPr id="98316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9750" y="2781300"/>
            <a:ext cx="1520825" cy="1887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8317" name="Text Box 13"/>
          <p:cNvSpPr txBox="1"/>
          <p:nvPr/>
        </p:nvSpPr>
        <p:spPr>
          <a:xfrm>
            <a:off x="6372225" y="3213100"/>
            <a:ext cx="13668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800" b="1" dirty="0">
                <a:solidFill>
                  <a:srgbClr val="CC330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學校</a:t>
            </a:r>
          </a:p>
        </p:txBody>
      </p:sp>
      <p:sp>
        <p:nvSpPr>
          <p:cNvPr id="98318" name="WordArt 14"/>
          <p:cNvSpPr>
            <a:spLocks noTextEdit="1"/>
          </p:cNvSpPr>
          <p:nvPr/>
        </p:nvSpPr>
        <p:spPr>
          <a:xfrm rot="240980">
            <a:off x="2765425" y="3859213"/>
            <a:ext cx="2592388" cy="647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 eaLnBrk="0" hangingPunct="0"/>
            <a:r>
              <a:rPr 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好奇進去看一下</a:t>
            </a:r>
          </a:p>
        </p:txBody>
      </p:sp>
      <p:sp>
        <p:nvSpPr>
          <p:cNvPr id="98319" name="WordArt 15"/>
          <p:cNvSpPr>
            <a:spLocks noTextEdit="1"/>
          </p:cNvSpPr>
          <p:nvPr/>
        </p:nvSpPr>
        <p:spPr>
          <a:xfrm>
            <a:off x="2771775" y="2997200"/>
            <a:ext cx="2532063" cy="519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不要逗留趕快去學校</a:t>
            </a:r>
          </a:p>
        </p:txBody>
      </p:sp>
      <p:pic>
        <p:nvPicPr>
          <p:cNvPr id="384016" name="Picture 16" descr="008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76600" y="3716338"/>
            <a:ext cx="1225550" cy="1041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4017" name="Rectangle 17"/>
          <p:cNvSpPr/>
          <p:nvPr/>
        </p:nvSpPr>
        <p:spPr>
          <a:xfrm>
            <a:off x="2071688" y="2428875"/>
            <a:ext cx="1265237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TW" sz="8000" b="1">
                <a:solidFill>
                  <a:srgbClr val="FF00FF"/>
                </a:solidFill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98322" name="Picture 18" descr="欄粉蠟筆"/>
          <p:cNvPicPr>
            <a:picLocks noGrp="1" noChangeAspect="1"/>
          </p:cNvPicPr>
          <p:nvPr>
            <p:ph sz="quarter" idx="1"/>
          </p:nvPr>
        </p:nvPicPr>
        <p:blipFill>
          <a:blip r:embed="rId11"/>
          <a:srcRect r="5444"/>
          <a:stretch>
            <a:fillRect/>
          </a:stretch>
        </p:blipFill>
        <p:spPr>
          <a:xfrm>
            <a:off x="2768600" y="3598863"/>
            <a:ext cx="6176963" cy="481012"/>
          </a:xfrm>
          <a:ln/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384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29300" cy="1162050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5779" name="文字版面配置區 5"/>
          <p:cNvSpPr>
            <a:spLocks noGrp="1"/>
          </p:cNvSpPr>
          <p:nvPr>
            <p:ph type="body" sz="half"/>
          </p:nvPr>
        </p:nvSpPr>
        <p:spPr>
          <a:xfrm>
            <a:off x="500063" y="2000250"/>
            <a:ext cx="7959725" cy="4125913"/>
          </a:xfrm>
          <a:ln/>
        </p:spPr>
        <p:txBody>
          <a:bodyPr vert="horz"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marL="0" lv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問題二</a:t>
            </a:r>
            <a:r>
              <a:rPr lang="en-US" altLang="zh-TW" sz="440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lvl="0" indent="0">
              <a:buNone/>
            </a:pP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有陌生人向你問路</a:t>
            </a:r>
            <a:r>
              <a:rPr lang="en-US" altLang="zh-TW" sz="4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怎麼辦</a:t>
            </a:r>
            <a:r>
              <a:rPr lang="en-US" altLang="zh-TW" sz="4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lvl="0" indent="0">
              <a:buNone/>
            </a:pPr>
            <a:endParaRPr lang="zh-TW" altLang="en-US" sz="1400" dirty="0"/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13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7827" name="內容版面配置區 2"/>
          <p:cNvSpPr>
            <a:spLocks noGrp="1"/>
          </p:cNvSpPr>
          <p:nvPr>
            <p:ph idx="1"/>
          </p:nvPr>
        </p:nvSpPr>
        <p:spPr>
          <a:xfrm>
            <a:off x="642938" y="1916113"/>
            <a:ext cx="8043862" cy="4210050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如果有一天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在上學或放學的途中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或是家裡附近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遇到不認識的人向你問路時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該怎麼辦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?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看到有困難的人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我們總是會忍不住去幫忙他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但要小心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其中可有極少數的人想把你拐走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帶到別的地方去。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14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79875" name="內容版面配置區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3983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所以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遇到有人問路時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記得只要告訴他怎麼走就好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絕對不要離開原來的地方。當然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不管他說什麼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就算他不停的拜託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都不要答應跟他走。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15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81923" name="內容版面配置區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3983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如果沒有辦法說清楚位置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對方又說「請幫我帶路」時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隨便指一個旁邊的大人說：「你可以問他。」要是旁邊沒有其他的大人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就跟對方說：「我也不知道要怎麼走。」絕對不要離開原來的地方。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16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114925" cy="1162050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83971" name="文字版面配置區 5"/>
          <p:cNvSpPr>
            <a:spLocks noGrp="1"/>
          </p:cNvSpPr>
          <p:nvPr>
            <p:ph type="body" sz="half"/>
          </p:nvPr>
        </p:nvSpPr>
        <p:spPr>
          <a:xfrm>
            <a:off x="457200" y="2143125"/>
            <a:ext cx="7570788" cy="3983038"/>
          </a:xfrm>
          <a:ln/>
        </p:spPr>
        <p:txBody>
          <a:bodyPr vert="horz"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marL="0" lvl="0" indent="0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問題三</a:t>
            </a:r>
            <a:r>
              <a:rPr lang="en-US" altLang="zh-TW" sz="400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lv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有人對你說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小朋友你跟我來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我給你想要的東西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怎麼辦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lvl="0" indent="0">
              <a:buNone/>
            </a:pPr>
            <a:endParaRPr lang="en-US" altLang="zh-TW" sz="400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zh-TW" altLang="en-US" sz="1400" dirty="0"/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17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86019" name="內容版面配置區 2"/>
          <p:cNvSpPr>
            <a:spLocks noGrp="1"/>
          </p:cNvSpPr>
          <p:nvPr>
            <p:ph idx="1"/>
          </p:nvPr>
        </p:nvSpPr>
        <p:spPr>
          <a:xfrm>
            <a:off x="642938" y="1989138"/>
            <a:ext cx="8043862" cy="4319587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在我們的週圍有許多好玩的事情或東西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其中一定有些是你很想要的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有的人就利用這種心理想拐走你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當中有你完全不認識的人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也有曾經見過面、說過兩、三次話的人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要是這些人對你說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: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「跟我來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我給你想要的東西」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請堅決的回答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: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我不要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!</a:t>
            </a: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18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88067" name="內容版面配置區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3983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但是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就算你說不要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對方可能還是會不停的叫你跟他走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甚至會抓住你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硬把你帶走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因為對方是大人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力氣比你大很多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所以很容易就能把你帶走。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19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/>
          <p:cNvSpPr>
            <a:spLocks noGrp="1"/>
          </p:cNvSpPr>
          <p:nvPr>
            <p:ph type="title"/>
          </p:nvPr>
        </p:nvSpPr>
        <p:spPr>
          <a:xfrm>
            <a:off x="684213" y="7731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pPr eaLnBrk="1" hangingPunct="1"/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何謂性侵害</a:t>
            </a:r>
            <a:r>
              <a:rPr kumimoji="1" lang="en-US" altLang="zh-TW" sz="4400" b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(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法律上的定義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)</a:t>
            </a:r>
          </a:p>
        </p:txBody>
      </p:sp>
      <p:sp>
        <p:nvSpPr>
          <p:cNvPr id="147459" name="Rectangle 3"/>
          <p:cNvSpPr>
            <a:spLocks noGrp="1"/>
          </p:cNvSpPr>
          <p:nvPr>
            <p:ph type="body"/>
          </p:nvPr>
        </p:nvSpPr>
        <p:spPr>
          <a:xfrm>
            <a:off x="827088" y="2492375"/>
            <a:ext cx="7259637" cy="4191000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性侵害、猥褻：對於男女以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強暴、脅迫、恐嚇、催眠術或其他違反其意願之方法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，而為性交或猥褻之行為者。</a:t>
            </a:r>
          </a:p>
          <a:p>
            <a:pPr eaLnBrk="1" hangingPunct="1">
              <a:buNone/>
            </a:pPr>
            <a:endParaRPr lang="en-US" altLang="zh-TW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90115" name="內容版面配置區 2"/>
          <p:cNvSpPr>
            <a:spLocks noGrp="1"/>
          </p:cNvSpPr>
          <p:nvPr>
            <p:ph idx="1"/>
          </p:nvPr>
        </p:nvSpPr>
        <p:spPr>
          <a:xfrm>
            <a:off x="642938" y="1989138"/>
            <a:ext cx="8043862" cy="4137025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為了避免發生這種狀況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你要跟對方保持一段距離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好讓自己比較容易逃走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如果對方抓住你的手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就用腳踢他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用嘴巴咬他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趁他還沒反應過來時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一邊大聲呼救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一邊往明亮、人多的地方逃走。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66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20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400675" cy="1162050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92163" name="文字版面配置區 5"/>
          <p:cNvSpPr>
            <a:spLocks noGrp="1"/>
          </p:cNvSpPr>
          <p:nvPr>
            <p:ph type="body" sz="half"/>
          </p:nvPr>
        </p:nvSpPr>
        <p:spPr>
          <a:xfrm>
            <a:off x="357188" y="2214563"/>
            <a:ext cx="7167562" cy="4054475"/>
          </a:xfrm>
          <a:ln/>
        </p:spPr>
        <p:txBody>
          <a:bodyPr vert="horz"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marL="0" lv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問題四</a:t>
            </a:r>
            <a:r>
              <a:rPr lang="en-US" altLang="zh-TW" sz="440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lvl="0" indent="0">
              <a:buNone/>
            </a:pP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萬一你必須一個人回家或一個人在家時</a:t>
            </a:r>
            <a:r>
              <a:rPr lang="en-US" altLang="zh-TW" sz="4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怎麼辦</a:t>
            </a:r>
            <a:r>
              <a:rPr lang="en-US" altLang="zh-TW" sz="44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lvl="0" indent="0">
              <a:buNone/>
            </a:pPr>
            <a:endParaRPr lang="zh-TW" altLang="en-US" sz="4400" dirty="0"/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21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94211" name="內容版面配置區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3983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當家裡沒有人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要自己一個人回家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或自己一個人看家時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請小心把鑰匙收好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不要讓別人看見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如果讓人知道你回家後只有自己一個人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可能會有人因此想做不好的事情。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22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96259" name="內容版面配置區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3983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開門時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請仔細看看前左右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確認一下附近有沒有陌生人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或是有沒有大人站在能夠跑進你裡的距離內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而且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就算家裡沒有人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也要大聲喊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: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「我回來了」讓別人以為家裡有人。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自己一個人在家時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不管誰來了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都不要開門讓他進屋子裡。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23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/>
          <p:nvPr/>
        </p:nvSpPr>
        <p:spPr>
          <a:xfrm>
            <a:off x="2268538" y="1773238"/>
            <a:ext cx="1265237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TW" sz="8000" b="1" dirty="0">
                <a:solidFill>
                  <a:srgbClr val="FF00FF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01379" name="Rectangle 3"/>
          <p:cNvSpPr>
            <a:spLocks noGrp="1"/>
          </p:cNvSpPr>
          <p:nvPr>
            <p:ph type="title" sz="quarter"/>
          </p:nvPr>
        </p:nvSpPr>
        <p:spPr>
          <a:xfrm>
            <a:off x="642938" y="714375"/>
            <a:ext cx="5224462" cy="584200"/>
          </a:xfrm>
          <a:solidFill>
            <a:srgbClr val="CCFFCC">
              <a:alpha val="100000"/>
            </a:srgbClr>
          </a:solidFill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3200" dirty="0">
                <a:solidFill>
                  <a:srgbClr val="FF0000"/>
                </a:solidFill>
                <a:latin typeface="+mj-lt"/>
                <a:ea typeface="標楷體" panose="03000509000000000000" pitchFamily="65" charset="-120"/>
                <a:cs typeface="+mj-cs"/>
              </a:rPr>
              <a:t>放學後發現功課忘記帶回家</a:t>
            </a:r>
          </a:p>
        </p:txBody>
      </p:sp>
      <p:pic>
        <p:nvPicPr>
          <p:cNvPr id="101380" name="Picture 4" descr="pp11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95963" y="188913"/>
            <a:ext cx="1439862" cy="1339850"/>
          </a:xfrm>
          <a:ln/>
        </p:spPr>
      </p:pic>
      <p:pic>
        <p:nvPicPr>
          <p:cNvPr id="101381" name="Picture 5" descr="欄粉蠟筆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b="5444"/>
          <a:stretch>
            <a:fillRect/>
          </a:stretch>
        </p:blipFill>
        <p:spPr>
          <a:xfrm rot="2596547">
            <a:off x="6242050" y="-944562"/>
            <a:ext cx="534988" cy="7893050"/>
          </a:xfrm>
          <a:ln/>
        </p:spPr>
      </p:pic>
      <p:pic>
        <p:nvPicPr>
          <p:cNvPr id="386054" name="Picture 6" descr="0083"/>
          <p:cNvPicPr>
            <a:picLocks noGrp="1" noChangeAspect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7593013" y="2665413"/>
            <a:ext cx="1063625" cy="849312"/>
          </a:xfrm>
          <a:ln/>
        </p:spPr>
      </p:pic>
      <p:pic>
        <p:nvPicPr>
          <p:cNvPr id="386055" name="Picture 7" descr="圖片1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2138" y="1700213"/>
            <a:ext cx="2476500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6056" name="Picture 8" descr="照片"/>
          <p:cNvPicPr>
            <a:picLocks noChangeAspect="1"/>
          </p:cNvPicPr>
          <p:nvPr/>
        </p:nvPicPr>
        <p:blipFill>
          <a:blip r:embed="rId6"/>
          <a:srcRect l="75980" t="65291" r="10132" b="21309"/>
          <a:stretch>
            <a:fillRect/>
          </a:stretch>
        </p:blipFill>
        <p:spPr>
          <a:xfrm>
            <a:off x="6443663" y="3429000"/>
            <a:ext cx="1620837" cy="2152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385" name="AutoShape 9"/>
          <p:cNvSpPr/>
          <p:nvPr/>
        </p:nvSpPr>
        <p:spPr>
          <a:xfrm>
            <a:off x="323850" y="1700213"/>
            <a:ext cx="1511300" cy="1512887"/>
          </a:xfrm>
          <a:prstGeom prst="wedgeRectCallout">
            <a:avLst>
              <a:gd name="adj1" fmla="val 9139"/>
              <a:gd name="adj2" fmla="val 114532"/>
            </a:avLst>
          </a:prstGeom>
          <a:solidFill>
            <a:srgbClr val="ECFEA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zh-TW" altLang="zh-TW" sz="1800" dirty="0">
              <a:latin typeface="Arial" panose="020B0604020202020204" pitchFamily="34" charset="0"/>
            </a:endParaRPr>
          </a:p>
        </p:txBody>
      </p:sp>
      <p:sp>
        <p:nvSpPr>
          <p:cNvPr id="101386" name="Text Box 10"/>
          <p:cNvSpPr txBox="1"/>
          <p:nvPr/>
        </p:nvSpPr>
        <p:spPr>
          <a:xfrm>
            <a:off x="352425" y="1716088"/>
            <a:ext cx="1368425" cy="1463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000" b="1" dirty="0">
                <a:solidFill>
                  <a:srgbClr val="A5002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想一想</a:t>
            </a:r>
            <a:r>
              <a:rPr lang="en-US" altLang="zh-TW" sz="3000" b="1" dirty="0">
                <a:solidFill>
                  <a:srgbClr val="A5002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3000" b="1" dirty="0">
                <a:solidFill>
                  <a:srgbClr val="A5002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該怎麼辦呢</a:t>
            </a:r>
            <a:r>
              <a:rPr lang="en-US" altLang="zh-TW" sz="3000" b="1" dirty="0">
                <a:solidFill>
                  <a:srgbClr val="A5002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</p:txBody>
      </p:sp>
      <p:sp>
        <p:nvSpPr>
          <p:cNvPr id="386059" name="Text Box 11"/>
          <p:cNvSpPr txBox="1"/>
          <p:nvPr/>
        </p:nvSpPr>
        <p:spPr>
          <a:xfrm>
            <a:off x="2771775" y="3573463"/>
            <a:ext cx="2016125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chemeClr val="hlink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學校已經沒有人了，回學校拿會有點危險。</a:t>
            </a:r>
          </a:p>
        </p:txBody>
      </p:sp>
      <p:sp>
        <p:nvSpPr>
          <p:cNvPr id="386060" name="Text Box 12"/>
          <p:cNvSpPr txBox="1"/>
          <p:nvPr/>
        </p:nvSpPr>
        <p:spPr>
          <a:xfrm>
            <a:off x="5364163" y="4581525"/>
            <a:ext cx="10795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 dirty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趕快到學校拿</a:t>
            </a:r>
            <a:r>
              <a:rPr lang="en-US" altLang="zh-TW" b="1" dirty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</p:txBody>
      </p:sp>
      <p:pic>
        <p:nvPicPr>
          <p:cNvPr id="101389" name="Picture 13" descr="200931412933"/>
          <p:cNvPicPr>
            <a:picLocks noGrp="1" noChangeAspect="1"/>
          </p:cNvPicPr>
          <p:nvPr>
            <p:ph sz="quarter" idx="1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4221163"/>
            <a:ext cx="1428750" cy="1428750"/>
          </a:xfrm>
          <a:ln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0" grpId="0"/>
      <p:bldP spid="386059" grpId="0"/>
      <p:bldP spid="3860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/>
          </p:cNvSpPr>
          <p:nvPr>
            <p:ph type="title"/>
          </p:nvPr>
        </p:nvSpPr>
        <p:spPr>
          <a:xfrm>
            <a:off x="755650" y="8366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pPr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什麼是性侵害？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/>
          </p:nvPr>
        </p:nvSpPr>
        <p:spPr>
          <a:xfrm>
            <a:off x="468313" y="1484313"/>
            <a:ext cx="8110537" cy="4551362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Font typeface="Wingdings" panose="05000000000000000000" pitchFamily="2" charset="2"/>
              <a:buChar char="u"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zh-TW" altLang="en-US" dirty="0">
                <a:ea typeface="標楷體" panose="03000509000000000000" pitchFamily="65" charset="-120"/>
              </a:rPr>
              <a:t>  </a:t>
            </a:r>
            <a:r>
              <a:rPr lang="zh-TW" altLang="en-US" sz="3600" dirty="0">
                <a:ea typeface="標楷體" panose="03000509000000000000" pitchFamily="65" charset="-120"/>
              </a:rPr>
              <a:t>有些人會趁著旁邊沒有其他人的時候，把你帶走，脫掉你的衣服，在你身上亂摸，做一些很奇怪、讓你覺得很討厭的事</a:t>
            </a:r>
            <a:r>
              <a:rPr lang="en-US" altLang="zh-TW" sz="3600"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ea typeface="標楷體" panose="03000509000000000000" pitchFamily="65" charset="-120"/>
              </a:rPr>
              <a:t>例如</a:t>
            </a:r>
            <a:r>
              <a:rPr lang="en-US" altLang="zh-TW" sz="3600">
                <a:ea typeface="標楷體" panose="03000509000000000000" pitchFamily="65" charset="-120"/>
              </a:rPr>
              <a:t>:  ),</a:t>
            </a:r>
            <a:r>
              <a:rPr lang="zh-TW" altLang="en-US" sz="3600" dirty="0">
                <a:ea typeface="標楷體" panose="03000509000000000000" pitchFamily="65" charset="-120"/>
              </a:rPr>
              <a:t>這種事就叫做「性侵害」，性侵害會讓你的身心受到很大的傷害</a:t>
            </a:r>
            <a:r>
              <a:rPr lang="zh-TW" altLang="en-US" dirty="0"/>
              <a:t>。</a:t>
            </a:r>
            <a:endParaRPr lang="en-US" altLang="zh-TW" sz="36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None/>
            </a:pPr>
            <a:endParaRPr lang="zh-TW" alt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28596" y="1428736"/>
          <a:ext cx="815818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563" name="矩形 2"/>
          <p:cNvSpPr/>
          <p:nvPr/>
        </p:nvSpPr>
        <p:spPr>
          <a:xfrm>
            <a:off x="928688" y="214313"/>
            <a:ext cx="7572375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TW" altLang="en-US" sz="4000" dirty="0">
                <a:latin typeface="Verdana" panose="020B0604030504040204" pitchFamily="34" charset="0"/>
                <a:ea typeface="標楷體" panose="03000509000000000000" pitchFamily="65" charset="-120"/>
              </a:rPr>
              <a:t>性侵害事件被害人年齡統計</a:t>
            </a:r>
            <a:r>
              <a:rPr lang="zh-TW" altLang="en-US" sz="4800" dirty="0">
                <a:latin typeface="Verdana" panose="020B0604030504040204" pitchFamily="34" charset="0"/>
                <a:ea typeface="標楷體" panose="03000509000000000000" pitchFamily="65" charset="-120"/>
              </a:rPr>
              <a:t/>
            </a:r>
            <a:br>
              <a:rPr lang="zh-TW" altLang="en-US" sz="4800" dirty="0">
                <a:latin typeface="Verdana" panose="020B0604030504040204" pitchFamily="34" charset="0"/>
                <a:ea typeface="標楷體" panose="03000509000000000000" pitchFamily="65" charset="-120"/>
              </a:rPr>
            </a:br>
            <a:r>
              <a:rPr lang="zh-TW" altLang="en-US" dirty="0">
                <a:latin typeface="Verdana" panose="020B0604030504040204" pitchFamily="34" charset="0"/>
              </a:rPr>
              <a:t>資料來源：家庭暴力及性侵害防治委員會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871538" y="915988"/>
            <a:ext cx="8162925" cy="70802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如何預防陌生人性侵害</a:t>
            </a:r>
            <a:endParaRPr lang="en-US" altLang="zh-TW" sz="4000" dirty="0">
              <a:ea typeface="標楷體" panose="03000509000000000000" pitchFamily="65" charset="-12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壞人往往趁你一個人，或是周遭沒有別人的時候，鎖定你當目標。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即使無法說清楚，但當你聽到心裡發出「好像哪裡不對勁」的聲音時，就應該馬上逃離那個地方。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你的直覺可以幫助你遠離危險、保護自己的安全。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這麼做可以避免發生性侵害</a:t>
            </a: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>
          <a:xfrm>
            <a:off x="684213" y="1916113"/>
            <a:ext cx="7920037" cy="419100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不要單獨一個人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不要靠近停放在路邊的車子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當陌生人或不太熟悉的人跟你搭訕時，絕對不要跟他走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不要去別人看不見的陰暗處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要是覺得「哪裡不對勁」，就要馬上逃走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43" name="Rectangle 19"/>
          <p:cNvSpPr/>
          <p:nvPr/>
        </p:nvSpPr>
        <p:spPr>
          <a:xfrm>
            <a:off x="2633663" y="3429000"/>
            <a:ext cx="1547812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TW" sz="8000" b="1" dirty="0">
                <a:solidFill>
                  <a:srgbClr val="FF00FF"/>
                </a:solidFill>
                <a:latin typeface="Arial" panose="020B0604020202020204" pitchFamily="34" charset="0"/>
              </a:rPr>
              <a:t> .</a:t>
            </a:r>
          </a:p>
        </p:txBody>
      </p:sp>
      <p:grpSp>
        <p:nvGrpSpPr>
          <p:cNvPr id="100355" name="Group 2"/>
          <p:cNvGrpSpPr/>
          <p:nvPr/>
        </p:nvGrpSpPr>
        <p:grpSpPr>
          <a:xfrm>
            <a:off x="-454025" y="0"/>
            <a:ext cx="9839325" cy="4449763"/>
            <a:chOff x="-286" y="0"/>
            <a:chExt cx="6198" cy="2803"/>
          </a:xfrm>
        </p:grpSpPr>
        <p:pic>
          <p:nvPicPr>
            <p:cNvPr id="100356" name="Picture 3" descr="欄粉蠟筆"/>
            <p:cNvPicPr>
              <a:picLocks noChangeAspect="1"/>
            </p:cNvPicPr>
            <p:nvPr/>
          </p:nvPicPr>
          <p:blipFill>
            <a:blip r:embed="rId2"/>
            <a:srcRect r="5444"/>
            <a:stretch>
              <a:fillRect/>
            </a:stretch>
          </p:blipFill>
          <p:spPr>
            <a:xfrm rot="-2250886">
              <a:off x="-286" y="2423"/>
              <a:ext cx="3495" cy="28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0357" name="Picture 4" descr="欄粉蠟筆"/>
            <p:cNvPicPr>
              <a:picLocks noChangeAspect="1"/>
            </p:cNvPicPr>
            <p:nvPr/>
          </p:nvPicPr>
          <p:blipFill>
            <a:blip r:embed="rId3"/>
            <a:srcRect t="5444"/>
            <a:stretch>
              <a:fillRect/>
            </a:stretch>
          </p:blipFill>
          <p:spPr>
            <a:xfrm rot="-3144902">
              <a:off x="4052" y="943"/>
              <a:ext cx="280" cy="344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0358" name="Picture 5" descr="欄粉蠟筆"/>
            <p:cNvPicPr>
              <a:picLocks noChangeAspect="1"/>
            </p:cNvPicPr>
            <p:nvPr/>
          </p:nvPicPr>
          <p:blipFill>
            <a:blip r:embed="rId2"/>
            <a:srcRect r="5444"/>
            <a:stretch>
              <a:fillRect/>
            </a:stretch>
          </p:blipFill>
          <p:spPr>
            <a:xfrm rot="5400000">
              <a:off x="2184" y="650"/>
              <a:ext cx="1588" cy="287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00359" name="Picture 7" descr="照片 001"/>
          <p:cNvPicPr>
            <a:picLocks noGrp="1" noChangeAspect="1"/>
          </p:cNvPicPr>
          <p:nvPr>
            <p:ph sz="quarter" idx="1"/>
          </p:nvPr>
        </p:nvPicPr>
        <p:blipFill>
          <a:blip r:embed="rId4"/>
          <a:srcRect l="11319" t="17299" r="76212" b="69522"/>
          <a:stretch>
            <a:fillRect/>
          </a:stretch>
        </p:blipFill>
        <p:spPr>
          <a:xfrm>
            <a:off x="923925" y="2132013"/>
            <a:ext cx="1219200" cy="1666875"/>
          </a:xfrm>
          <a:ln/>
        </p:spPr>
      </p:pic>
      <p:pic>
        <p:nvPicPr>
          <p:cNvPr id="100360" name="Picture 8" descr="照片 001"/>
          <p:cNvPicPr>
            <a:picLocks noChangeAspect="1"/>
          </p:cNvPicPr>
          <p:nvPr/>
        </p:nvPicPr>
        <p:blipFill>
          <a:blip r:embed="rId4"/>
          <a:srcRect l="67627" t="17496" r="19403" b="69728"/>
          <a:stretch>
            <a:fillRect/>
          </a:stretch>
        </p:blipFill>
        <p:spPr>
          <a:xfrm>
            <a:off x="7164388" y="1700213"/>
            <a:ext cx="1327150" cy="17986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0361" name="Picture 9" descr="照片 001"/>
          <p:cNvPicPr>
            <a:picLocks noChangeAspect="1"/>
          </p:cNvPicPr>
          <p:nvPr/>
        </p:nvPicPr>
        <p:blipFill>
          <a:blip r:embed="rId4"/>
          <a:srcRect l="25940" t="30954" r="52328" b="57635"/>
          <a:stretch>
            <a:fillRect/>
          </a:stretch>
        </p:blipFill>
        <p:spPr>
          <a:xfrm>
            <a:off x="3563938" y="3284538"/>
            <a:ext cx="1943100" cy="1404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362" name="Text Box 10"/>
          <p:cNvSpPr txBox="1"/>
          <p:nvPr/>
        </p:nvSpPr>
        <p:spPr>
          <a:xfrm>
            <a:off x="250825" y="3789363"/>
            <a:ext cx="14763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b="1" dirty="0">
                <a:solidFill>
                  <a:srgbClr val="00330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忍住不上</a:t>
            </a:r>
          </a:p>
        </p:txBody>
      </p:sp>
      <p:sp>
        <p:nvSpPr>
          <p:cNvPr id="100363" name="Text Box 11"/>
          <p:cNvSpPr txBox="1"/>
          <p:nvPr/>
        </p:nvSpPr>
        <p:spPr>
          <a:xfrm>
            <a:off x="6877050" y="3573463"/>
            <a:ext cx="2051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 dirty="0">
                <a:solidFill>
                  <a:srgbClr val="00330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自已一個人去</a:t>
            </a:r>
          </a:p>
        </p:txBody>
      </p:sp>
      <p:sp>
        <p:nvSpPr>
          <p:cNvPr id="100364" name="Text Box 12"/>
          <p:cNvSpPr txBox="1"/>
          <p:nvPr/>
        </p:nvSpPr>
        <p:spPr>
          <a:xfrm>
            <a:off x="3276600" y="4581525"/>
            <a:ext cx="2305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b="1" dirty="0">
                <a:solidFill>
                  <a:srgbClr val="00330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找同學一起去</a:t>
            </a:r>
          </a:p>
        </p:txBody>
      </p:sp>
      <p:sp>
        <p:nvSpPr>
          <p:cNvPr id="100365" name="Oval 13"/>
          <p:cNvSpPr/>
          <p:nvPr/>
        </p:nvSpPr>
        <p:spPr>
          <a:xfrm>
            <a:off x="3390900" y="1052513"/>
            <a:ext cx="2305050" cy="2016125"/>
          </a:xfrm>
          <a:prstGeom prst="ellipse">
            <a:avLst/>
          </a:prstGeom>
          <a:solidFill>
            <a:srgbClr val="FFFF99"/>
          </a:solidFill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zh-TW" altLang="en-US" sz="1800" dirty="0">
              <a:latin typeface="Arial" panose="020B0604020202020204" pitchFamily="34" charset="0"/>
            </a:endParaRPr>
          </a:p>
        </p:txBody>
      </p:sp>
      <p:sp>
        <p:nvSpPr>
          <p:cNvPr id="100366" name="Rectangle 14"/>
          <p:cNvSpPr/>
          <p:nvPr/>
        </p:nvSpPr>
        <p:spPr>
          <a:xfrm>
            <a:off x="3519488" y="1484313"/>
            <a:ext cx="2087562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r>
              <a:rPr lang="zh-TW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在學校想要上廁所</a:t>
            </a:r>
          </a:p>
        </p:txBody>
      </p:sp>
      <p:pic>
        <p:nvPicPr>
          <p:cNvPr id="100367" name="Picture 15" descr="ATT69087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575" y="620713"/>
            <a:ext cx="11430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0368" name="Picture 16" descr="0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8263" y="2205038"/>
            <a:ext cx="619125" cy="857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5041" name="Picture 17" descr="008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825" y="4221163"/>
            <a:ext cx="1079500" cy="917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5042" name="Picture 18" descr="008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96188" y="3933825"/>
            <a:ext cx="1079500" cy="917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972175" cy="1162050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67587" name="文字版面配置區 5"/>
          <p:cNvSpPr>
            <a:spLocks noGrp="1"/>
          </p:cNvSpPr>
          <p:nvPr>
            <p:ph type="body" sz="half"/>
          </p:nvPr>
        </p:nvSpPr>
        <p:spPr>
          <a:xfrm>
            <a:off x="428625" y="1928813"/>
            <a:ext cx="7312025" cy="4197350"/>
          </a:xfrm>
          <a:ln/>
        </p:spPr>
        <p:txBody>
          <a:bodyPr vert="horz" wrap="square" lIns="91440" tIns="45720" rIns="91440" bIns="45720" anchor="t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marL="0" lvl="0" indent="0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問題一</a:t>
            </a:r>
            <a:r>
              <a:rPr lang="en-US" altLang="zh-TW" sz="400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lv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有人對你說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你媽媽出事了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快跟我上車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怎麼辦</a:t>
            </a:r>
            <a:r>
              <a:rPr lang="en-US" altLang="zh-TW" sz="4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lvl="0" indent="0">
              <a:buNone/>
            </a:pPr>
            <a:endParaRPr lang="zh-TW" altLang="en-US" sz="1400" dirty="0"/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8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kumimoji="1" lang="zh-TW" altLang="en-US" sz="4800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如何保護自己</a:t>
            </a:r>
            <a:r>
              <a:rPr kumimoji="1" lang="en-US" altLang="zh-TW" sz="480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en-US" sz="4800" b="0" dirty="0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sp>
        <p:nvSpPr>
          <p:cNvPr id="69635" name="內容版面配置區 2"/>
          <p:cNvSpPr>
            <a:spLocks noGrp="1"/>
          </p:cNvSpPr>
          <p:nvPr>
            <p:ph idx="1"/>
          </p:nvPr>
        </p:nvSpPr>
        <p:spPr>
          <a:xfrm>
            <a:off x="642938" y="2143125"/>
            <a:ext cx="8043862" cy="3983038"/>
          </a:xfrm>
          <a:ln/>
        </p:spPr>
        <p:txBody>
          <a:bodyPr vert="horz" wrap="square" lIns="91440" tIns="45720" rIns="91440" bIns="45720" anchor="t"/>
          <a:lstStyle/>
          <a:p>
            <a:pPr eaLnBrk="1" hangingPunct="1">
              <a:buSzPct val="75000"/>
            </a:pP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當你聽到媽媽出車禍或生病了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一定會嚇一大跳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而且擔心得不得了。壞人就是利用這種害怕的心理來騙你。他們通常會坐在車子裡說：「快和我一起到醫院。」或「我載你回家。」好引誘你上車</a:t>
            </a:r>
            <a:r>
              <a:rPr kumimoji="1" lang="en-US" altLang="zh-TW" sz="360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,</a:t>
            </a:r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這種情況特別容易發生在你單獨一個人的時候。</a:t>
            </a:r>
            <a:endParaRPr kumimoji="1" lang="en-US" altLang="zh-TW" sz="360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kumimoji="1" lang="zh-TW" altLang="en-US" sz="4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 </a:t>
            </a:r>
            <a:endParaRPr kumimoji="1" lang="en-US" altLang="zh-TW" sz="3000" b="1">
              <a:solidFill>
                <a:srgbClr val="FF00FF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endParaRPr kumimoji="1" lang="zh-TW" altLang="en-US" sz="30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eaLnBrk="1" hangingPunct="1">
              <a:buSzPct val="75000"/>
            </a:pPr>
            <a:endParaRPr kumimoji="1" lang="zh-TW" altLang="en-US" sz="3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版面配置區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9289EC-D106-4A6C-8CF7-BD385FFBB3FB}" type="datetime1">
              <a:rPr kumimoji="0" lang="zh-TW" altLang="en-US" sz="1200" kern="1200" cap="none" spc="0" normalizeH="0" baseline="0" noProof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2025/5/24</a:t>
            </a:fld>
            <a:endParaRPr kumimoji="0" lang="zh-TW" altLang="en-US" sz="1200" kern="1200" cap="none" spc="0" normalizeH="0" baseline="0" noProof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fld id="{9A0DB2DC-4C9A-4742-B13C-FB6460FD3503}" type="slidenum">
              <a:rPr lang="zh-TW" altLang="en-US" sz="1200" dirty="0">
                <a:solidFill>
                  <a:srgbClr val="898989"/>
                </a:solidFill>
                <a:latin typeface="Verdana" panose="020B0604030504040204" pitchFamily="34" charset="0"/>
              </a:rPr>
              <a:t>9</a:t>
            </a:fld>
            <a:endParaRPr lang="zh-TW" altLang="en-US" sz="12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1220</Words>
  <Application>Microsoft Office PowerPoint</Application>
  <PresentationFormat>如螢幕大小 (4:3)</PresentationFormat>
  <Paragraphs>138</Paragraphs>
  <Slides>24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2" baseType="lpstr">
      <vt:lpstr>新細明體</vt:lpstr>
      <vt:lpstr>標楷體</vt:lpstr>
      <vt:lpstr>Arial</vt:lpstr>
      <vt:lpstr>Calibri</vt:lpstr>
      <vt:lpstr>Times New Roman</vt:lpstr>
      <vt:lpstr>Verdana</vt:lpstr>
      <vt:lpstr>Wingdings</vt:lpstr>
      <vt:lpstr>Bold Stripes</vt:lpstr>
      <vt:lpstr>         性侵害防治</vt:lpstr>
      <vt:lpstr>何謂性侵害(法律上的定義)</vt:lpstr>
      <vt:lpstr>什麼是性侵害？</vt:lpstr>
      <vt:lpstr>PowerPoint 簡報</vt:lpstr>
      <vt:lpstr>如何預防陌生人性侵害</vt:lpstr>
      <vt:lpstr>這麼做可以避免發生性侵害</vt:lpstr>
      <vt:lpstr>PowerPoint 簡報</vt:lpstr>
      <vt:lpstr>如何保護自己?</vt:lpstr>
      <vt:lpstr>如何保護自己?</vt:lpstr>
      <vt:lpstr>如何保護自己?</vt:lpstr>
      <vt:lpstr>如何保護自己?</vt:lpstr>
      <vt:lpstr>上學途中路過令人好奇的空屋或草叢</vt:lpstr>
      <vt:lpstr>如何保護自己?</vt:lpstr>
      <vt:lpstr>如何保護自己?</vt:lpstr>
      <vt:lpstr>如何保護自己?</vt:lpstr>
      <vt:lpstr>如何保護自己?</vt:lpstr>
      <vt:lpstr>如何保護自己?</vt:lpstr>
      <vt:lpstr>如何保護自己?</vt:lpstr>
      <vt:lpstr>如何保護自己?</vt:lpstr>
      <vt:lpstr>如何保護自己?</vt:lpstr>
      <vt:lpstr>如何保護自己?</vt:lpstr>
      <vt:lpstr>如何保護自己?</vt:lpstr>
      <vt:lpstr>如何保護自己?</vt:lpstr>
      <vt:lpstr>放學後發現功課忘記帶回家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性侵害案件偵辦注意事項</dc:title>
  <dc:creator>yichun</dc:creator>
  <cp:lastModifiedBy>User</cp:lastModifiedBy>
  <cp:revision>198</cp:revision>
  <dcterms:created xsi:type="dcterms:W3CDTF">2004-06-15T10:43:57Z</dcterms:created>
  <dcterms:modified xsi:type="dcterms:W3CDTF">2025-05-24T02:23:07Z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</Properties>
</file>