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306" r:id="rId5"/>
    <p:sldId id="259" r:id="rId6"/>
    <p:sldId id="261" r:id="rId7"/>
    <p:sldId id="262" r:id="rId8"/>
    <p:sldId id="263" r:id="rId9"/>
    <p:sldId id="308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6600"/>
    <a:srgbClr val="009900"/>
    <a:srgbClr val="FFFF99"/>
    <a:srgbClr val="00CC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A095-22F5-4341-A8C6-075684858E6D}" type="datetimeFigureOut">
              <a:rPr lang="zh-TW" altLang="en-US" smtClean="0"/>
              <a:pPr/>
              <a:t>2020/6/17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2E7A-1B00-4A0E-9E81-06CA21A5D9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A095-22F5-4341-A8C6-075684858E6D}" type="datetimeFigureOut">
              <a:rPr lang="zh-TW" altLang="en-US" smtClean="0"/>
              <a:pPr/>
              <a:t>2020/6/17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2E7A-1B00-4A0E-9E81-06CA21A5D9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A095-22F5-4341-A8C6-075684858E6D}" type="datetimeFigureOut">
              <a:rPr lang="zh-TW" altLang="en-US" smtClean="0"/>
              <a:pPr/>
              <a:t>2020/6/17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2E7A-1B00-4A0E-9E81-06CA21A5D9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A095-22F5-4341-A8C6-075684858E6D}" type="datetimeFigureOut">
              <a:rPr lang="zh-TW" altLang="en-US" smtClean="0"/>
              <a:pPr/>
              <a:t>2020/6/17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2E7A-1B00-4A0E-9E81-06CA21A5D9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A095-22F5-4341-A8C6-075684858E6D}" type="datetimeFigureOut">
              <a:rPr lang="zh-TW" altLang="en-US" smtClean="0"/>
              <a:pPr/>
              <a:t>2020/6/17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2E7A-1B00-4A0E-9E81-06CA21A5D9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A095-22F5-4341-A8C6-075684858E6D}" type="datetimeFigureOut">
              <a:rPr lang="zh-TW" altLang="en-US" smtClean="0"/>
              <a:pPr/>
              <a:t>2020/6/17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2E7A-1B00-4A0E-9E81-06CA21A5D9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A095-22F5-4341-A8C6-075684858E6D}" type="datetimeFigureOut">
              <a:rPr lang="zh-TW" altLang="en-US" smtClean="0"/>
              <a:pPr/>
              <a:t>2020/6/17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2E7A-1B00-4A0E-9E81-06CA21A5D9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A095-22F5-4341-A8C6-075684858E6D}" type="datetimeFigureOut">
              <a:rPr lang="zh-TW" altLang="en-US" smtClean="0"/>
              <a:pPr/>
              <a:t>2020/6/17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2E7A-1B00-4A0E-9E81-06CA21A5D9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A095-22F5-4341-A8C6-075684858E6D}" type="datetimeFigureOut">
              <a:rPr lang="zh-TW" altLang="en-US" smtClean="0"/>
              <a:pPr/>
              <a:t>2020/6/17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2E7A-1B00-4A0E-9E81-06CA21A5D9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A095-22F5-4341-A8C6-075684858E6D}" type="datetimeFigureOut">
              <a:rPr lang="zh-TW" altLang="en-US" smtClean="0"/>
              <a:pPr/>
              <a:t>2020/6/17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2E7A-1B00-4A0E-9E81-06CA21A5D9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A095-22F5-4341-A8C6-075684858E6D}" type="datetimeFigureOut">
              <a:rPr lang="zh-TW" altLang="en-US" smtClean="0"/>
              <a:pPr/>
              <a:t>2020/6/17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2E7A-1B00-4A0E-9E81-06CA21A5D9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EA095-22F5-4341-A8C6-075684858E6D}" type="datetimeFigureOut">
              <a:rPr lang="zh-TW" altLang="en-US" smtClean="0"/>
              <a:pPr/>
              <a:t>2020/6/17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62E7A-1B00-4A0E-9E81-06CA21A5D9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tw.gigacircle.com/962593-1" TargetMode="External"/><Relationship Id="rId4" Type="http://schemas.openxmlformats.org/officeDocument/2006/relationships/hyperlink" Target="http://www.doghome.org.tw/phpbb2/indexnew.php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dolito.pixnet.net/blog/category/180546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patw.org/index.asp" TargetMode="External"/><Relationship Id="rId5" Type="http://schemas.openxmlformats.org/officeDocument/2006/relationships/hyperlink" Target="http://big5.gmw.cn/g2b/tech.gmw.cn/2012-03/22/content_3815422.htm" TargetMode="External"/><Relationship Id="rId10" Type="http://schemas.openxmlformats.org/officeDocument/2006/relationships/image" Target="../media/image7.jpeg"/><Relationship Id="rId4" Type="http://schemas.openxmlformats.org/officeDocument/2006/relationships/hyperlink" Target="http://www.macroview.com.tw/mag/macroview/print.jsp?ART_ID=135824" TargetMode="External"/><Relationship Id="rId9" Type="http://schemas.openxmlformats.org/officeDocument/2006/relationships/hyperlink" Target="http://big5.gmw.cn/g2b/tech.gmw.cn/2012-03/22/content_3815422_2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ewsweek.shu.edu.tw/public/view.php?id=1073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ncKAmv1Vv8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hildren.moc.gov.tw/home.php" TargetMode="External"/><Relationship Id="rId2" Type="http://schemas.openxmlformats.org/officeDocument/2006/relationships/hyperlink" Target="http://children.moc.gov.tw/garden/detail.php?id=200107A0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43608" y="1988840"/>
            <a:ext cx="7109639" cy="348813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Pour">
              <a:avLst/>
            </a:prstTxWarp>
            <a:spAutoFit/>
          </a:bodyPr>
          <a:lstStyle/>
          <a:p>
            <a:pPr algn="ctr">
              <a:lnSpc>
                <a:spcPts val="10000"/>
              </a:lnSpc>
            </a:pPr>
            <a:r>
              <a:rPr lang="zh-TW" alt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文鼎新潮ＰＯＰ體P" pitchFamily="82" charset="-120"/>
                <a:ea typeface="文鼎新潮ＰＯＰ體P" pitchFamily="82" charset="-120"/>
              </a:rPr>
              <a:t>我和我家附近的野狗們</a:t>
            </a:r>
            <a:endParaRPr lang="en-US" altLang="zh-TW" sz="54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文鼎新潮ＰＯＰ體P" pitchFamily="82" charset="-120"/>
              <a:ea typeface="文鼎新潮ＰＯＰ體P" pitchFamily="82" charset="-120"/>
            </a:endParaRPr>
          </a:p>
          <a:p>
            <a:pPr algn="ctr">
              <a:lnSpc>
                <a:spcPts val="10000"/>
              </a:lnSpc>
            </a:pPr>
            <a:r>
              <a:rPr lang="zh-TW" alt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文鼎新潮ＰＯＰ體P" pitchFamily="82" charset="-120"/>
                <a:ea typeface="文鼎新潮ＰＯＰ體P" pitchFamily="82" charset="-120"/>
              </a:rPr>
              <a:t>教學簡報</a:t>
            </a:r>
            <a:endParaRPr lang="en-US" altLang="zh-TW" sz="54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文鼎新潮ＰＯＰ體P" pitchFamily="82" charset="-120"/>
              <a:ea typeface="文鼎新潮ＰＯＰ體P" pitchFamily="82" charset="-120"/>
            </a:endParaRPr>
          </a:p>
          <a:p>
            <a:pPr algn="ctr"/>
            <a:endParaRPr lang="en-US" altLang="zh-TW" sz="54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文鼎新潮ＰＯＰ體P" pitchFamily="82" charset="-120"/>
              <a:ea typeface="文鼎新潮ＰＯＰ體P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://125.227.135.84/vnicorn/2014707_12/0830_1/IMG_52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996952"/>
            <a:ext cx="3744000" cy="2808000"/>
          </a:xfrm>
          <a:prstGeom prst="rect">
            <a:avLst/>
          </a:prstGeom>
          <a:noFill/>
        </p:spPr>
      </p:pic>
      <p:pic>
        <p:nvPicPr>
          <p:cNvPr id="1026" name="Picture 2" descr="http://125.227.135.84/LeonFan0034/基收/20140128/18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6632"/>
            <a:ext cx="3744000" cy="280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5906126"/>
            <a:ext cx="515198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400" dirty="0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圖片來源</a:t>
            </a:r>
            <a:endParaRPr kumimoji="1" lang="zh-TW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新細明體" pitchFamily="18" charset="-120"/>
                <a:cs typeface="?啁敦??"/>
              </a:rPr>
              <a:t>流浪動物花園 </a:t>
            </a:r>
            <a:r>
              <a:rPr kumimoji="1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新細明體" pitchFamily="18" charset="-120"/>
                <a:cs typeface="?啁敦??"/>
                <a:hlinkClick r:id="rId4"/>
              </a:rPr>
              <a:t>http://</a:t>
            </a:r>
            <a:r>
              <a:rPr kumimoji="1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新細明體" pitchFamily="18" charset="-120"/>
                <a:cs typeface="?啁敦??"/>
                <a:hlinkClick r:id="rId4"/>
              </a:rPr>
              <a:t>www.doghome.org.tw</a:t>
            </a:r>
            <a:r>
              <a:rPr kumimoji="1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新細明體" pitchFamily="18" charset="-120"/>
                <a:cs typeface="?啁敦??"/>
                <a:hlinkClick r:id="rId4"/>
              </a:rPr>
              <a:t>/</a:t>
            </a:r>
            <a:r>
              <a:rPr kumimoji="1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新細明體" pitchFamily="18" charset="-120"/>
                <a:cs typeface="?啁敦??"/>
                <a:hlinkClick r:id="rId4"/>
              </a:rPr>
              <a:t>phpbb2</a:t>
            </a:r>
            <a:r>
              <a:rPr kumimoji="1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新細明體" pitchFamily="18" charset="-120"/>
                <a:cs typeface="?啁敦??"/>
                <a:hlinkClick r:id="rId4"/>
              </a:rPr>
              <a:t>/</a:t>
            </a:r>
            <a:r>
              <a:rPr kumimoji="1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新細明體" pitchFamily="18" charset="-120"/>
                <a:cs typeface="?啁敦??"/>
                <a:hlinkClick r:id="rId4"/>
              </a:rPr>
              <a:t>indexnew.php</a:t>
            </a:r>
            <a:endParaRPr kumimoji="1" lang="en-US" altLang="zh-TW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新細明體" pitchFamily="18" charset="-120"/>
              <a:cs typeface="?啁敦??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1400" dirty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5"/>
              </a:rPr>
              <a:t>http://</a:t>
            </a:r>
            <a:r>
              <a:rPr kumimoji="1" lang="en-US" altLang="zh-TW" sz="1400" dirty="0" err="1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5"/>
              </a:rPr>
              <a:t>tw.gigacircle.com</a:t>
            </a:r>
            <a:r>
              <a:rPr kumimoji="1" lang="en-US" altLang="zh-TW" sz="1400" dirty="0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5"/>
              </a:rPr>
              <a:t>/962593-1</a:t>
            </a:r>
            <a:endParaRPr kumimoji="1" lang="en-US" altLang="zh-TW" sz="1400" dirty="0" smtClean="0">
              <a:solidFill>
                <a:srgbClr val="000000"/>
              </a:solidFill>
              <a:latin typeface="Calibri" pitchFamily="34" charset="0"/>
              <a:ea typeface="新細明體" pitchFamily="18" charset="-120"/>
              <a:cs typeface="?啁敦??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zh-TW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新細明體" pitchFamily="18" charset="-120"/>
              <a:cs typeface="?啁敦??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zh-TW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新細明體" pitchFamily="18" charset="-120"/>
              <a:cs typeface="?啁敦??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9" name="雲朵形圖說文字 8"/>
          <p:cNvSpPr/>
          <p:nvPr/>
        </p:nvSpPr>
        <p:spPr>
          <a:xfrm>
            <a:off x="5724128" y="332656"/>
            <a:ext cx="3024336" cy="2016224"/>
          </a:xfrm>
          <a:prstGeom prst="cloudCallout">
            <a:avLst>
              <a:gd name="adj1" fmla="val -82777"/>
              <a:gd name="adj2" fmla="val 387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你喜歡狗嗎？為什麼？</a:t>
            </a:r>
          </a:p>
          <a:p>
            <a:pPr algn="ctr"/>
            <a:endParaRPr lang="zh-TW" altLang="en-US" dirty="0"/>
          </a:p>
        </p:txBody>
      </p:sp>
      <p:pic>
        <p:nvPicPr>
          <p:cNvPr id="2050" name="Picture 2" descr="http://s2.gigacircle.com/media/s2_53c8b0eb7a168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892664"/>
            <a:ext cx="3943350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群組 11"/>
          <p:cNvGrpSpPr/>
          <p:nvPr/>
        </p:nvGrpSpPr>
        <p:grpSpPr>
          <a:xfrm>
            <a:off x="3900592" y="1844824"/>
            <a:ext cx="2394000" cy="3024336"/>
            <a:chOff x="4427984" y="2996952"/>
            <a:chExt cx="2394000" cy="3024336"/>
          </a:xfrm>
        </p:grpSpPr>
        <p:pic>
          <p:nvPicPr>
            <p:cNvPr id="13" name="Picture 7" descr="https://sites.google.com/a/apatw.org/pfb/_/rsrc/1289803619889/home/banner-word.jpg?height=384&amp;width=578"/>
            <p:cNvPicPr>
              <a:picLocks noChangeAspect="1" noChangeArrowheads="1"/>
            </p:cNvPicPr>
            <p:nvPr/>
          </p:nvPicPr>
          <p:blipFill>
            <a:blip r:embed="rId2" cstate="print"/>
            <a:srcRect l="7848" t="33468" r="67301" b="19282"/>
            <a:stretch>
              <a:fillRect/>
            </a:stretch>
          </p:blipFill>
          <p:spPr bwMode="auto">
            <a:xfrm>
              <a:off x="4427984" y="2996952"/>
              <a:ext cx="2394000" cy="3024000"/>
            </a:xfrm>
            <a:prstGeom prst="rect">
              <a:avLst/>
            </a:prstGeom>
            <a:noFill/>
          </p:spPr>
        </p:pic>
        <p:pic>
          <p:nvPicPr>
            <p:cNvPr id="14" name="Picture 9" descr="https://sites.google.com/a/apatw.org/pfb/_/rsrc/1289803619889/home/banner-word.jpg?height=384&amp;width=578"/>
            <p:cNvPicPr>
              <a:picLocks noChangeAspect="1" noChangeArrowheads="1"/>
            </p:cNvPicPr>
            <p:nvPr/>
          </p:nvPicPr>
          <p:blipFill>
            <a:blip r:embed="rId2" cstate="print"/>
            <a:srcRect l="72736" t="81733" b="4486"/>
            <a:stretch>
              <a:fillRect/>
            </a:stretch>
          </p:blipFill>
          <p:spPr bwMode="auto">
            <a:xfrm>
              <a:off x="4427984" y="5517232"/>
              <a:ext cx="1501006" cy="504056"/>
            </a:xfrm>
            <a:prstGeom prst="rect">
              <a:avLst/>
            </a:prstGeom>
            <a:noFill/>
          </p:spPr>
        </p:pic>
      </p:grp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5591872"/>
            <a:ext cx="565699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400" dirty="0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圖片來源</a:t>
            </a:r>
            <a:endParaRPr kumimoji="1" lang="zh-TW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1400" dirty="0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3"/>
              </a:rPr>
              <a:t>http</a:t>
            </a:r>
            <a:r>
              <a:rPr kumimoji="1" lang="en-US" altLang="zh-TW" sz="1400" dirty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3"/>
              </a:rPr>
              <a:t>://</a:t>
            </a:r>
            <a:r>
              <a:rPr kumimoji="1" lang="en-US" altLang="zh-TW" sz="1400" dirty="0" err="1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3"/>
              </a:rPr>
              <a:t>dolito.pixnet.net</a:t>
            </a:r>
            <a:r>
              <a:rPr kumimoji="1" lang="en-US" altLang="zh-TW" sz="1400" dirty="0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3"/>
              </a:rPr>
              <a:t>/blog/category/180546</a:t>
            </a:r>
            <a:endParaRPr kumimoji="1" lang="en-US" altLang="zh-TW" sz="1400" dirty="0" smtClean="0">
              <a:solidFill>
                <a:srgbClr val="000000"/>
              </a:solidFill>
              <a:latin typeface="Calibri" pitchFamily="34" charset="0"/>
              <a:ea typeface="新細明體" pitchFamily="18" charset="-120"/>
              <a:cs typeface="?啁敦??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1400" dirty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4"/>
              </a:rPr>
              <a:t>http://</a:t>
            </a:r>
            <a:r>
              <a:rPr kumimoji="1" lang="en-US" altLang="zh-TW" sz="1400" dirty="0" err="1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4"/>
              </a:rPr>
              <a:t>www.macroview.com.tw</a:t>
            </a:r>
            <a:r>
              <a:rPr kumimoji="1" lang="en-US" altLang="zh-TW" sz="1400" dirty="0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4"/>
              </a:rPr>
              <a:t>/mag/</a:t>
            </a:r>
            <a:r>
              <a:rPr kumimoji="1" lang="en-US" altLang="zh-TW" sz="1400" dirty="0" err="1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4"/>
              </a:rPr>
              <a:t>macroview</a:t>
            </a:r>
            <a:r>
              <a:rPr kumimoji="1" lang="en-US" altLang="zh-TW" sz="1400" dirty="0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4"/>
              </a:rPr>
              <a:t>/</a:t>
            </a:r>
            <a:r>
              <a:rPr kumimoji="1" lang="en-US" altLang="zh-TW" sz="1400" dirty="0" err="1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4"/>
              </a:rPr>
              <a:t>print.jsp?ART_ID</a:t>
            </a:r>
            <a:r>
              <a:rPr kumimoji="1" lang="en-US" altLang="zh-TW" sz="1400" dirty="0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4"/>
              </a:rPr>
              <a:t>=135824</a:t>
            </a:r>
            <a:endParaRPr kumimoji="1" lang="en-US" altLang="zh-TW" sz="1400" dirty="0" smtClean="0">
              <a:solidFill>
                <a:srgbClr val="000000"/>
              </a:solidFill>
              <a:latin typeface="Calibri" pitchFamily="34" charset="0"/>
              <a:ea typeface="新細明體" pitchFamily="18" charset="-120"/>
              <a:cs typeface="?啁敦??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1400" dirty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5"/>
              </a:rPr>
              <a:t>http://</a:t>
            </a:r>
            <a:r>
              <a:rPr kumimoji="1" lang="en-US" altLang="zh-TW" sz="1400" dirty="0" err="1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5"/>
              </a:rPr>
              <a:t>big5.gmw.cn</a:t>
            </a:r>
            <a:r>
              <a:rPr kumimoji="1" lang="en-US" altLang="zh-TW" sz="1400" dirty="0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5"/>
              </a:rPr>
              <a:t>/</a:t>
            </a:r>
            <a:r>
              <a:rPr kumimoji="1" lang="en-US" altLang="zh-TW" sz="1400" dirty="0" err="1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5"/>
              </a:rPr>
              <a:t>g2b</a:t>
            </a:r>
            <a:r>
              <a:rPr kumimoji="1" lang="en-US" altLang="zh-TW" sz="1400" dirty="0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5"/>
              </a:rPr>
              <a:t>/</a:t>
            </a:r>
            <a:r>
              <a:rPr kumimoji="1" lang="en-US" altLang="zh-TW" sz="1400" dirty="0" err="1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5"/>
              </a:rPr>
              <a:t>tech.gmw.cn</a:t>
            </a:r>
            <a:r>
              <a:rPr kumimoji="1" lang="en-US" altLang="zh-TW" sz="1400" dirty="0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5"/>
              </a:rPr>
              <a:t>/2012-03/22/</a:t>
            </a:r>
            <a:r>
              <a:rPr kumimoji="1" lang="en-US" altLang="zh-TW" sz="1400" dirty="0" err="1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5"/>
              </a:rPr>
              <a:t>content_3815422.htm</a:t>
            </a:r>
            <a:endParaRPr kumimoji="1" lang="en-US" altLang="zh-TW" sz="1400" dirty="0" smtClean="0">
              <a:solidFill>
                <a:srgbClr val="000000"/>
              </a:solidFill>
              <a:latin typeface="Calibri" pitchFamily="34" charset="0"/>
              <a:ea typeface="新細明體" pitchFamily="18" charset="-120"/>
              <a:cs typeface="?啁敦??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400" dirty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</a:rPr>
              <a:t>中華民國保護動物協會 </a:t>
            </a:r>
            <a:r>
              <a:rPr kumimoji="1" lang="en-US" altLang="zh-TW" sz="1400" dirty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6"/>
              </a:rPr>
              <a:t>http://</a:t>
            </a:r>
            <a:r>
              <a:rPr kumimoji="1" lang="en-US" altLang="zh-TW" sz="1400" dirty="0" err="1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6"/>
              </a:rPr>
              <a:t>www.apatw.org</a:t>
            </a:r>
            <a:r>
              <a:rPr kumimoji="1" lang="en-US" altLang="zh-TW" sz="1400" dirty="0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6"/>
              </a:rPr>
              <a:t>/</a:t>
            </a:r>
            <a:r>
              <a:rPr kumimoji="1" lang="en-US" altLang="zh-TW" sz="1400" dirty="0" err="1" smtClean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?啁敦??"/>
                <a:hlinkClick r:id="rId6"/>
              </a:rPr>
              <a:t>index.asp</a:t>
            </a:r>
            <a:endParaRPr kumimoji="1" lang="en-US" altLang="zh-TW" sz="1400" dirty="0" smtClean="0">
              <a:solidFill>
                <a:srgbClr val="000000"/>
              </a:solidFill>
              <a:latin typeface="Calibri" pitchFamily="34" charset="0"/>
              <a:ea typeface="新細明體" pitchFamily="18" charset="-120"/>
              <a:cs typeface="?啁敦??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9" name="雲朵形圖說文字 8"/>
          <p:cNvSpPr/>
          <p:nvPr/>
        </p:nvSpPr>
        <p:spPr>
          <a:xfrm>
            <a:off x="5868144" y="155848"/>
            <a:ext cx="3096344" cy="2339074"/>
          </a:xfrm>
          <a:prstGeom prst="cloudCallout">
            <a:avLst>
              <a:gd name="adj1" fmla="val -107387"/>
              <a:gd name="adj2" fmla="val -251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你會怕狗嗎？為什麼？</a:t>
            </a:r>
            <a:endParaRPr lang="zh-TW" altLang="en-US" dirty="0"/>
          </a:p>
        </p:txBody>
      </p:sp>
      <p:pic>
        <p:nvPicPr>
          <p:cNvPr id="3" name="Picture 2" descr="http://web2.ctsh.hcc.edu.tw/stu100/s10011324/public_html/images/images%20(1)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65" y="188208"/>
            <a:ext cx="3564771" cy="26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eb2.ctsh.hcc.edu.tw/stu100/s10011324/public_html/images/O_135824_1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67" y="2919626"/>
            <a:ext cx="3584370" cy="26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tech.gmw.cn/attachement/jpg/site2/20120322/0023ae6874b910d4c41731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897" y="4477265"/>
            <a:ext cx="3142591" cy="2156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群組 8"/>
          <p:cNvGrpSpPr/>
          <p:nvPr/>
        </p:nvGrpSpPr>
        <p:grpSpPr>
          <a:xfrm>
            <a:off x="0" y="116632"/>
            <a:ext cx="8934234" cy="6741368"/>
            <a:chOff x="0" y="116632"/>
            <a:chExt cx="8934234" cy="6741368"/>
          </a:xfrm>
        </p:grpSpPr>
        <p:sp>
          <p:nvSpPr>
            <p:cNvPr id="4" name="雲朵形圖說文字 3"/>
            <p:cNvSpPr/>
            <p:nvPr/>
          </p:nvSpPr>
          <p:spPr>
            <a:xfrm>
              <a:off x="107504" y="116632"/>
              <a:ext cx="8280920" cy="3600400"/>
            </a:xfrm>
            <a:prstGeom prst="cloudCallout">
              <a:avLst>
                <a:gd name="adj1" fmla="val 22049"/>
                <a:gd name="adj2" fmla="val 684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zh-TW" sz="2800" dirty="0" smtClean="0">
                  <a:latin typeface="標楷體" pitchFamily="65" charset="-120"/>
                  <a:ea typeface="標楷體" pitchFamily="65" charset="-120"/>
                </a:rPr>
                <a:t>你曾經在哪裡看過或接觸過狗？</a:t>
              </a:r>
            </a:p>
            <a:p>
              <a:r>
                <a:rPr lang="zh-TW" altLang="zh-TW" sz="2800" dirty="0" smtClean="0">
                  <a:latin typeface="標楷體" pitchFamily="65" charset="-120"/>
                  <a:ea typeface="標楷體" pitchFamily="65" charset="-120"/>
                </a:rPr>
                <a:t>你為什麼怕狗？</a:t>
              </a:r>
              <a:endParaRPr lang="en-US" altLang="zh-TW" sz="2800" dirty="0" smtClean="0">
                <a:latin typeface="標楷體" pitchFamily="65" charset="-120"/>
                <a:ea typeface="標楷體" pitchFamily="65" charset="-120"/>
              </a:endParaRPr>
            </a:p>
            <a:p>
              <a:r>
                <a:rPr lang="zh-TW" altLang="zh-TW" sz="2800" dirty="0" smtClean="0">
                  <a:latin typeface="標楷體" pitchFamily="65" charset="-120"/>
                  <a:ea typeface="標楷體" pitchFamily="65" charset="-120"/>
                </a:rPr>
                <a:t>怕狗對你做哪些事？</a:t>
              </a:r>
            </a:p>
            <a:p>
              <a:r>
                <a:rPr lang="zh-TW" altLang="zh-TW" sz="2800" dirty="0" smtClean="0">
                  <a:latin typeface="標楷體" pitchFamily="65" charset="-120"/>
                  <a:ea typeface="標楷體" pitchFamily="65" charset="-120"/>
                </a:rPr>
                <a:t>你曾經在哪裡看過野狗？會怕嗎？</a:t>
              </a:r>
            </a:p>
            <a:p>
              <a:pPr algn="ctr"/>
              <a:endParaRPr lang="zh-TW" altLang="en-US" dirty="0"/>
            </a:p>
          </p:txBody>
        </p:sp>
        <p:pic>
          <p:nvPicPr>
            <p:cNvPr id="13" name="圖片 12" descr="狗.png"/>
            <p:cNvPicPr>
              <a:picLocks noChangeAspect="1"/>
            </p:cNvPicPr>
            <p:nvPr/>
          </p:nvPicPr>
          <p:blipFill>
            <a:blip r:embed="rId2" cstate="print"/>
            <a:srcRect l="12893" t="13655" r="26323" b="26265"/>
            <a:stretch>
              <a:fillRect/>
            </a:stretch>
          </p:blipFill>
          <p:spPr>
            <a:xfrm flipH="1">
              <a:off x="0" y="4478902"/>
              <a:ext cx="3568647" cy="2379098"/>
            </a:xfrm>
            <a:prstGeom prst="rect">
              <a:avLst/>
            </a:prstGeom>
            <a:effectLst>
              <a:softEdge rad="127000"/>
            </a:effectLst>
          </p:spPr>
        </p:pic>
        <p:grpSp>
          <p:nvGrpSpPr>
            <p:cNvPr id="8" name="群組 7"/>
            <p:cNvGrpSpPr/>
            <p:nvPr/>
          </p:nvGrpSpPr>
          <p:grpSpPr>
            <a:xfrm>
              <a:off x="3851920" y="4725144"/>
              <a:ext cx="5082314" cy="1728000"/>
              <a:chOff x="4067944" y="4725144"/>
              <a:chExt cx="5082314" cy="1728000"/>
            </a:xfrm>
          </p:grpSpPr>
          <p:pic>
            <p:nvPicPr>
              <p:cNvPr id="6" name="圖片 5" descr="人2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6588224" y="4725144"/>
                <a:ext cx="2562034" cy="1728000"/>
              </a:xfrm>
              <a:prstGeom prst="rect">
                <a:avLst/>
              </a:prstGeom>
              <a:effectLst>
                <a:softEdge rad="127000"/>
              </a:effectLst>
            </p:spPr>
          </p:pic>
          <p:pic>
            <p:nvPicPr>
              <p:cNvPr id="5" name="圖片 4" descr="人.jp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067944" y="4725144"/>
                <a:ext cx="2562038" cy="1728000"/>
              </a:xfrm>
              <a:prstGeom prst="rect">
                <a:avLst/>
              </a:prstGeom>
              <a:effectLst>
                <a:softEdge rad="127000"/>
              </a:effec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27720" y="908720"/>
            <a:ext cx="7776864" cy="2042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你對野狗的印象如何？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3000"/>
              </a:lnSpc>
            </a:pP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3000"/>
              </a:lnSpc>
            </a:pP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你會用哪些形容詞來形容野狗？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3000"/>
              </a:lnSpc>
            </a:pP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3000"/>
              </a:lnSpc>
            </a:pP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為什麼？</a:t>
            </a:r>
          </a:p>
        </p:txBody>
      </p:sp>
      <p:pic>
        <p:nvPicPr>
          <p:cNvPr id="3074" name="Picture 2" descr="http://www.chinanews.com/sh/2011/03-16/U241P4T8D2910207F107DT201103161419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492896"/>
            <a:ext cx="5688632" cy="3654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0" y="6211669"/>
            <a:ext cx="7020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1" lang="zh-TW" altLang="en-US" dirty="0">
                <a:solidFill>
                  <a:srgbClr val="000000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圖片來源</a:t>
            </a:r>
            <a:endParaRPr kumimoji="1" lang="zh-TW" altLang="zh-TW" sz="1050" dirty="0"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r>
              <a:rPr lang="en-US" altLang="zh-TW" dirty="0" smtClean="0">
                <a:hlinkClick r:id="rId3"/>
              </a:rPr>
              <a:t>http</a:t>
            </a:r>
            <a:r>
              <a:rPr lang="en-US" altLang="zh-TW" dirty="0">
                <a:hlinkClick r:id="rId3"/>
              </a:rPr>
              <a:t>://</a:t>
            </a:r>
            <a:r>
              <a:rPr lang="en-US" altLang="zh-TW" dirty="0" smtClean="0">
                <a:hlinkClick r:id="rId3"/>
              </a:rPr>
              <a:t>newsweek.shu.edu.tw/public/view.php?id=1073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0555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「流浪狗之謎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台灣流浪狗的成因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7088084" y="1190682"/>
            <a:ext cx="638282" cy="5187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流浪狗成因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          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狗被棄養原因</a:t>
            </a:r>
            <a:endParaRPr kumimoji="1" lang="zh-TW" altLang="zh-TW" sz="2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grpSp>
        <p:nvGrpSpPr>
          <p:cNvPr id="55" name="群組 54"/>
          <p:cNvGrpSpPr/>
          <p:nvPr/>
        </p:nvGrpSpPr>
        <p:grpSpPr>
          <a:xfrm>
            <a:off x="307331" y="3193748"/>
            <a:ext cx="6683836" cy="1796579"/>
            <a:chOff x="1010420" y="3138092"/>
            <a:chExt cx="6683836" cy="1796579"/>
          </a:xfrm>
        </p:grpSpPr>
        <p:sp>
          <p:nvSpPr>
            <p:cNvPr id="27" name="Line 21"/>
            <p:cNvSpPr>
              <a:spLocks noChangeShapeType="1"/>
            </p:cNvSpPr>
            <p:nvPr/>
          </p:nvSpPr>
          <p:spPr bwMode="auto">
            <a:xfrm flipH="1">
              <a:off x="1467741" y="4051780"/>
              <a:ext cx="5313385" cy="38514"/>
            </a:xfrm>
            <a:prstGeom prst="line">
              <a:avLst/>
            </a:prstGeom>
            <a:noFill/>
            <a:ln w="114300" cmpd="tri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grpSp>
          <p:nvGrpSpPr>
            <p:cNvPr id="15" name="Group 22"/>
            <p:cNvGrpSpPr>
              <a:grpSpLocks/>
            </p:cNvGrpSpPr>
            <p:nvPr/>
          </p:nvGrpSpPr>
          <p:grpSpPr bwMode="auto">
            <a:xfrm>
              <a:off x="1010420" y="3436092"/>
              <a:ext cx="457322" cy="1281217"/>
              <a:chOff x="1450" y="6472"/>
              <a:chExt cx="604" cy="1872"/>
            </a:xfrm>
          </p:grpSpPr>
          <p:sp>
            <p:nvSpPr>
              <p:cNvPr id="23" name="Line 23"/>
              <p:cNvSpPr>
                <a:spLocks noChangeShapeType="1"/>
              </p:cNvSpPr>
              <p:nvPr/>
            </p:nvSpPr>
            <p:spPr bwMode="auto">
              <a:xfrm flipH="1">
                <a:off x="1450" y="7409"/>
                <a:ext cx="604" cy="93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grpSp>
            <p:nvGrpSpPr>
              <p:cNvPr id="24" name="Group 24"/>
              <p:cNvGrpSpPr>
                <a:grpSpLocks/>
              </p:cNvGrpSpPr>
              <p:nvPr/>
            </p:nvGrpSpPr>
            <p:grpSpPr bwMode="auto">
              <a:xfrm>
                <a:off x="1450" y="6472"/>
                <a:ext cx="604" cy="1870"/>
                <a:chOff x="2233" y="6171"/>
                <a:chExt cx="604" cy="1870"/>
              </a:xfrm>
            </p:grpSpPr>
            <p:sp>
              <p:nvSpPr>
                <p:cNvPr id="25" name="Line 25"/>
                <p:cNvSpPr>
                  <a:spLocks noChangeShapeType="1"/>
                </p:cNvSpPr>
                <p:nvPr/>
              </p:nvSpPr>
              <p:spPr bwMode="auto">
                <a:xfrm flipH="1" flipV="1">
                  <a:off x="2233" y="6171"/>
                  <a:ext cx="604" cy="93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cxnSp>
              <p:nvCxnSpPr>
                <p:cNvPr id="1050" name="AutoShape 26"/>
                <p:cNvCxnSpPr>
                  <a:cxnSpLocks noChangeShapeType="1"/>
                </p:cNvCxnSpPr>
                <p:nvPr/>
              </p:nvCxnSpPr>
              <p:spPr bwMode="auto">
                <a:xfrm>
                  <a:off x="2233" y="6171"/>
                  <a:ext cx="0" cy="187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16" name="Group 27"/>
            <p:cNvGrpSpPr>
              <a:grpSpLocks/>
            </p:cNvGrpSpPr>
            <p:nvPr/>
          </p:nvGrpSpPr>
          <p:grpSpPr bwMode="auto">
            <a:xfrm>
              <a:off x="5958855" y="3138092"/>
              <a:ext cx="1735401" cy="1796579"/>
              <a:chOff x="7241" y="6072"/>
              <a:chExt cx="2292" cy="2625"/>
            </a:xfrm>
          </p:grpSpPr>
          <p:sp>
            <p:nvSpPr>
              <p:cNvPr id="17" name="AutoShape 28"/>
              <p:cNvSpPr>
                <a:spLocks noChangeArrowheads="1"/>
              </p:cNvSpPr>
              <p:nvPr/>
            </p:nvSpPr>
            <p:spPr bwMode="auto">
              <a:xfrm rot="19004653" flipH="1">
                <a:off x="7241" y="6072"/>
                <a:ext cx="2292" cy="2625"/>
              </a:xfrm>
              <a:prstGeom prst="rtTriangl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grpSp>
            <p:nvGrpSpPr>
              <p:cNvPr id="18" name="Group 29"/>
              <p:cNvGrpSpPr>
                <a:grpSpLocks/>
              </p:cNvGrpSpPr>
              <p:nvPr/>
            </p:nvGrpSpPr>
            <p:grpSpPr bwMode="auto">
              <a:xfrm>
                <a:off x="8809" y="6739"/>
                <a:ext cx="603" cy="1447"/>
                <a:chOff x="8809" y="6739"/>
                <a:chExt cx="603" cy="1447"/>
              </a:xfrm>
            </p:grpSpPr>
            <p:grpSp>
              <p:nvGrpSpPr>
                <p:cNvPr id="19" name="Group 30"/>
                <p:cNvGrpSpPr>
                  <a:grpSpLocks/>
                </p:cNvGrpSpPr>
                <p:nvPr/>
              </p:nvGrpSpPr>
              <p:grpSpPr bwMode="auto">
                <a:xfrm flipH="1">
                  <a:off x="8809" y="6739"/>
                  <a:ext cx="603" cy="802"/>
                  <a:chOff x="7020" y="7017"/>
                  <a:chExt cx="900" cy="1080"/>
                </a:xfrm>
              </p:grpSpPr>
              <p:sp>
                <p:nvSpPr>
                  <p:cNvPr id="21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7020" y="7017"/>
                    <a:ext cx="900" cy="108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TW" altLang="en-US"/>
                  </a:p>
                </p:txBody>
              </p:sp>
              <p:sp>
                <p:nvSpPr>
                  <p:cNvPr id="22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7560" y="7197"/>
                    <a:ext cx="360" cy="8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20" name="Freeform 33"/>
                <p:cNvSpPr>
                  <a:spLocks/>
                </p:cNvSpPr>
                <p:nvPr/>
              </p:nvSpPr>
              <p:spPr bwMode="auto">
                <a:xfrm flipH="1">
                  <a:off x="8809" y="8030"/>
                  <a:ext cx="603" cy="156"/>
                </a:xfrm>
                <a:custGeom>
                  <a:avLst/>
                  <a:gdLst>
                    <a:gd name="T0" fmla="*/ 0 w 900"/>
                    <a:gd name="T1" fmla="*/ 180 h 210"/>
                    <a:gd name="T2" fmla="*/ 540 w 900"/>
                    <a:gd name="T3" fmla="*/ 180 h 210"/>
                    <a:gd name="T4" fmla="*/ 900 w 900"/>
                    <a:gd name="T5" fmla="*/ 0 h 2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900" h="210">
                      <a:moveTo>
                        <a:pt x="0" y="180"/>
                      </a:moveTo>
                      <a:cubicBezTo>
                        <a:pt x="195" y="195"/>
                        <a:pt x="390" y="210"/>
                        <a:pt x="540" y="180"/>
                      </a:cubicBezTo>
                      <a:cubicBezTo>
                        <a:pt x="690" y="150"/>
                        <a:pt x="795" y="75"/>
                        <a:pt x="900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</p:grpSp>
        </p:grpSp>
      </p:grpSp>
      <p:grpSp>
        <p:nvGrpSpPr>
          <p:cNvPr id="33" name="群組 32"/>
          <p:cNvGrpSpPr/>
          <p:nvPr/>
        </p:nvGrpSpPr>
        <p:grpSpPr>
          <a:xfrm>
            <a:off x="4827216" y="2261614"/>
            <a:ext cx="581496" cy="1845822"/>
            <a:chOff x="5124929" y="2483708"/>
            <a:chExt cx="581496" cy="1845822"/>
          </a:xfrm>
        </p:grpSpPr>
        <p:sp>
          <p:nvSpPr>
            <p:cNvPr id="29" name="Text Box 20"/>
            <p:cNvSpPr txBox="1">
              <a:spLocks noChangeArrowheads="1"/>
            </p:cNvSpPr>
            <p:nvPr/>
          </p:nvSpPr>
          <p:spPr bwMode="auto">
            <a:xfrm>
              <a:off x="5124929" y="2483708"/>
              <a:ext cx="388568" cy="1480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0000CC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被主人遺棄。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cxnSp>
          <p:nvCxnSpPr>
            <p:cNvPr id="1043" name="AutoShape 19"/>
            <p:cNvCxnSpPr>
              <a:cxnSpLocks noChangeShapeType="1"/>
            </p:cNvCxnSpPr>
            <p:nvPr/>
          </p:nvCxnSpPr>
          <p:spPr bwMode="auto">
            <a:xfrm flipH="1" flipV="1">
              <a:off x="5394477" y="3780632"/>
              <a:ext cx="311948" cy="54889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4" name="群組 33"/>
          <p:cNvGrpSpPr/>
          <p:nvPr/>
        </p:nvGrpSpPr>
        <p:grpSpPr>
          <a:xfrm>
            <a:off x="3630762" y="1190682"/>
            <a:ext cx="536214" cy="2865913"/>
            <a:chOff x="3928475" y="1412776"/>
            <a:chExt cx="536214" cy="2865913"/>
          </a:xfrm>
        </p:grpSpPr>
        <p:cxnSp>
          <p:nvCxnSpPr>
            <p:cNvPr id="1041" name="AutoShape 17"/>
            <p:cNvCxnSpPr>
              <a:cxnSpLocks noChangeShapeType="1"/>
            </p:cNvCxnSpPr>
            <p:nvPr/>
          </p:nvCxnSpPr>
          <p:spPr bwMode="auto">
            <a:xfrm>
              <a:off x="4169398" y="3728423"/>
              <a:ext cx="295291" cy="5502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3928475" y="1412776"/>
              <a:ext cx="388568" cy="2372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0000CC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被放出去玩時走失。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2423819" y="2381754"/>
            <a:ext cx="489575" cy="1680853"/>
            <a:chOff x="2721532" y="2603848"/>
            <a:chExt cx="489575" cy="1680853"/>
          </a:xfrm>
        </p:grpSpPr>
        <p:cxnSp>
          <p:nvCxnSpPr>
            <p:cNvPr id="38" name="AutoShape 17"/>
            <p:cNvCxnSpPr>
              <a:cxnSpLocks noChangeShapeType="1"/>
            </p:cNvCxnSpPr>
            <p:nvPr/>
          </p:nvCxnSpPr>
          <p:spPr bwMode="auto">
            <a:xfrm>
              <a:off x="2915816" y="3734435"/>
              <a:ext cx="295291" cy="5502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Text Box 20"/>
            <p:cNvSpPr txBox="1">
              <a:spLocks noChangeArrowheads="1"/>
            </p:cNvSpPr>
            <p:nvPr/>
          </p:nvSpPr>
          <p:spPr bwMode="auto">
            <a:xfrm>
              <a:off x="2721532" y="2603848"/>
              <a:ext cx="388568" cy="1212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altLang="en-US" sz="2000" b="1" dirty="0">
                  <a:solidFill>
                    <a:srgbClr val="0000CC"/>
                  </a:solidFill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自己</a:t>
              </a:r>
              <a:r>
                <a:rPr kumimoji="1" lang="zh-TW" altLang="en-US" sz="2000" b="1" dirty="0" smtClean="0">
                  <a:solidFill>
                    <a:srgbClr val="0000CC"/>
                  </a:solidFill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逃跑</a:t>
              </a: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0000CC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。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grpSp>
        <p:nvGrpSpPr>
          <p:cNvPr id="36" name="群組 35"/>
          <p:cNvGrpSpPr/>
          <p:nvPr/>
        </p:nvGrpSpPr>
        <p:grpSpPr>
          <a:xfrm>
            <a:off x="5277845" y="4110174"/>
            <a:ext cx="531403" cy="2267931"/>
            <a:chOff x="5575558" y="4332268"/>
            <a:chExt cx="531403" cy="2267931"/>
          </a:xfrm>
        </p:grpSpPr>
        <p:sp>
          <p:nvSpPr>
            <p:cNvPr id="30" name="Text Box 11"/>
            <p:cNvSpPr txBox="1">
              <a:spLocks noChangeArrowheads="1"/>
            </p:cNvSpPr>
            <p:nvPr/>
          </p:nvSpPr>
          <p:spPr bwMode="auto">
            <a:xfrm>
              <a:off x="5575558" y="5038544"/>
              <a:ext cx="492443" cy="1561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狗生病了。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cxnSp>
          <p:nvCxnSpPr>
            <p:cNvPr id="1034" name="AutoShape 10"/>
            <p:cNvCxnSpPr>
              <a:cxnSpLocks noChangeShapeType="1"/>
            </p:cNvCxnSpPr>
            <p:nvPr/>
          </p:nvCxnSpPr>
          <p:spPr bwMode="auto">
            <a:xfrm flipH="1">
              <a:off x="5852557" y="4332268"/>
              <a:ext cx="254404" cy="6385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7" name="群組 46"/>
          <p:cNvGrpSpPr/>
          <p:nvPr/>
        </p:nvGrpSpPr>
        <p:grpSpPr>
          <a:xfrm>
            <a:off x="4193566" y="4108805"/>
            <a:ext cx="633650" cy="2527101"/>
            <a:chOff x="4491279" y="4330899"/>
            <a:chExt cx="633650" cy="2527101"/>
          </a:xfrm>
        </p:grpSpPr>
        <p:cxnSp>
          <p:nvCxnSpPr>
            <p:cNvPr id="1040" name="AutoShape 16"/>
            <p:cNvCxnSpPr>
              <a:cxnSpLocks noChangeShapeType="1"/>
            </p:cNvCxnSpPr>
            <p:nvPr/>
          </p:nvCxnSpPr>
          <p:spPr bwMode="auto">
            <a:xfrm flipH="1">
              <a:off x="4842510" y="4330899"/>
              <a:ext cx="282419" cy="6385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" name="Text Box 11"/>
            <p:cNvSpPr txBox="1">
              <a:spLocks noChangeArrowheads="1"/>
            </p:cNvSpPr>
            <p:nvPr/>
          </p:nvSpPr>
          <p:spPr bwMode="auto">
            <a:xfrm>
              <a:off x="4491279" y="5044421"/>
              <a:ext cx="492443" cy="1813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狗的體積太大。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grpSp>
        <p:nvGrpSpPr>
          <p:cNvPr id="48" name="群組 47"/>
          <p:cNvGrpSpPr/>
          <p:nvPr/>
        </p:nvGrpSpPr>
        <p:grpSpPr>
          <a:xfrm>
            <a:off x="3062258" y="4160805"/>
            <a:ext cx="559417" cy="2236592"/>
            <a:chOff x="3359971" y="4382899"/>
            <a:chExt cx="559417" cy="2236592"/>
          </a:xfrm>
        </p:grpSpPr>
        <p:cxnSp>
          <p:nvCxnSpPr>
            <p:cNvPr id="40" name="AutoShape 16"/>
            <p:cNvCxnSpPr>
              <a:cxnSpLocks noChangeShapeType="1"/>
            </p:cNvCxnSpPr>
            <p:nvPr/>
          </p:nvCxnSpPr>
          <p:spPr bwMode="auto">
            <a:xfrm flipH="1">
              <a:off x="3636969" y="4382899"/>
              <a:ext cx="282419" cy="6385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" name="Text Box 11"/>
            <p:cNvSpPr txBox="1">
              <a:spLocks noChangeArrowheads="1"/>
            </p:cNvSpPr>
            <p:nvPr/>
          </p:nvSpPr>
          <p:spPr bwMode="auto">
            <a:xfrm>
              <a:off x="3359971" y="5057836"/>
              <a:ext cx="492443" cy="1561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隨地大小便。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grpSp>
        <p:nvGrpSpPr>
          <p:cNvPr id="49" name="群組 48"/>
          <p:cNvGrpSpPr/>
          <p:nvPr/>
        </p:nvGrpSpPr>
        <p:grpSpPr>
          <a:xfrm>
            <a:off x="1889636" y="4115465"/>
            <a:ext cx="633651" cy="2281932"/>
            <a:chOff x="2187349" y="4337559"/>
            <a:chExt cx="633651" cy="2281932"/>
          </a:xfrm>
        </p:grpSpPr>
        <p:sp>
          <p:nvSpPr>
            <p:cNvPr id="43" name="Text Box 11"/>
            <p:cNvSpPr txBox="1">
              <a:spLocks noChangeArrowheads="1"/>
            </p:cNvSpPr>
            <p:nvPr/>
          </p:nvSpPr>
          <p:spPr bwMode="auto">
            <a:xfrm>
              <a:off x="2187349" y="5057836"/>
              <a:ext cx="492443" cy="1561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有攻擊行為。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cxnSp>
          <p:nvCxnSpPr>
            <p:cNvPr id="45" name="AutoShape 16"/>
            <p:cNvCxnSpPr>
              <a:cxnSpLocks noChangeShapeType="1"/>
            </p:cNvCxnSpPr>
            <p:nvPr/>
          </p:nvCxnSpPr>
          <p:spPr bwMode="auto">
            <a:xfrm flipH="1">
              <a:off x="2538581" y="4337559"/>
              <a:ext cx="282419" cy="6385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0" name="群組 49"/>
          <p:cNvGrpSpPr/>
          <p:nvPr/>
        </p:nvGrpSpPr>
        <p:grpSpPr>
          <a:xfrm>
            <a:off x="832324" y="4145950"/>
            <a:ext cx="633651" cy="2278510"/>
            <a:chOff x="1130037" y="4368044"/>
            <a:chExt cx="633651" cy="2278510"/>
          </a:xfrm>
        </p:grpSpPr>
        <p:sp>
          <p:nvSpPr>
            <p:cNvPr id="44" name="Text Box 11"/>
            <p:cNvSpPr txBox="1">
              <a:spLocks noChangeArrowheads="1"/>
            </p:cNvSpPr>
            <p:nvPr/>
          </p:nvSpPr>
          <p:spPr bwMode="auto">
            <a:xfrm>
              <a:off x="1130037" y="5084899"/>
              <a:ext cx="492443" cy="1561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家人反對。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cxnSp>
          <p:nvCxnSpPr>
            <p:cNvPr id="46" name="AutoShape 16"/>
            <p:cNvCxnSpPr>
              <a:cxnSpLocks noChangeShapeType="1"/>
            </p:cNvCxnSpPr>
            <p:nvPr/>
          </p:nvCxnSpPr>
          <p:spPr bwMode="auto">
            <a:xfrm flipH="1">
              <a:off x="1481269" y="4368044"/>
              <a:ext cx="282419" cy="6385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6" name="直線圖說文字 1 (無框線) 55"/>
          <p:cNvSpPr/>
          <p:nvPr/>
        </p:nvSpPr>
        <p:spPr>
          <a:xfrm>
            <a:off x="8045412" y="1005398"/>
            <a:ext cx="922118" cy="5655178"/>
          </a:xfrm>
          <a:prstGeom prst="callout1">
            <a:avLst>
              <a:gd name="adj1" fmla="val 43678"/>
              <a:gd name="adj2" fmla="val -6267"/>
              <a:gd name="adj3" fmla="val 49844"/>
              <a:gd name="adj4" fmla="val -589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想想看，除了書中提到的，還有哪些呢？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魚骨不夠可自行增加喔！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台灣流浪狗的處理方式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7544" y="1700808"/>
            <a:ext cx="8352928" cy="38945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一、送至各地流浪狗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中心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二、進行晶片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檢查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三、進行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健康檢查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四、根據個性與身體狀況分類管理，讓民眾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認養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五、將過度老弱與凶猛之無人領養小狗進行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安樂死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六、集中焚化小狗屍體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6211669"/>
            <a:ext cx="52893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/>
              <a:t>參考資料：</a:t>
            </a:r>
            <a:endParaRPr lang="en-US" altLang="zh-TW" dirty="0" smtClean="0"/>
          </a:p>
          <a:p>
            <a:r>
              <a:rPr lang="zh-TW" altLang="en-US" dirty="0"/>
              <a:t>八里見犬傳</a:t>
            </a:r>
            <a:r>
              <a:rPr lang="en-US" altLang="zh-TW" dirty="0" smtClean="0"/>
              <a:t>http</a:t>
            </a:r>
            <a:r>
              <a:rPr lang="en-US" altLang="zh-TW" dirty="0"/>
              <a:t>://163.20.167.8/~</a:t>
            </a:r>
            <a:r>
              <a:rPr lang="en-US" altLang="zh-TW" dirty="0" err="1"/>
              <a:t>plesdog</a:t>
            </a:r>
            <a:r>
              <a:rPr lang="en-US" altLang="zh-TW" dirty="0"/>
              <a:t>/</a:t>
            </a:r>
            <a:r>
              <a:rPr lang="en-US" altLang="zh-TW" dirty="0" err="1"/>
              <a:t>killdog.htm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1500" y="32048"/>
            <a:ext cx="8229600" cy="876672"/>
          </a:xfrm>
        </p:spPr>
        <p:txBody>
          <a:bodyPr/>
          <a:lstStyle/>
          <a:p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習寫「流浪狗之謎」學習單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63" t="16406" r="13281" b="14322"/>
          <a:stretch/>
        </p:blipFill>
        <p:spPr bwMode="auto">
          <a:xfrm>
            <a:off x="206349" y="896931"/>
            <a:ext cx="3960440" cy="58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4283968" y="896931"/>
            <a:ext cx="486003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流浪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狗 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詞：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林利南  作曲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游鴻明  編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曲：洪敬堯</a:t>
            </a:r>
            <a:b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今夜又在夢中想起　你的笑容甜美如昔　</a:t>
            </a:r>
            <a:endParaRPr lang="en-US" altLang="zh-TW" sz="1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800"/>
              </a:lnSpc>
            </a:pP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一句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寶貝多麼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貼心  餅乾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罐頭一口一口　親親抱抱頭靠著頭　我只需要坐下握手再換手</a:t>
            </a:r>
            <a:b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馬路上的公車響起　掃地阿伯正在努力　驚擱麥死卡緊閃開</a:t>
            </a:r>
            <a:b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雨水混著樹葉泥巴　泥巴粘著我的毛髮　流過我的鼻子刺痛我的眼　我的心</a:t>
            </a:r>
            <a:b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我只是一隻小小流浪狗　瘌痢傷心無處躲</a:t>
            </a:r>
            <a:b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大雨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霹靂啪啦正滂沱　我沒有窩　全身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溼透</a:t>
            </a:r>
            <a:endParaRPr lang="en-US" altLang="zh-TW" sz="1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800"/>
              </a:lnSpc>
            </a:pP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又冷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又餓一直抖</a:t>
            </a:r>
            <a:b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我只是一隻小小流浪狗　擔心害怕有點跛</a:t>
            </a:r>
            <a:b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紅燈綠燈穿過卡車堆　還要面對　抓狗大隊</a:t>
            </a:r>
            <a:b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偶爾回想起過去　還會掉淚</a:t>
            </a:r>
            <a:b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狗的一生難免起伏　我不會哭也不怕苦</a:t>
            </a:r>
            <a:b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只要可以再看見你　聽你對我說</a:t>
            </a:r>
            <a:b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Oh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My Love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Oh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My Friend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　我不會放棄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427909" y="5589240"/>
            <a:ext cx="45365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流浪狗歌曲欣賞</a:t>
            </a:r>
            <a:endParaRPr lang="en-US" altLang="zh-TW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sz="1400" b="1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www.youtube.com</a:t>
            </a:r>
            <a:r>
              <a:rPr lang="en-US" altLang="zh-TW" sz="1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</a:t>
            </a:r>
            <a:r>
              <a:rPr lang="en-US" altLang="zh-TW" sz="1400" b="1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watch?v</a:t>
            </a:r>
            <a:r>
              <a:rPr lang="en-US" altLang="zh-TW" sz="1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=</a:t>
            </a:r>
            <a:r>
              <a:rPr lang="en-US" altLang="zh-TW" sz="1400" b="1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wncKAmv1Vv8</a:t>
            </a:r>
            <a:endParaRPr lang="zh-TW" altLang="en-US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619672"/>
          </a:xfrm>
        </p:spPr>
        <p:txBody>
          <a:bodyPr>
            <a:normAutofit fontScale="90000"/>
          </a:bodyPr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播放文建會兒童文化館網路動畫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</a:t>
            </a:r>
            <a:r>
              <a:rPr lang="en-US" altLang="zh-TW" sz="2200" dirty="0" err="1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children.moc.gov.tw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/garden/</a:t>
            </a:r>
            <a:r>
              <a:rPr lang="en-US" altLang="zh-TW" sz="2200" dirty="0" err="1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detail.php?id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=</a:t>
            </a:r>
            <a:r>
              <a:rPr lang="en-US" altLang="zh-TW" sz="2200" dirty="0" err="1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200107A01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684226"/>
            <a:ext cx="8676456" cy="4525963"/>
          </a:xfrm>
        </p:spPr>
        <p:txBody>
          <a:bodyPr>
            <a:normAutofit/>
          </a:bodyPr>
          <a:lstStyle/>
          <a:p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提問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請學生討論發表意見。</a:t>
            </a: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為什麼故事裡的小朋友害怕野狗？</a:t>
            </a: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故事裡的小朋友想出什麼法子來閃避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野狗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有些狗會被主人趕出來變成野狗，你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覺得可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是為什麼？</a:t>
            </a: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你覺得想養狗必須符合哪些條件？</a:t>
            </a: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如果你是野狗，你想對人類說什麼話？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210189"/>
            <a:ext cx="70567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dirty="0"/>
              <a:t>資料來源</a:t>
            </a:r>
            <a:endParaRPr lang="zh-TW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文化部兒童文化館 </a:t>
            </a:r>
            <a:r>
              <a:rPr lang="en-US" altLang="zh-TW" dirty="0">
                <a:hlinkClick r:id="rId3"/>
              </a:rPr>
              <a:t>http://</a:t>
            </a:r>
            <a:r>
              <a:rPr lang="en-US" altLang="zh-TW" dirty="0" err="1" smtClean="0">
                <a:hlinkClick r:id="rId3"/>
              </a:rPr>
              <a:t>children.moc.gov.tw</a:t>
            </a:r>
            <a:r>
              <a:rPr lang="en-US" altLang="zh-TW" dirty="0" smtClean="0">
                <a:hlinkClick r:id="rId3"/>
              </a:rPr>
              <a:t>/</a:t>
            </a:r>
            <a:r>
              <a:rPr lang="en-US" altLang="zh-TW" dirty="0" err="1" smtClean="0">
                <a:hlinkClick r:id="rId3"/>
              </a:rPr>
              <a:t>home.php</a:t>
            </a:r>
            <a:endParaRPr kumimoji="1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257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385</Words>
  <Application>Microsoft Office PowerPoint</Application>
  <PresentationFormat>如螢幕大小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?啁敦??</vt:lpstr>
      <vt:lpstr>文鼎新潮ＰＯＰ體P</vt:lpstr>
      <vt:lpstr>新細明體</vt:lpstr>
      <vt:lpstr>標楷體</vt:lpstr>
      <vt:lpstr>Arial</vt:lpstr>
      <vt:lpstr>Calibri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「流浪狗之謎」-台灣流浪狗的成因</vt:lpstr>
      <vt:lpstr>台灣流浪狗的處理方式</vt:lpstr>
      <vt:lpstr>習寫「流浪狗之謎」學習單</vt:lpstr>
      <vt:lpstr>播放文建會兒童文化館網路動畫書 http://children.moc.gov.tw/garden/detail.php?id=200107A01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cheau</dc:creator>
  <cp:lastModifiedBy>USER</cp:lastModifiedBy>
  <cp:revision>50</cp:revision>
  <dcterms:created xsi:type="dcterms:W3CDTF">2014-11-12T16:16:04Z</dcterms:created>
  <dcterms:modified xsi:type="dcterms:W3CDTF">2020-06-17T14:38:05Z</dcterms:modified>
</cp:coreProperties>
</file>