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55" r:id="rId1"/>
  </p:sldMasterIdLst>
  <p:handoutMasterIdLst>
    <p:handoutMasterId r:id="rId8"/>
  </p:handoutMasterIdLst>
  <p:sldIdLst>
    <p:sldId id="256" r:id="rId2"/>
    <p:sldId id="323" r:id="rId3"/>
    <p:sldId id="330" r:id="rId4"/>
    <p:sldId id="338" r:id="rId5"/>
    <p:sldId id="341" r:id="rId6"/>
    <p:sldId id="340" r:id="rId7"/>
  </p:sldIdLst>
  <p:sldSz cx="9144000" cy="6858000" type="screen4x3"/>
  <p:notesSz cx="6735763" cy="9869488"/>
  <p:embeddedFontLst>
    <p:embeddedFont>
      <p:font typeface="Arial Black" panose="020B0A04020102020204" pitchFamily="34" charset="0"/>
      <p:bold r:id="rId9"/>
    </p:embeddedFont>
    <p:embeddedFont>
      <p:font typeface="微軟正黑體" panose="020B0604030504040204" pitchFamily="34" charset="-120"/>
      <p:regular r:id="rId10"/>
      <p:bold r:id="rId11"/>
    </p:embeddedFont>
    <p:embeddedFont>
      <p:font typeface="華康中黑體" panose="020B0509000000000000" pitchFamily="49" charset="-120"/>
      <p:regular r:id="rId12"/>
    </p:embeddedFont>
  </p:embeddedFont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5pPr>
    <a:lvl6pPr marL="22860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6pPr>
    <a:lvl7pPr marL="27432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7pPr>
    <a:lvl8pPr marL="32004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8pPr>
    <a:lvl9pPr marL="3657600" algn="l" defTabSz="914400" rtl="0" eaLnBrk="1" latinLnBrk="0" hangingPunct="1">
      <a:defRPr kumimoji="1" sz="3200" kern="1200">
        <a:solidFill>
          <a:srgbClr val="FFFFFF"/>
        </a:solidFill>
        <a:latin typeface="Arial" charset="0"/>
        <a:ea typeface="微軟正黑體" pitchFamily="34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6C701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2" autoAdjust="0"/>
    <p:restoredTop sz="86464" autoAdjust="0"/>
  </p:normalViewPr>
  <p:slideViewPr>
    <p:cSldViewPr>
      <p:cViewPr varScale="1">
        <p:scale>
          <a:sx n="89" d="100"/>
          <a:sy n="89" d="100"/>
        </p:scale>
        <p:origin x="-120" y="-2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80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8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4188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endParaRPr lang="en-US" altLang="zh-TW"/>
          </a:p>
        </p:txBody>
      </p:sp>
      <p:sp>
        <p:nvSpPr>
          <p:cNvPr id="757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4763" y="9374188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ea typeface="新細明體" pitchFamily="18" charset="-120"/>
              </a:defRPr>
            </a:lvl1pPr>
          </a:lstStyle>
          <a:p>
            <a:fld id="{0D0894D2-1305-4C90-9612-EE4ADA9730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32657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2291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2292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12294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5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6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7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1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2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  <p:sp>
            <p:nvSpPr>
              <p:cNvPr id="12303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endParaRPr kumimoji="0" lang="zh-TW" altLang="zh-TW" sz="2400">
                  <a:solidFill>
                    <a:schemeClr val="tx1"/>
                  </a:solidFill>
                  <a:latin typeface="Times New Roman" pitchFamily="18" charset="0"/>
                  <a:ea typeface="新細明體" pitchFamily="18" charset="-120"/>
                </a:endParaRPr>
              </a:p>
            </p:txBody>
          </p:sp>
        </p:grpSp>
      </p:grpSp>
      <p:sp>
        <p:nvSpPr>
          <p:cNvPr id="12304" name="Rectangle 16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E2E0676-AB10-4934-88E8-45F4F5DD4C2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2308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A4FA1A-CD3D-43C1-9319-749139336BD8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4C6643-3EE7-49F4-BAF8-004763359C5B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08DEE-1E80-4B6C-9C1B-A7029054676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85C7FF-3F91-424B-8708-E9EADF9D6EE4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2AB1FE2-FCFA-4D49-8EA0-55C6C0EE33A5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780BF1-AEB3-49D6-908F-DF0989A2901E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9" name="日期版面配置區 8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FCF384D-2F2E-4B60-8517-1A96D506AFEF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尾版面配置區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C73BDA-5CD8-452C-8066-DAC173362FFC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E8A1D7-D08D-4FC8-A4E8-357EB542CAC7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1338D3-0900-46E7-BCD0-AF122A0BC360}" type="slidenum">
              <a:rPr lang="en-US" altLang="zh-TW"/>
              <a:pPr/>
              <a:t>‹#›</a:t>
            </a:fld>
            <a:endParaRPr lang="en-US" altLang="zh-TW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solidFill>
                  <a:schemeClr val="tx1"/>
                </a:solidFill>
                <a:latin typeface="Arial Black" pitchFamily="34" charset="0"/>
                <a:ea typeface="+mn-ea"/>
              </a:defRPr>
            </a:lvl1pPr>
          </a:lstStyle>
          <a:p>
            <a:fld id="{8A831BD7-71D5-4986-9E03-54537F5A4101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1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2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3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4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hlink"/>
                </a:solidFill>
                <a:ea typeface="新細明體" pitchFamily="18" charset="-120"/>
              </a:endParaRPr>
            </a:p>
          </p:txBody>
        </p:sp>
        <p:sp>
          <p:nvSpPr>
            <p:cNvPr id="11275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2400">
                <a:solidFill>
                  <a:schemeClr val="tx1"/>
                </a:solidFill>
                <a:latin typeface="Times New Roman" pitchFamily="18" charset="0"/>
                <a:ea typeface="新細明體" pitchFamily="18" charset="-120"/>
              </a:endParaRPr>
            </a:p>
          </p:txBody>
        </p:sp>
        <p:sp>
          <p:nvSpPr>
            <p:cNvPr id="11276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  <p:sp>
          <p:nvSpPr>
            <p:cNvPr id="11277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kumimoji="0" lang="zh-TW" altLang="zh-TW" sz="1800">
                <a:solidFill>
                  <a:schemeClr val="accent2"/>
                </a:solidFill>
                <a:ea typeface="新細明體" pitchFamily="18" charset="-120"/>
              </a:endParaRPr>
            </a:p>
          </p:txBody>
        </p:sp>
      </p:grpSp>
      <p:sp>
        <p:nvSpPr>
          <p:cNvPr id="11278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127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1280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solidFill>
                  <a:schemeClr val="tx1"/>
                </a:solidFill>
                <a:ea typeface="+mn-ea"/>
              </a:defRPr>
            </a:lvl1pPr>
          </a:lstStyle>
          <a:p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z="4400" b="1" dirty="0">
                <a:latin typeface="微軟正黑體" pitchFamily="34" charset="-120"/>
                <a:ea typeface="微軟正黑體" pitchFamily="34" charset="-120"/>
              </a:rPr>
              <a:t>第六節課：居安思危（二）</a:t>
            </a:r>
            <a:endParaRPr lang="zh-TW" altLang="en-US" sz="4400" b="1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71473" y="188913"/>
            <a:ext cx="8001056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三年級</a:t>
            </a:r>
            <a:r>
              <a:rPr lang="zh-TW" altLang="en-US" sz="4000" b="1" dirty="0">
                <a:solidFill>
                  <a:schemeClr val="tx1"/>
                </a:solidFill>
                <a:latin typeface="微軟正黑體" pitchFamily="34" charset="-120"/>
              </a:rPr>
              <a:t>下學期國際</a:t>
            </a:r>
            <a:r>
              <a:rPr lang="zh-TW" altLang="en-US" sz="4000" b="1" dirty="0" smtClean="0">
                <a:solidFill>
                  <a:schemeClr val="tx1"/>
                </a:solidFill>
                <a:latin typeface="微軟正黑體" pitchFamily="34" charset="-120"/>
              </a:rPr>
              <a:t>教育</a:t>
            </a:r>
            <a:endParaRPr lang="en-US" altLang="zh-TW" sz="4000" b="1" dirty="0">
              <a:solidFill>
                <a:schemeClr val="tx1"/>
              </a:solidFill>
              <a:latin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9592" y="620688"/>
            <a:ext cx="7500990" cy="5760640"/>
          </a:xfrm>
        </p:spPr>
        <p:txBody>
          <a:bodyPr/>
          <a:lstStyle/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上課時間： 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 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</a:p>
          <a:p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課程主題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『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家園守護者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』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單元四：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居安思危</a:t>
            </a:r>
            <a:endParaRPr lang="en-US" altLang="zh-TW" sz="4000" b="1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教學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</a:t>
            </a: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複習地震與颱風課程重點。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思考如何應對極端氣候與天然災害。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1"/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小組討論並設計永續防災城市。</a:t>
            </a:r>
            <a:endParaRPr lang="zh-TW" altLang="en-US" sz="36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476672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3608" y="1196752"/>
            <a:ext cx="7500990" cy="4429155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活動一：復習與導引 </a:t>
            </a:r>
            <a:r>
              <a:rPr lang="en-US" altLang="zh-TW" sz="3600" b="1" dirty="0">
                <a:ea typeface="微軟正黑體" pitchFamily="34" charset="-120"/>
              </a:rPr>
              <a:t>(10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教師簡單複習前幾堂課關於地震和颱風的重點。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引導學生思考，面對這些不可預知的災害，最好的方法就是建構安全的防災永續城市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73884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活動二：永續城市大集合 </a:t>
            </a:r>
            <a:r>
              <a:rPr lang="en-US" altLang="zh-TW" sz="3600" b="1" dirty="0">
                <a:ea typeface="微軟正黑體" pitchFamily="34" charset="-120"/>
              </a:rPr>
              <a:t>(20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發下學習單，引導學生列出城市可能面臨的直接性災害（如：水災、地震波衝擊）和間接性災害（如：火災、通訊系統故障）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將學生分組，針對這些災害進行討論，發揮創意設計出自己的永續防災城市。</a:t>
            </a:r>
          </a:p>
          <a:p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3099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課程內容：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8"/>
            <a:ext cx="7500990" cy="4738847"/>
          </a:xfrm>
        </p:spPr>
        <p:txBody>
          <a:bodyPr/>
          <a:lstStyle/>
          <a:p>
            <a:pPr>
              <a:buNone/>
            </a:pPr>
            <a:r>
              <a:rPr lang="zh-TW" altLang="en-US" sz="3600" b="1" dirty="0">
                <a:ea typeface="微軟正黑體" pitchFamily="34" charset="-120"/>
              </a:rPr>
              <a:t>活動三：成果分享 </a:t>
            </a:r>
            <a:r>
              <a:rPr lang="en-US" altLang="zh-TW" sz="3600" b="1" dirty="0">
                <a:ea typeface="微軟正黑體" pitchFamily="34" charset="-120"/>
              </a:rPr>
              <a:t>(5 </a:t>
            </a:r>
            <a:r>
              <a:rPr lang="zh-TW" altLang="en-US" sz="3600" b="1" dirty="0">
                <a:ea typeface="微軟正黑體" pitchFamily="34" charset="-120"/>
              </a:rPr>
              <a:t>分鐘</a:t>
            </a:r>
            <a:r>
              <a:rPr lang="en-US" altLang="zh-TW" sz="3600" b="1" dirty="0" smtClean="0">
                <a:ea typeface="微軟正黑體" pitchFamily="34" charset="-120"/>
              </a:rPr>
              <a:t>)</a:t>
            </a:r>
          </a:p>
          <a:p>
            <a:r>
              <a:rPr lang="zh-TW" altLang="en-US" sz="3600" b="1" dirty="0">
                <a:ea typeface="微軟正黑體" pitchFamily="34" charset="-120"/>
              </a:rPr>
              <a:t>邀請各小組上台分享他們的永續城市設計，並解釋為什麼他們這樣規劃</a:t>
            </a:r>
            <a:r>
              <a:rPr lang="zh-TW" altLang="en-US" sz="3600" b="1" dirty="0" smtClean="0">
                <a:ea typeface="微軟正黑體" pitchFamily="34" charset="-120"/>
              </a:rPr>
              <a:t>。</a:t>
            </a:r>
            <a:endParaRPr lang="zh-TW" altLang="en-US" sz="3600" b="1" dirty="0">
              <a:ea typeface="微軟正黑體" pitchFamily="34" charset="-120"/>
            </a:endParaRPr>
          </a:p>
          <a:p>
            <a:endParaRPr lang="zh-TW" altLang="en-US" sz="3600" b="1" dirty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0485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857224" y="642918"/>
            <a:ext cx="7353302" cy="811213"/>
          </a:xfrm>
        </p:spPr>
        <p:txBody>
          <a:bodyPr/>
          <a:lstStyle/>
          <a:p>
            <a:r>
              <a:rPr lang="zh-TW" altLang="en-US" sz="4000" b="1" dirty="0">
                <a:latin typeface="華康中黑體" pitchFamily="49" charset="-120"/>
                <a:ea typeface="微軟正黑體" pitchFamily="34" charset="-120"/>
              </a:rPr>
              <a:t>課後評量：</a:t>
            </a:r>
            <a:endParaRPr lang="zh-TW" altLang="en-US" sz="4000" b="1" dirty="0">
              <a:latin typeface="華康中黑體" pitchFamily="49" charset="-120"/>
              <a:ea typeface="微軟正黑體" pitchFamily="34" charset="-120"/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0100" y="1714489"/>
            <a:ext cx="7500990" cy="3514712"/>
          </a:xfrm>
        </p:spPr>
        <p:txBody>
          <a:bodyPr/>
          <a:lstStyle/>
          <a:p>
            <a:r>
              <a:rPr lang="zh-TW" altLang="en-US" sz="3600" b="1" dirty="0">
                <a:ea typeface="微軟正黑體" pitchFamily="34" charset="-120"/>
              </a:rPr>
              <a:t>觀察小組討論的參與度，並評估學生的口頭報告表現。</a:t>
            </a:r>
            <a:endParaRPr lang="en-US" altLang="zh-TW" sz="3600" b="1" dirty="0" smtClean="0">
              <a:ea typeface="微軟正黑體" pitchFamily="34" charset="-120"/>
            </a:endParaRPr>
          </a:p>
          <a:p>
            <a:r>
              <a:rPr lang="zh-TW" altLang="en-US" sz="3600" b="1" dirty="0">
                <a:ea typeface="微軟正黑體" pitchFamily="34" charset="-120"/>
              </a:rPr>
              <a:t>總結性評量：參考學生的專題報告，評估他們是否能將所學應用於永續城市的設計。</a:t>
            </a:r>
            <a:endParaRPr lang="en-US" altLang="zh-TW" sz="3600" b="1" dirty="0" smtClean="0">
              <a:ea typeface="微軟正黑體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47401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3200" b="0" i="0" u="none" strike="noStrike" cap="none" normalizeH="0" baseline="0" smtClean="0">
            <a:ln>
              <a:noFill/>
            </a:ln>
            <a:solidFill>
              <a:srgbClr val="FFFFFF"/>
            </a:solidFill>
            <a:effectLst/>
            <a:latin typeface="Arial" charset="0"/>
            <a:ea typeface="微軟正黑體" pitchFamily="34" charset="-120"/>
            <a:cs typeface="新細明體" pitchFamily="18" charset="-120"/>
          </a:defRPr>
        </a:defPPr>
      </a:lstStyle>
    </a:ln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4744</TotalTime>
  <Words>257</Words>
  <Application>Microsoft Office PowerPoint</Application>
  <PresentationFormat>如螢幕大小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Arial</vt:lpstr>
      <vt:lpstr>新細明體</vt:lpstr>
      <vt:lpstr>Arial Black</vt:lpstr>
      <vt:lpstr>Wingdings</vt:lpstr>
      <vt:lpstr>Times New Roman</vt:lpstr>
      <vt:lpstr>微軟正黑體</vt:lpstr>
      <vt:lpstr>華康中黑體</vt:lpstr>
      <vt:lpstr>Pixel</vt:lpstr>
      <vt:lpstr>第六節課：居安思危（二）</vt:lpstr>
      <vt:lpstr>PowerPoint 簡報</vt:lpstr>
      <vt:lpstr>課程內容：</vt:lpstr>
      <vt:lpstr>課程內容：</vt:lpstr>
      <vt:lpstr>課程內容：</vt:lpstr>
      <vt:lpstr>課後評量：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中學地理課程標準之地圖知能指標研究</dc:title>
  <dc:creator>Peter Horng</dc:creator>
  <cp:lastModifiedBy>Peter Hung</cp:lastModifiedBy>
  <cp:revision>305</cp:revision>
  <dcterms:created xsi:type="dcterms:W3CDTF">2008-12-22T14:47:31Z</dcterms:created>
  <dcterms:modified xsi:type="dcterms:W3CDTF">2025-09-07T12:35:11Z</dcterms:modified>
</cp:coreProperties>
</file>