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re HeartTree Light" panose="02020500000000000000" charset="-127"/>
      <p:regular r:id="rId10"/>
    </p:embeddedFont>
    <p:embeddedFont>
      <p:font typeface="Noto Sans T Chinese Bold" panose="02020500000000000000" charset="-120"/>
      <p:regular r:id="rId11"/>
    </p:embeddedFont>
    <p:embeddedFont>
      <p:font typeface="王漢宗特黑體" panose="02020500000000000000" charset="-12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hyperlink" Target="https://www.youtube.com/watch?v=icZqaPh1gIo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hyperlink" Target="https://www.youtube.com/watch?v=ePX2j4qQ95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1954">
            <a:off x="2251339" y="-1104416"/>
            <a:ext cx="14464099" cy="12255037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1637" y="1228126"/>
            <a:ext cx="15544909" cy="7830748"/>
          </a:xfrm>
          <a:custGeom>
            <a:avLst/>
            <a:gdLst/>
            <a:ahLst/>
            <a:cxnLst/>
            <a:rect l="l" t="t" r="r" b="b"/>
            <a:pathLst>
              <a:path w="15544909" h="7830748">
                <a:moveTo>
                  <a:pt x="0" y="0"/>
                </a:moveTo>
                <a:lnTo>
                  <a:pt x="15544910" y="0"/>
                </a:lnTo>
                <a:lnTo>
                  <a:pt x="15544910" y="7830748"/>
                </a:lnTo>
                <a:lnTo>
                  <a:pt x="0" y="7830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67258" y="720964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383500" y="113939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8776" y="3930789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4016" y="8219605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40354" y="8990538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04912" y="9392181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0"/>
            <a:ext cx="18985701" cy="1299209"/>
            <a:chOff x="0" y="0"/>
            <a:chExt cx="25314268" cy="173227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5062854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0125707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5188561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20251414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-175996" y="8987791"/>
            <a:ext cx="18985701" cy="1299209"/>
            <a:chOff x="0" y="0"/>
            <a:chExt cx="25314268" cy="173227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5062854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0125707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5188561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0251414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>
            <a:off x="2289811" y="3018701"/>
            <a:ext cx="13708378" cy="4249597"/>
          </a:xfrm>
          <a:custGeom>
            <a:avLst/>
            <a:gdLst/>
            <a:ahLst/>
            <a:cxnLst/>
            <a:rect l="l" t="t" r="r" b="b"/>
            <a:pathLst>
              <a:path w="13708378" h="4249597">
                <a:moveTo>
                  <a:pt x="0" y="0"/>
                </a:moveTo>
                <a:lnTo>
                  <a:pt x="13708378" y="0"/>
                </a:lnTo>
                <a:lnTo>
                  <a:pt x="13708378" y="4249598"/>
                </a:lnTo>
                <a:lnTo>
                  <a:pt x="0" y="4249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04646">
            <a:off x="1329381" y="255303"/>
            <a:ext cx="1685128" cy="2901225"/>
          </a:xfrm>
          <a:custGeom>
            <a:avLst/>
            <a:gdLst/>
            <a:ahLst/>
            <a:cxnLst/>
            <a:rect l="l" t="t" r="r" b="b"/>
            <a:pathLst>
              <a:path w="1685128" h="2901225">
                <a:moveTo>
                  <a:pt x="0" y="0"/>
                </a:moveTo>
                <a:lnTo>
                  <a:pt x="1685128" y="0"/>
                </a:lnTo>
                <a:lnTo>
                  <a:pt x="1685128" y="2901225"/>
                </a:lnTo>
                <a:lnTo>
                  <a:pt x="0" y="290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38439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1" y="0"/>
                </a:lnTo>
                <a:lnTo>
                  <a:pt x="14333461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 err="1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課程回顧</a:t>
            </a:r>
            <a:endParaRPr lang="en-US" sz="7500" b="1" dirty="0">
              <a:solidFill>
                <a:srgbClr val="C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727641" y="3692133"/>
            <a:ext cx="11355056" cy="9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上節課記得我們認識了什麼嗎?</a:t>
            </a:r>
          </a:p>
        </p:txBody>
      </p:sp>
      <p:grpSp>
        <p:nvGrpSpPr>
          <p:cNvPr id="30" name="Group 30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豐年祭的由來</a:t>
            </a:r>
            <a:endParaRPr lang="en-US" sz="7500" dirty="0">
              <a:solidFill>
                <a:srgbClr val="C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739036" y="3175306"/>
            <a:ext cx="12829456" cy="410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花蓮的原住民豐年祭是一個多元的文化</a:t>
            </a:r>
          </a:p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慶典，參與的主要原住民族包括居住在</a:t>
            </a:r>
          </a:p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花蓮地區的阿美族、太魯閣族、撒奇萊雅族、</a:t>
            </a:r>
          </a:p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布農族等。</a:t>
            </a:r>
          </a:p>
        </p:txBody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417157" y="2889369"/>
            <a:ext cx="11665540" cy="10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圓圈舞：象徵團結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豐年祭的重要元素</a:t>
            </a:r>
            <a:endParaRPr lang="en-US" sz="7500" dirty="0">
              <a:solidFill>
                <a:srgbClr val="C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3080095" y="3950484"/>
            <a:ext cx="13420727" cy="5816028"/>
          </a:xfrm>
          <a:custGeom>
            <a:avLst/>
            <a:gdLst/>
            <a:ahLst/>
            <a:cxnLst/>
            <a:rect l="l" t="t" r="r" b="b"/>
            <a:pathLst>
              <a:path w="13420727" h="5816028">
                <a:moveTo>
                  <a:pt x="0" y="0"/>
                </a:moveTo>
                <a:lnTo>
                  <a:pt x="13420727" y="0"/>
                </a:lnTo>
                <a:lnTo>
                  <a:pt x="13420727" y="5816028"/>
                </a:lnTo>
                <a:lnTo>
                  <a:pt x="0" y="581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083" b="-4083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01322" y="2998110"/>
            <a:ext cx="11665540" cy="330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69"/>
              </a:lnSpc>
            </a:pPr>
            <a:r>
              <a:rPr lang="en-US" sz="5099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今天我們要來學習豐年祭的圓圈舞喔</a:t>
            </a:r>
            <a:r>
              <a:rPr lang="en-US" sz="5099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!</a:t>
            </a:r>
          </a:p>
          <a:p>
            <a:pPr algn="l">
              <a:lnSpc>
                <a:spcPts val="8669"/>
              </a:lnSpc>
            </a:pPr>
            <a:r>
              <a:rPr lang="en-US" sz="5099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讓我們先來看一段影片</a:t>
            </a:r>
            <a:r>
              <a:rPr lang="en-US" sz="5099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~</a:t>
            </a:r>
          </a:p>
          <a:p>
            <a:pPr algn="l">
              <a:lnSpc>
                <a:spcPts val="8669"/>
              </a:lnSpc>
            </a:pPr>
            <a:endParaRPr lang="en-US" sz="5099" b="1" dirty="0">
              <a:solidFill>
                <a:srgbClr val="000000"/>
              </a:solidFill>
              <a:latin typeface="Cre HeartTree Light"/>
              <a:ea typeface="Cre HeartTree Light"/>
              <a:cs typeface="Cre HeartTree Light"/>
              <a:sym typeface="Cre HeartTree Ligh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豐年祭的舞蹈</a:t>
            </a:r>
            <a:endParaRPr lang="en-US" sz="7500" dirty="0">
              <a:solidFill>
                <a:srgbClr val="C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1576" y="1535468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952267" y="9208235"/>
            <a:ext cx="4671467" cy="1605817"/>
          </a:xfrm>
          <a:custGeom>
            <a:avLst/>
            <a:gdLst/>
            <a:ahLst/>
            <a:cxnLst/>
            <a:rect l="l" t="t" r="r" b="b"/>
            <a:pathLst>
              <a:path w="4671467" h="1605817">
                <a:moveTo>
                  <a:pt x="0" y="0"/>
                </a:moveTo>
                <a:lnTo>
                  <a:pt x="4671466" y="0"/>
                </a:lnTo>
                <a:lnTo>
                  <a:pt x="4671466" y="1605817"/>
                </a:lnTo>
                <a:lnTo>
                  <a:pt x="0" y="1605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3" name="Freeform 33">
            <a:hlinkClick r:id="rId9" tooltip="https://www.youtube.com/watch?v=icZqaPh1gIo"/>
          </p:cNvPr>
          <p:cNvSpPr/>
          <p:nvPr/>
        </p:nvSpPr>
        <p:spPr>
          <a:xfrm>
            <a:off x="4709104" y="8133363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8" y="0"/>
                </a:lnTo>
                <a:lnTo>
                  <a:pt x="1392698" y="1392699"/>
                </a:lnTo>
                <a:lnTo>
                  <a:pt x="0" y="139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645262" y="-365909"/>
            <a:ext cx="8997475" cy="2789217"/>
          </a:xfrm>
          <a:custGeom>
            <a:avLst/>
            <a:gdLst/>
            <a:ahLst/>
            <a:cxnLst/>
            <a:rect l="l" t="t" r="r" b="b"/>
            <a:pathLst>
              <a:path w="8997475" h="2789217">
                <a:moveTo>
                  <a:pt x="0" y="0"/>
                </a:moveTo>
                <a:lnTo>
                  <a:pt x="8997476" y="0"/>
                </a:lnTo>
                <a:lnTo>
                  <a:pt x="8997476" y="2789218"/>
                </a:lnTo>
                <a:lnTo>
                  <a:pt x="0" y="2789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Freeform 35">
            <a:hlinkClick r:id="rId9" tooltip="https://www.youtube.com/watch?v=icZqaPh1gIo"/>
          </p:cNvPr>
          <p:cNvSpPr/>
          <p:nvPr/>
        </p:nvSpPr>
        <p:spPr>
          <a:xfrm>
            <a:off x="4757759" y="2438007"/>
            <a:ext cx="9669204" cy="5680658"/>
          </a:xfrm>
          <a:custGeom>
            <a:avLst/>
            <a:gdLst/>
            <a:ahLst/>
            <a:cxnLst/>
            <a:rect l="l" t="t" r="r" b="b"/>
            <a:pathLst>
              <a:path w="9669204" h="5680658">
                <a:moveTo>
                  <a:pt x="0" y="0"/>
                </a:moveTo>
                <a:lnTo>
                  <a:pt x="9669205" y="0"/>
                </a:lnTo>
                <a:lnTo>
                  <a:pt x="9669205" y="5680658"/>
                </a:lnTo>
                <a:lnTo>
                  <a:pt x="0" y="5680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5834041" y="8545868"/>
            <a:ext cx="8592923" cy="71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豐年祭舞蹈教學(觀看前9分鐘)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2" name="Freeform 32">
            <a:hlinkClick r:id="rId7" tooltip="https://www.youtube.com/watch?v=ePX2j4qQ95E"/>
          </p:cNvPr>
          <p:cNvSpPr/>
          <p:nvPr/>
        </p:nvSpPr>
        <p:spPr>
          <a:xfrm>
            <a:off x="3189156" y="8347999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8" y="0"/>
                </a:lnTo>
                <a:lnTo>
                  <a:pt x="1392698" y="1392699"/>
                </a:lnTo>
                <a:lnTo>
                  <a:pt x="0" y="139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hlinkClick r:id="rId7" tooltip="https://www.youtube.com/watch?v=ePX2j4qQ95E"/>
          </p:cNvPr>
          <p:cNvSpPr/>
          <p:nvPr/>
        </p:nvSpPr>
        <p:spPr>
          <a:xfrm>
            <a:off x="4581854" y="2684529"/>
            <a:ext cx="9820909" cy="5659299"/>
          </a:xfrm>
          <a:custGeom>
            <a:avLst/>
            <a:gdLst/>
            <a:ahLst/>
            <a:cxnLst/>
            <a:rect l="l" t="t" r="r" b="b"/>
            <a:pathLst>
              <a:path w="9820909" h="5659299">
                <a:moveTo>
                  <a:pt x="0" y="0"/>
                </a:moveTo>
                <a:lnTo>
                  <a:pt x="9820909" y="0"/>
                </a:lnTo>
                <a:lnTo>
                  <a:pt x="9820909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來跳圓圈舞囉</a:t>
            </a:r>
            <a:endParaRPr lang="en-US" sz="7500" dirty="0">
              <a:solidFill>
                <a:srgbClr val="C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734748" y="8886637"/>
            <a:ext cx="11766075" cy="63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阿美族原住民舞蹈-阿美恰恰(1:32)-搭配此音樂跳舞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1576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072078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發表時間</a:t>
            </a:r>
            <a:endParaRPr lang="en-US" sz="7500" dirty="0">
              <a:solidFill>
                <a:srgbClr val="C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3412635" y="3711167"/>
            <a:ext cx="13272402" cy="328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78"/>
              </a:lnSpc>
              <a:spcBef>
                <a:spcPct val="0"/>
              </a:spcBef>
            </a:pPr>
            <a:r>
              <a:rPr lang="en-US" sz="562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1.今天學習豐年祭舞蹈後，有什麼感覺</a:t>
            </a:r>
          </a:p>
          <a:p>
            <a:pPr algn="l">
              <a:lnSpc>
                <a:spcPts val="7878"/>
              </a:lnSpc>
              <a:spcBef>
                <a:spcPct val="0"/>
              </a:spcBef>
            </a:pPr>
            <a:r>
              <a:rPr lang="en-US" sz="562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呢？為什麼？</a:t>
            </a:r>
          </a:p>
          <a:p>
            <a:pPr algn="l">
              <a:lnSpc>
                <a:spcPts val="11254"/>
              </a:lnSpc>
            </a:pPr>
            <a:r>
              <a:rPr lang="en-US" sz="562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2.分享你最喜歡的舞步。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</Words>
  <Application>Microsoft Office PowerPoint</Application>
  <PresentationFormat>自訂</PresentationFormat>
  <Paragraphs>19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Cre HeartTree Light</vt:lpstr>
      <vt:lpstr>Calibri</vt:lpstr>
      <vt:lpstr>Arial</vt:lpstr>
      <vt:lpstr>王漢宗特黑體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一上02-唱跳豐年</dc:title>
  <cp:lastModifiedBy>媽</cp:lastModifiedBy>
  <cp:revision>3</cp:revision>
  <dcterms:created xsi:type="dcterms:W3CDTF">2006-08-16T00:00:00Z</dcterms:created>
  <dcterms:modified xsi:type="dcterms:W3CDTF">2025-07-17T14:18:36Z</dcterms:modified>
  <dc:identifier>DAGtbdcm9sw</dc:identifier>
</cp:coreProperties>
</file>