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Noto Sans T Chinese" panose="02020500000000000000" charset="-120"/>
      <p:regular r:id="rId17"/>
    </p:embeddedFont>
    <p:embeddedFont>
      <p:font typeface="Noto Sans T Chinese Bold" panose="02020500000000000000" charset="-120"/>
      <p:regular r:id="rId18"/>
    </p:embeddedFont>
    <p:embeddedFont>
      <p:font typeface="王漢宗特黑體" panose="02020500000000000000" charset="-120"/>
      <p:regular r:id="rId19"/>
    </p:embeddedFont>
    <p:embeddedFont>
      <p:font typeface="Canva Sans" panose="02020500000000000000" charset="0"/>
      <p:regular r:id="rId20"/>
    </p:embeddedFont>
    <p:embeddedFont>
      <p:font typeface="League Spartan" panose="02020500000000000000" charset="0"/>
      <p:regular r:id="rId21"/>
    </p:embeddedFont>
    <p:embeddedFont>
      <p:font typeface="Nunito" pitchFamily="2" charset="0"/>
      <p:regular r:id="rId22"/>
      <p:bold r:id="rId23"/>
      <p:italic r:id="rId24"/>
      <p:boldItalic r:id="rId25"/>
    </p:embeddedFont>
    <p:embeddedFont>
      <p:font typeface="Nunito Bold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557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oJaFFjT6oI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12" Type="http://schemas.openxmlformats.org/officeDocument/2006/relationships/image" Target="../media/image3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7.png"/><Relationship Id="rId5" Type="http://schemas.openxmlformats.org/officeDocument/2006/relationships/image" Target="../media/image20.svg"/><Relationship Id="rId10" Type="http://schemas.openxmlformats.org/officeDocument/2006/relationships/image" Target="../media/image28.sv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12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maps/place/%E5%8F%B0%E7%81%A3/@23.3961197,114.198581,6z/data=!3m1!4b1!4m6!3m5!1s0x346ef3065c07572f:0xe711f004bf9c5469!8m2!3d23.69781!4d120.960515!16zL20vMDZmMzI?entry=ttu&amp;g_ep=EgoyMDI1MDcxMy4wIKXMDSoASAFQAw%3D%3D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0.svg"/><Relationship Id="rId10" Type="http://schemas.openxmlformats.org/officeDocument/2006/relationships/image" Target="../media/image24.sv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JZOUid8pv18" TargetMode="External"/><Relationship Id="rId11" Type="http://schemas.openxmlformats.org/officeDocument/2006/relationships/image" Target="../media/image7.svg"/><Relationship Id="rId5" Type="http://schemas.openxmlformats.org/officeDocument/2006/relationships/image" Target="../media/image20.sv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s://walkwalk.tw/210643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12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20.svg"/><Relationship Id="rId15" Type="http://schemas.openxmlformats.org/officeDocument/2006/relationships/image" Target="../media/image33.svg"/><Relationship Id="rId10" Type="http://schemas.openxmlformats.org/officeDocument/2006/relationships/hyperlink" Target="https://www.youtube.com/watch?v=sxUGCwHCZUM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31.sv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0zqWPFv6FQ" TargetMode="External"/><Relationship Id="rId13" Type="http://schemas.openxmlformats.org/officeDocument/2006/relationships/image" Target="../media/image33.sv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hyperlink" Target="https://www.eikan.com.tw/e_news.php?id=1740" TargetMode="External"/><Relationship Id="rId5" Type="http://schemas.openxmlformats.org/officeDocument/2006/relationships/image" Target="../media/image20.svg"/><Relationship Id="rId15" Type="http://schemas.openxmlformats.org/officeDocument/2006/relationships/image" Target="../media/image35.svg"/><Relationship Id="rId10" Type="http://schemas.openxmlformats.org/officeDocument/2006/relationships/image" Target="../media/image28.sv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7l95hA-maA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6.png"/><Relationship Id="rId5" Type="http://schemas.openxmlformats.org/officeDocument/2006/relationships/image" Target="../media/image20.svg"/><Relationship Id="rId10" Type="http://schemas.openxmlformats.org/officeDocument/2006/relationships/image" Target="../media/image28.sv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993" y="447349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07947" y="5407783"/>
            <a:ext cx="7662743" cy="5789809"/>
          </a:xfrm>
          <a:custGeom>
            <a:avLst/>
            <a:gdLst/>
            <a:ahLst/>
            <a:cxnLst/>
            <a:rect l="l" t="t" r="r" b="b"/>
            <a:pathLst>
              <a:path w="7662743" h="5789809">
                <a:moveTo>
                  <a:pt x="0" y="0"/>
                </a:moveTo>
                <a:lnTo>
                  <a:pt x="7662742" y="0"/>
                </a:lnTo>
                <a:lnTo>
                  <a:pt x="7662742" y="5789809"/>
                </a:lnTo>
                <a:lnTo>
                  <a:pt x="0" y="5789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50922" y="2514847"/>
            <a:ext cx="13708378" cy="3421383"/>
          </a:xfrm>
          <a:custGeom>
            <a:avLst/>
            <a:gdLst/>
            <a:ahLst/>
            <a:cxnLst/>
            <a:rect l="l" t="t" r="r" b="b"/>
            <a:pathLst>
              <a:path w="13708378" h="3421383">
                <a:moveTo>
                  <a:pt x="0" y="0"/>
                </a:moveTo>
                <a:lnTo>
                  <a:pt x="13708378" y="0"/>
                </a:lnTo>
                <a:lnTo>
                  <a:pt x="13708378" y="3421382"/>
                </a:lnTo>
                <a:lnTo>
                  <a:pt x="0" y="3421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37484" y="6245288"/>
            <a:ext cx="5513970" cy="4114800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704089" y="6245288"/>
            <a:ext cx="5513970" cy="4114800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5513970" y="0"/>
                </a:moveTo>
                <a:lnTo>
                  <a:pt x="0" y="0"/>
                </a:lnTo>
                <a:lnTo>
                  <a:pt x="0" y="4114800"/>
                </a:lnTo>
                <a:lnTo>
                  <a:pt x="5513970" y="4114800"/>
                </a:lnTo>
                <a:lnTo>
                  <a:pt x="551397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327028" y="-1028700"/>
            <a:ext cx="20352259" cy="4577190"/>
            <a:chOff x="0" y="0"/>
            <a:chExt cx="27136345" cy="6102920"/>
          </a:xfrm>
        </p:grpSpPr>
        <p:sp>
          <p:nvSpPr>
            <p:cNvPr id="8" name="Freeform 8"/>
            <p:cNvSpPr/>
            <p:nvPr/>
          </p:nvSpPr>
          <p:spPr>
            <a:xfrm flipH="1">
              <a:off x="19767850" y="616520"/>
              <a:ext cx="7368496" cy="5486400"/>
            </a:xfrm>
            <a:custGeom>
              <a:avLst/>
              <a:gdLst/>
              <a:ahLst/>
              <a:cxnLst/>
              <a:rect l="l" t="t" r="r" b="b"/>
              <a:pathLst>
                <a:path w="7368496" h="5486400">
                  <a:moveTo>
                    <a:pt x="7368495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368495" y="5486400"/>
                  </a:lnTo>
                  <a:lnTo>
                    <a:pt x="736849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616520"/>
              <a:ext cx="7368496" cy="5486400"/>
            </a:xfrm>
            <a:custGeom>
              <a:avLst/>
              <a:gdLst/>
              <a:ahLst/>
              <a:cxnLst/>
              <a:rect l="l" t="t" r="r" b="b"/>
              <a:pathLst>
                <a:path w="7368496" h="5486400">
                  <a:moveTo>
                    <a:pt x="0" y="0"/>
                  </a:moveTo>
                  <a:lnTo>
                    <a:pt x="7368496" y="0"/>
                  </a:lnTo>
                  <a:lnTo>
                    <a:pt x="736849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6944683" y="0"/>
              <a:ext cx="7368496" cy="5486400"/>
            </a:xfrm>
            <a:custGeom>
              <a:avLst/>
              <a:gdLst/>
              <a:ahLst/>
              <a:cxnLst/>
              <a:rect l="l" t="t" r="r" b="b"/>
              <a:pathLst>
                <a:path w="7368496" h="5486400">
                  <a:moveTo>
                    <a:pt x="7368496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368496" y="5486400"/>
                  </a:lnTo>
                  <a:lnTo>
                    <a:pt x="7368496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961371" y="0"/>
              <a:ext cx="7368496" cy="5486400"/>
            </a:xfrm>
            <a:custGeom>
              <a:avLst/>
              <a:gdLst/>
              <a:ahLst/>
              <a:cxnLst/>
              <a:rect l="l" t="t" r="r" b="b"/>
              <a:pathLst>
                <a:path w="7368496" h="5486400">
                  <a:moveTo>
                    <a:pt x="0" y="0"/>
                  </a:moveTo>
                  <a:lnTo>
                    <a:pt x="7368495" y="0"/>
                  </a:lnTo>
                  <a:lnTo>
                    <a:pt x="736849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028700" y="3343249"/>
            <a:ext cx="2381602" cy="2381602"/>
          </a:xfrm>
          <a:custGeom>
            <a:avLst/>
            <a:gdLst/>
            <a:ahLst/>
            <a:cxnLst/>
            <a:rect l="l" t="t" r="r" b="b"/>
            <a:pathLst>
              <a:path w="2381602" h="2381602">
                <a:moveTo>
                  <a:pt x="0" y="0"/>
                </a:moveTo>
                <a:lnTo>
                  <a:pt x="2381602" y="0"/>
                </a:lnTo>
                <a:lnTo>
                  <a:pt x="2381602" y="2381602"/>
                </a:lnTo>
                <a:lnTo>
                  <a:pt x="0" y="23816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1200" y="2391719"/>
            <a:ext cx="19690400" cy="5981720"/>
            <a:chOff x="0" y="0"/>
            <a:chExt cx="5185949" cy="1575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FFF0D0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62993" y="-134002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28629" y="-447989"/>
            <a:ext cx="21863310" cy="1635945"/>
            <a:chOff x="0" y="0"/>
            <a:chExt cx="29151080" cy="2181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1528629" y="7994136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0" y="0"/>
                </a:moveTo>
                <a:lnTo>
                  <a:pt x="4152170" y="0"/>
                </a:lnTo>
                <a:lnTo>
                  <a:pt x="4152170" y="3098557"/>
                </a:lnTo>
                <a:lnTo>
                  <a:pt x="0" y="3098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648921" y="7994136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4152171" y="0"/>
                </a:moveTo>
                <a:lnTo>
                  <a:pt x="0" y="0"/>
                </a:lnTo>
                <a:lnTo>
                  <a:pt x="0" y="3098557"/>
                </a:lnTo>
                <a:lnTo>
                  <a:pt x="4152171" y="3098557"/>
                </a:lnTo>
                <a:lnTo>
                  <a:pt x="415217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hlinkClick r:id="rId8" tooltip="https://www.youtube.com/watch?v=YoJaFFjT6oI"/>
          </p:cNvPr>
          <p:cNvSpPr/>
          <p:nvPr/>
        </p:nvSpPr>
        <p:spPr>
          <a:xfrm>
            <a:off x="3636449" y="8269279"/>
            <a:ext cx="989021" cy="989021"/>
          </a:xfrm>
          <a:custGeom>
            <a:avLst/>
            <a:gdLst/>
            <a:ahLst/>
            <a:cxnLst/>
            <a:rect l="l" t="t" r="r" b="b"/>
            <a:pathLst>
              <a:path w="989021" h="989021">
                <a:moveTo>
                  <a:pt x="0" y="0"/>
                </a:moveTo>
                <a:lnTo>
                  <a:pt x="989020" y="0"/>
                </a:lnTo>
                <a:lnTo>
                  <a:pt x="989020" y="989021"/>
                </a:lnTo>
                <a:lnTo>
                  <a:pt x="0" y="989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hlinkClick r:id="rId8" tooltip="https://www.youtube.com/watch?v=YoJaFFjT6oI"/>
          </p:cNvPr>
          <p:cNvSpPr/>
          <p:nvPr/>
        </p:nvSpPr>
        <p:spPr>
          <a:xfrm>
            <a:off x="1185820" y="3086100"/>
            <a:ext cx="5815972" cy="4114800"/>
          </a:xfrm>
          <a:custGeom>
            <a:avLst/>
            <a:gdLst/>
            <a:ahLst/>
            <a:cxnLst/>
            <a:rect l="l" t="t" r="r" b="b"/>
            <a:pathLst>
              <a:path w="5815972" h="4114800">
                <a:moveTo>
                  <a:pt x="0" y="0"/>
                </a:moveTo>
                <a:lnTo>
                  <a:pt x="5815972" y="0"/>
                </a:lnTo>
                <a:lnTo>
                  <a:pt x="5815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975581" y="3295075"/>
            <a:ext cx="9520857" cy="392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日期 : 農曆1月1日</a:t>
            </a:r>
          </a:p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活動 : 返鄉、祭祀、</a:t>
            </a:r>
          </a:p>
          <a:p>
            <a:pPr algn="l">
              <a:lnSpc>
                <a:spcPts val="7839"/>
              </a:lnSpc>
            </a:pPr>
            <a:r>
              <a:rPr lang="en-US" sz="55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                  喝年糕湯、拜年、</a:t>
            </a:r>
          </a:p>
          <a:p>
            <a:pPr algn="l">
              <a:lnSpc>
                <a:spcPts val="7839"/>
              </a:lnSpc>
            </a:pPr>
            <a:r>
              <a:rPr lang="en-US" sz="55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                  發壓歲錢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75581" y="857250"/>
            <a:ext cx="2336838" cy="156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B3271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韓國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25469" y="8363915"/>
            <a:ext cx="13662531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8" tooltip="https://www.youtube.com/watch?v=YoJaFFjT6oI"/>
              </a:rPr>
              <a:t>快來看看韓國人農曆春節都怎麼過呢？跟台灣哪裡不一樣(5:27)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48956" y="7180076"/>
            <a:ext cx="4710481" cy="953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South Korea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993" y="447349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6018" y="2492603"/>
            <a:ext cx="15635963" cy="6993540"/>
          </a:xfrm>
          <a:custGeom>
            <a:avLst/>
            <a:gdLst/>
            <a:ahLst/>
            <a:cxnLst/>
            <a:rect l="l" t="t" r="r" b="b"/>
            <a:pathLst>
              <a:path w="15635963" h="6993540">
                <a:moveTo>
                  <a:pt x="0" y="0"/>
                </a:moveTo>
                <a:lnTo>
                  <a:pt x="15635964" y="0"/>
                </a:lnTo>
                <a:lnTo>
                  <a:pt x="15635964" y="6993540"/>
                </a:lnTo>
                <a:lnTo>
                  <a:pt x="0" y="6993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493923" y="0"/>
            <a:ext cx="21863310" cy="1635945"/>
            <a:chOff x="0" y="0"/>
            <a:chExt cx="29151080" cy="21812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160331" y="3720471"/>
            <a:ext cx="13266518" cy="3194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1020" lvl="1" indent="-575510" algn="just">
              <a:lnSpc>
                <a:spcPts val="8316"/>
              </a:lnSpc>
              <a:buFont typeface="Arial"/>
              <a:buChar char="•"/>
            </a:pPr>
            <a:r>
              <a:rPr lang="en-US" sz="533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這些國家的新年慶祝方式，跟台灣的過年有哪些相似和不同的地方？</a:t>
            </a:r>
          </a:p>
          <a:p>
            <a:pPr algn="just">
              <a:lnSpc>
                <a:spcPts val="8316"/>
              </a:lnSpc>
            </a:pPr>
            <a:endParaRPr lang="en-US" sz="5331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305477" y="1330830"/>
            <a:ext cx="3677047" cy="156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B3271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THINK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047385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0" y="0"/>
                </a:moveTo>
                <a:lnTo>
                  <a:pt x="4152170" y="0"/>
                </a:lnTo>
                <a:lnTo>
                  <a:pt x="4152170" y="3098558"/>
                </a:lnTo>
                <a:lnTo>
                  <a:pt x="0" y="3098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57601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4152171" y="0"/>
                </a:moveTo>
                <a:lnTo>
                  <a:pt x="0" y="0"/>
                </a:lnTo>
                <a:lnTo>
                  <a:pt x="0" y="3098558"/>
                </a:lnTo>
                <a:lnTo>
                  <a:pt x="4152171" y="3098558"/>
                </a:lnTo>
                <a:lnTo>
                  <a:pt x="415217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993" y="447349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3923" y="0"/>
            <a:ext cx="21863310" cy="1635945"/>
            <a:chOff x="0" y="0"/>
            <a:chExt cx="29151080" cy="21812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1047385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0" y="0"/>
                </a:moveTo>
                <a:lnTo>
                  <a:pt x="4152170" y="0"/>
                </a:lnTo>
                <a:lnTo>
                  <a:pt x="4152170" y="3098558"/>
                </a:lnTo>
                <a:lnTo>
                  <a:pt x="0" y="3098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757601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4152171" y="0"/>
                </a:moveTo>
                <a:lnTo>
                  <a:pt x="0" y="0"/>
                </a:lnTo>
                <a:lnTo>
                  <a:pt x="0" y="3098558"/>
                </a:lnTo>
                <a:lnTo>
                  <a:pt x="4152171" y="3098558"/>
                </a:lnTo>
                <a:lnTo>
                  <a:pt x="415217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47309" y="2677529"/>
            <a:ext cx="11263135" cy="7174064"/>
          </a:xfrm>
          <a:custGeom>
            <a:avLst/>
            <a:gdLst/>
            <a:ahLst/>
            <a:cxnLst/>
            <a:rect l="l" t="t" r="r" b="b"/>
            <a:pathLst>
              <a:path w="11263135" h="7174064">
                <a:moveTo>
                  <a:pt x="0" y="0"/>
                </a:moveTo>
                <a:lnTo>
                  <a:pt x="11263135" y="0"/>
                </a:lnTo>
                <a:lnTo>
                  <a:pt x="11263135" y="7174065"/>
                </a:lnTo>
                <a:lnTo>
                  <a:pt x="0" y="71740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391372" y="1330830"/>
            <a:ext cx="3505256" cy="156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B3271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大比較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993" y="447349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6018" y="2492603"/>
            <a:ext cx="15635963" cy="6993540"/>
          </a:xfrm>
          <a:custGeom>
            <a:avLst/>
            <a:gdLst/>
            <a:ahLst/>
            <a:cxnLst/>
            <a:rect l="l" t="t" r="r" b="b"/>
            <a:pathLst>
              <a:path w="15635963" h="6993540">
                <a:moveTo>
                  <a:pt x="0" y="0"/>
                </a:moveTo>
                <a:lnTo>
                  <a:pt x="15635964" y="0"/>
                </a:lnTo>
                <a:lnTo>
                  <a:pt x="15635964" y="6993540"/>
                </a:lnTo>
                <a:lnTo>
                  <a:pt x="0" y="6993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493923" y="0"/>
            <a:ext cx="21863310" cy="1635945"/>
            <a:chOff x="0" y="0"/>
            <a:chExt cx="29151080" cy="21812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804474" y="3720471"/>
            <a:ext cx="13266518" cy="424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1020" lvl="1" indent="-575510" algn="just">
              <a:lnSpc>
                <a:spcPts val="8316"/>
              </a:lnSpc>
              <a:buFont typeface="Arial"/>
              <a:buChar char="•"/>
            </a:pPr>
            <a:r>
              <a:rPr lang="en-US" sz="533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你最喜歡哪個國家的新年慶祝方式呢？為什麼?</a:t>
            </a:r>
          </a:p>
          <a:p>
            <a:pPr marL="1151020" lvl="1" indent="-575510" algn="just">
              <a:lnSpc>
                <a:spcPts val="8316"/>
              </a:lnSpc>
              <a:buFont typeface="Arial"/>
              <a:buChar char="•"/>
            </a:pPr>
            <a:r>
              <a:rPr lang="en-US" sz="533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如果可以參加別的國家的新年活動，你想去哪一個國家？為什麼？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5477" y="1330830"/>
            <a:ext cx="3677047" cy="156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B3271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THINK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047385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0" y="0"/>
                </a:moveTo>
                <a:lnTo>
                  <a:pt x="4152170" y="0"/>
                </a:lnTo>
                <a:lnTo>
                  <a:pt x="4152170" y="3098558"/>
                </a:lnTo>
                <a:lnTo>
                  <a:pt x="0" y="3098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57601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4152171" y="0"/>
                </a:moveTo>
                <a:lnTo>
                  <a:pt x="0" y="0"/>
                </a:lnTo>
                <a:lnTo>
                  <a:pt x="0" y="3098558"/>
                </a:lnTo>
                <a:lnTo>
                  <a:pt x="4152171" y="3098558"/>
                </a:lnTo>
                <a:lnTo>
                  <a:pt x="415217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993" y="447349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46488" y="3249691"/>
            <a:ext cx="13995023" cy="6259592"/>
          </a:xfrm>
          <a:custGeom>
            <a:avLst/>
            <a:gdLst/>
            <a:ahLst/>
            <a:cxnLst/>
            <a:rect l="l" t="t" r="r" b="b"/>
            <a:pathLst>
              <a:path w="13995023" h="6259592">
                <a:moveTo>
                  <a:pt x="0" y="0"/>
                </a:moveTo>
                <a:lnTo>
                  <a:pt x="13995024" y="0"/>
                </a:lnTo>
                <a:lnTo>
                  <a:pt x="13995024" y="6259592"/>
                </a:lnTo>
                <a:lnTo>
                  <a:pt x="0" y="625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493923" y="0"/>
            <a:ext cx="21863310" cy="1635945"/>
            <a:chOff x="0" y="0"/>
            <a:chExt cx="29151080" cy="21812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634045" y="4511728"/>
            <a:ext cx="13019910" cy="224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94198" lvl="1" indent="-597099" algn="just">
              <a:lnSpc>
                <a:spcPts val="8628"/>
              </a:lnSpc>
              <a:buFont typeface="Arial"/>
              <a:buChar char="•"/>
            </a:pPr>
            <a:r>
              <a:rPr lang="en-US" sz="553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每個國家都有不同的慶祝新年方式，我們要學習尊重每個國家的文化。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07162" y="1330830"/>
            <a:ext cx="4673675" cy="156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B3271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老師的話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047385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0" y="0"/>
                </a:moveTo>
                <a:lnTo>
                  <a:pt x="4152170" y="0"/>
                </a:lnTo>
                <a:lnTo>
                  <a:pt x="4152170" y="3098558"/>
                </a:lnTo>
                <a:lnTo>
                  <a:pt x="0" y="3098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57601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4152171" y="0"/>
                </a:moveTo>
                <a:lnTo>
                  <a:pt x="0" y="0"/>
                </a:lnTo>
                <a:lnTo>
                  <a:pt x="0" y="3098558"/>
                </a:lnTo>
                <a:lnTo>
                  <a:pt x="4152171" y="3098558"/>
                </a:lnTo>
                <a:lnTo>
                  <a:pt x="415217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993" y="447349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66760" y="2763182"/>
            <a:ext cx="13954480" cy="1546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97"/>
              </a:lnSpc>
              <a:spcBef>
                <a:spcPct val="0"/>
              </a:spcBef>
            </a:pPr>
            <a:r>
              <a:rPr lang="en-US" sz="9355" u="none" strike="noStrike" spc="739" dirty="0">
                <a:solidFill>
                  <a:srgbClr val="C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Happy New Year!</a:t>
            </a:r>
          </a:p>
        </p:txBody>
      </p:sp>
      <p:sp>
        <p:nvSpPr>
          <p:cNvPr id="4" name="Freeform 4"/>
          <p:cNvSpPr/>
          <p:nvPr/>
        </p:nvSpPr>
        <p:spPr>
          <a:xfrm rot="-2202362" flipH="1">
            <a:off x="16448245" y="3813401"/>
            <a:ext cx="2540914" cy="4114800"/>
          </a:xfrm>
          <a:custGeom>
            <a:avLst/>
            <a:gdLst/>
            <a:ahLst/>
            <a:cxnLst/>
            <a:rect l="l" t="t" r="r" b="b"/>
            <a:pathLst>
              <a:path w="2540914" h="4114800">
                <a:moveTo>
                  <a:pt x="2540913" y="0"/>
                </a:moveTo>
                <a:lnTo>
                  <a:pt x="0" y="0"/>
                </a:lnTo>
                <a:lnTo>
                  <a:pt x="0" y="4114800"/>
                </a:lnTo>
                <a:lnTo>
                  <a:pt x="2540913" y="4114800"/>
                </a:lnTo>
                <a:lnTo>
                  <a:pt x="25409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942285">
            <a:off x="-682869" y="3712716"/>
            <a:ext cx="2540914" cy="4114800"/>
          </a:xfrm>
          <a:custGeom>
            <a:avLst/>
            <a:gdLst/>
            <a:ahLst/>
            <a:cxnLst/>
            <a:rect l="l" t="t" r="r" b="b"/>
            <a:pathLst>
              <a:path w="2540914" h="4114800">
                <a:moveTo>
                  <a:pt x="0" y="0"/>
                </a:moveTo>
                <a:lnTo>
                  <a:pt x="2540913" y="0"/>
                </a:lnTo>
                <a:lnTo>
                  <a:pt x="25409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787655" y="0"/>
            <a:ext cx="21863310" cy="1635945"/>
            <a:chOff x="0" y="0"/>
            <a:chExt cx="29151080" cy="2181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330327" y="6821909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0" y="0"/>
                </a:moveTo>
                <a:lnTo>
                  <a:pt x="4152170" y="0"/>
                </a:lnTo>
                <a:lnTo>
                  <a:pt x="4152170" y="3098558"/>
                </a:lnTo>
                <a:lnTo>
                  <a:pt x="0" y="3098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360467" y="7188443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4152171" y="0"/>
                </a:moveTo>
                <a:lnTo>
                  <a:pt x="0" y="0"/>
                </a:lnTo>
                <a:lnTo>
                  <a:pt x="0" y="3098557"/>
                </a:lnTo>
                <a:lnTo>
                  <a:pt x="4152171" y="3098557"/>
                </a:lnTo>
                <a:lnTo>
                  <a:pt x="415217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46193" y="5338209"/>
            <a:ext cx="11795614" cy="148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1"/>
              </a:lnSpc>
            </a:pPr>
            <a:r>
              <a:rPr lang="en-US" sz="4315" b="1" dirty="0">
                <a:solidFill>
                  <a:srgbClr val="B32711"/>
                </a:solidFill>
                <a:latin typeface="Nunito Bold"/>
                <a:ea typeface="Nunito Bold"/>
                <a:cs typeface="Nunito Bold"/>
                <a:sym typeface="Nunito Bold"/>
              </a:rPr>
              <a:t>Wishing everyone a prosperous, happy,</a:t>
            </a:r>
          </a:p>
          <a:p>
            <a:pPr algn="ctr">
              <a:lnSpc>
                <a:spcPts val="6041"/>
              </a:lnSpc>
            </a:pPr>
            <a:r>
              <a:rPr lang="en-US" sz="4315" b="1" dirty="0">
                <a:solidFill>
                  <a:srgbClr val="B32711"/>
                </a:solidFill>
                <a:latin typeface="Nunito Bold"/>
                <a:ea typeface="Nunito Bold"/>
                <a:cs typeface="Nunito Bold"/>
                <a:sym typeface="Nunito Bold"/>
              </a:rPr>
              <a:t>and healthy New Year ahead.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993" y="447349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556655">
            <a:off x="16633418" y="-400524"/>
            <a:ext cx="1986923" cy="2182750"/>
          </a:xfrm>
          <a:custGeom>
            <a:avLst/>
            <a:gdLst/>
            <a:ahLst/>
            <a:cxnLst/>
            <a:rect l="l" t="t" r="r" b="b"/>
            <a:pathLst>
              <a:path w="1986923" h="2182750">
                <a:moveTo>
                  <a:pt x="0" y="0"/>
                </a:moveTo>
                <a:lnTo>
                  <a:pt x="1986924" y="0"/>
                </a:lnTo>
                <a:lnTo>
                  <a:pt x="1986924" y="2182750"/>
                </a:lnTo>
                <a:lnTo>
                  <a:pt x="0" y="2182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3556655">
            <a:off x="35238" y="-62675"/>
            <a:ext cx="1986923" cy="2182750"/>
          </a:xfrm>
          <a:custGeom>
            <a:avLst/>
            <a:gdLst/>
            <a:ahLst/>
            <a:cxnLst/>
            <a:rect l="l" t="t" r="r" b="b"/>
            <a:pathLst>
              <a:path w="1986923" h="2182750">
                <a:moveTo>
                  <a:pt x="0" y="0"/>
                </a:moveTo>
                <a:lnTo>
                  <a:pt x="1986924" y="0"/>
                </a:lnTo>
                <a:lnTo>
                  <a:pt x="1986924" y="2182750"/>
                </a:lnTo>
                <a:lnTo>
                  <a:pt x="0" y="2182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4918163" y="3224755"/>
            <a:ext cx="8451673" cy="1323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29"/>
              </a:lnSpc>
              <a:spcBef>
                <a:spcPct val="0"/>
              </a:spcBef>
            </a:pPr>
            <a:r>
              <a:rPr lang="en-US" sz="7663" u="none" strike="noStrike" dirty="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Welcome to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50068" y="4991100"/>
            <a:ext cx="15024330" cy="146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87"/>
              </a:lnSpc>
              <a:spcBef>
                <a:spcPct val="0"/>
              </a:spcBef>
            </a:pPr>
            <a:r>
              <a:rPr lang="en-US" sz="8633" u="none" strike="noStrike" dirty="0">
                <a:solidFill>
                  <a:srgbClr val="FF0000"/>
                </a:solidFill>
                <a:latin typeface="Canva Sans"/>
                <a:ea typeface="Canva Sans"/>
                <a:cs typeface="Canva Sans"/>
                <a:sym typeface="Canva Sans"/>
              </a:rPr>
              <a:t>the New Year Celebration!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032129" y="-1597744"/>
            <a:ext cx="20352259" cy="4577190"/>
            <a:chOff x="0" y="0"/>
            <a:chExt cx="27136345" cy="6102920"/>
          </a:xfrm>
        </p:grpSpPr>
        <p:sp>
          <p:nvSpPr>
            <p:cNvPr id="8" name="Freeform 8"/>
            <p:cNvSpPr/>
            <p:nvPr/>
          </p:nvSpPr>
          <p:spPr>
            <a:xfrm flipH="1">
              <a:off x="19767850" y="616520"/>
              <a:ext cx="7368496" cy="5486400"/>
            </a:xfrm>
            <a:custGeom>
              <a:avLst/>
              <a:gdLst/>
              <a:ahLst/>
              <a:cxnLst/>
              <a:rect l="l" t="t" r="r" b="b"/>
              <a:pathLst>
                <a:path w="7368496" h="5486400">
                  <a:moveTo>
                    <a:pt x="7368495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368495" y="5486400"/>
                  </a:lnTo>
                  <a:lnTo>
                    <a:pt x="7368495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616520"/>
              <a:ext cx="7368496" cy="5486400"/>
            </a:xfrm>
            <a:custGeom>
              <a:avLst/>
              <a:gdLst/>
              <a:ahLst/>
              <a:cxnLst/>
              <a:rect l="l" t="t" r="r" b="b"/>
              <a:pathLst>
                <a:path w="7368496" h="5486400">
                  <a:moveTo>
                    <a:pt x="0" y="0"/>
                  </a:moveTo>
                  <a:lnTo>
                    <a:pt x="7368496" y="0"/>
                  </a:lnTo>
                  <a:lnTo>
                    <a:pt x="736849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6944683" y="0"/>
              <a:ext cx="7368496" cy="5486400"/>
            </a:xfrm>
            <a:custGeom>
              <a:avLst/>
              <a:gdLst/>
              <a:ahLst/>
              <a:cxnLst/>
              <a:rect l="l" t="t" r="r" b="b"/>
              <a:pathLst>
                <a:path w="7368496" h="5486400">
                  <a:moveTo>
                    <a:pt x="7368496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7368496" y="5486400"/>
                  </a:lnTo>
                  <a:lnTo>
                    <a:pt x="7368496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961371" y="0"/>
              <a:ext cx="7368496" cy="5486400"/>
            </a:xfrm>
            <a:custGeom>
              <a:avLst/>
              <a:gdLst/>
              <a:ahLst/>
              <a:cxnLst/>
              <a:rect l="l" t="t" r="r" b="b"/>
              <a:pathLst>
                <a:path w="7368496" h="5486400">
                  <a:moveTo>
                    <a:pt x="0" y="0"/>
                  </a:moveTo>
                  <a:lnTo>
                    <a:pt x="7368495" y="0"/>
                  </a:lnTo>
                  <a:lnTo>
                    <a:pt x="736849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-906917" y="6785215"/>
            <a:ext cx="5513970" cy="4114800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558652" y="6785215"/>
            <a:ext cx="5513970" cy="4114800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5513970" y="0"/>
                </a:moveTo>
                <a:lnTo>
                  <a:pt x="0" y="0"/>
                </a:lnTo>
                <a:lnTo>
                  <a:pt x="0" y="4114800"/>
                </a:lnTo>
                <a:lnTo>
                  <a:pt x="5513970" y="4114800"/>
                </a:lnTo>
                <a:lnTo>
                  <a:pt x="551397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25253" y="6541161"/>
            <a:ext cx="7315200" cy="3298490"/>
          </a:xfrm>
          <a:custGeom>
            <a:avLst/>
            <a:gdLst/>
            <a:ahLst/>
            <a:cxnLst/>
            <a:rect l="l" t="t" r="r" b="b"/>
            <a:pathLst>
              <a:path w="7315200" h="3298490">
                <a:moveTo>
                  <a:pt x="0" y="0"/>
                </a:moveTo>
                <a:lnTo>
                  <a:pt x="7315200" y="0"/>
                </a:lnTo>
                <a:lnTo>
                  <a:pt x="7315200" y="3298490"/>
                </a:lnTo>
                <a:lnTo>
                  <a:pt x="0" y="32984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993" y="447349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1757" y="7782251"/>
            <a:ext cx="2540914" cy="4114800"/>
          </a:xfrm>
          <a:custGeom>
            <a:avLst/>
            <a:gdLst/>
            <a:ahLst/>
            <a:cxnLst/>
            <a:rect l="l" t="t" r="r" b="b"/>
            <a:pathLst>
              <a:path w="2540914" h="4114800">
                <a:moveTo>
                  <a:pt x="0" y="0"/>
                </a:moveTo>
                <a:lnTo>
                  <a:pt x="2540914" y="0"/>
                </a:lnTo>
                <a:lnTo>
                  <a:pt x="254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3337" y="3105632"/>
            <a:ext cx="15041326" cy="6727575"/>
          </a:xfrm>
          <a:custGeom>
            <a:avLst/>
            <a:gdLst/>
            <a:ahLst/>
            <a:cxnLst/>
            <a:rect l="l" t="t" r="r" b="b"/>
            <a:pathLst>
              <a:path w="15041326" h="6727575">
                <a:moveTo>
                  <a:pt x="0" y="0"/>
                </a:moveTo>
                <a:lnTo>
                  <a:pt x="15041326" y="0"/>
                </a:lnTo>
                <a:lnTo>
                  <a:pt x="15041326" y="6727575"/>
                </a:lnTo>
                <a:lnTo>
                  <a:pt x="0" y="672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88547" flipH="1">
            <a:off x="16766983" y="1995282"/>
            <a:ext cx="2540914" cy="4114800"/>
          </a:xfrm>
          <a:custGeom>
            <a:avLst/>
            <a:gdLst/>
            <a:ahLst/>
            <a:cxnLst/>
            <a:rect l="l" t="t" r="r" b="b"/>
            <a:pathLst>
              <a:path w="2540914" h="4114800">
                <a:moveTo>
                  <a:pt x="2540914" y="0"/>
                </a:moveTo>
                <a:lnTo>
                  <a:pt x="0" y="0"/>
                </a:lnTo>
                <a:lnTo>
                  <a:pt x="0" y="4114800"/>
                </a:lnTo>
                <a:lnTo>
                  <a:pt x="2540914" y="4114800"/>
                </a:lnTo>
                <a:lnTo>
                  <a:pt x="25409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56655">
            <a:off x="15338417" y="7795581"/>
            <a:ext cx="2198567" cy="2415252"/>
          </a:xfrm>
          <a:custGeom>
            <a:avLst/>
            <a:gdLst/>
            <a:ahLst/>
            <a:cxnLst/>
            <a:rect l="l" t="t" r="r" b="b"/>
            <a:pathLst>
              <a:path w="2198567" h="2415252">
                <a:moveTo>
                  <a:pt x="0" y="0"/>
                </a:moveTo>
                <a:lnTo>
                  <a:pt x="2198567" y="0"/>
                </a:lnTo>
                <a:lnTo>
                  <a:pt x="2198567" y="2415252"/>
                </a:lnTo>
                <a:lnTo>
                  <a:pt x="0" y="2415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-1493923" y="0"/>
            <a:ext cx="21863310" cy="1635945"/>
            <a:chOff x="0" y="0"/>
            <a:chExt cx="29151080" cy="21812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4279433" y="4217621"/>
            <a:ext cx="9747133" cy="311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23"/>
              </a:lnSpc>
            </a:pPr>
            <a:r>
              <a:rPr lang="en-US" sz="573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除了台灣有過年活動，猜猜看世界上還有哪些國家有過年活動呢?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58869" y="1636661"/>
            <a:ext cx="3677047" cy="156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B3271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THINK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993" y="447349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3923" y="0"/>
            <a:ext cx="21863310" cy="1635945"/>
            <a:chOff x="0" y="0"/>
            <a:chExt cx="29151080" cy="21812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>
            <a:hlinkClick r:id="rId6" tooltip="https://www.google.com/maps/place/%E5%8F%B0%E7%81%A3/@23.3961197,114.198581,6z/data=!3m1!4b1!4m6!3m5!1s0x346ef3065c07572f:0xe711f004bf9c5469!8m2!3d23.69781!4d120.960515!16zL20vMDZmMzI?entry=ttu&amp;g_ep=EgoyMDI1MDcxMy4wIKXMDSoASAFQAw%3D%3D"/>
          </p:cNvPr>
          <p:cNvSpPr/>
          <p:nvPr/>
        </p:nvSpPr>
        <p:spPr>
          <a:xfrm>
            <a:off x="3572693" y="1863197"/>
            <a:ext cx="11730079" cy="7976454"/>
          </a:xfrm>
          <a:custGeom>
            <a:avLst/>
            <a:gdLst/>
            <a:ahLst/>
            <a:cxnLst/>
            <a:rect l="l" t="t" r="r" b="b"/>
            <a:pathLst>
              <a:path w="11730079" h="7976454">
                <a:moveTo>
                  <a:pt x="0" y="0"/>
                </a:moveTo>
                <a:lnTo>
                  <a:pt x="11730079" y="0"/>
                </a:lnTo>
                <a:lnTo>
                  <a:pt x="11730079" y="7976454"/>
                </a:lnTo>
                <a:lnTo>
                  <a:pt x="0" y="79764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hlinkClick r:id="rId6" tooltip="https://www.google.com/maps/place/%E5%8F%B0%E7%81%A3/@23.3961197,114.198581,6z/data=!3m1!4b1!4m6!3m5!1s0x346ef3065c07572f:0xe711f004bf9c5469!8m2!3d23.69781!4d120.960515!16zL20vMDZmMzI?entry=ttu&amp;g_ep=EgoyMDI1MDcxMy4wIKXMDSoASAFQAw%3D%3D"/>
          </p:cNvPr>
          <p:cNvSpPr/>
          <p:nvPr/>
        </p:nvSpPr>
        <p:spPr>
          <a:xfrm>
            <a:off x="640591" y="2669961"/>
            <a:ext cx="3459093" cy="1699279"/>
          </a:xfrm>
          <a:custGeom>
            <a:avLst/>
            <a:gdLst/>
            <a:ahLst/>
            <a:cxnLst/>
            <a:rect l="l" t="t" r="r" b="b"/>
            <a:pathLst>
              <a:path w="3459093" h="1699279">
                <a:moveTo>
                  <a:pt x="0" y="0"/>
                </a:moveTo>
                <a:lnTo>
                  <a:pt x="3459092" y="0"/>
                </a:lnTo>
                <a:lnTo>
                  <a:pt x="3459092" y="1699279"/>
                </a:lnTo>
                <a:lnTo>
                  <a:pt x="0" y="16992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40792" y="3519601"/>
            <a:ext cx="3037017" cy="5051171"/>
          </a:xfrm>
          <a:custGeom>
            <a:avLst/>
            <a:gdLst/>
            <a:ahLst/>
            <a:cxnLst/>
            <a:rect l="l" t="t" r="r" b="b"/>
            <a:pathLst>
              <a:path w="3037017" h="5051171">
                <a:moveTo>
                  <a:pt x="0" y="0"/>
                </a:moveTo>
                <a:lnTo>
                  <a:pt x="3037016" y="0"/>
                </a:lnTo>
                <a:lnTo>
                  <a:pt x="3037016" y="5051171"/>
                </a:lnTo>
                <a:lnTo>
                  <a:pt x="0" y="50511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87995" y="7176312"/>
            <a:ext cx="2474023" cy="4114800"/>
          </a:xfrm>
          <a:custGeom>
            <a:avLst/>
            <a:gdLst/>
            <a:ahLst/>
            <a:cxnLst/>
            <a:rect l="l" t="t" r="r" b="b"/>
            <a:pathLst>
              <a:path w="2474023" h="4114800">
                <a:moveTo>
                  <a:pt x="0" y="0"/>
                </a:moveTo>
                <a:lnTo>
                  <a:pt x="2474023" y="0"/>
                </a:lnTo>
                <a:lnTo>
                  <a:pt x="247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0" y="8570772"/>
            <a:ext cx="1855518" cy="3086100"/>
          </a:xfrm>
          <a:custGeom>
            <a:avLst/>
            <a:gdLst/>
            <a:ahLst/>
            <a:cxnLst/>
            <a:rect l="l" t="t" r="r" b="b"/>
            <a:pathLst>
              <a:path w="1855518" h="3086100">
                <a:moveTo>
                  <a:pt x="1855518" y="0"/>
                </a:moveTo>
                <a:lnTo>
                  <a:pt x="0" y="0"/>
                </a:lnTo>
                <a:lnTo>
                  <a:pt x="0" y="3086100"/>
                </a:lnTo>
                <a:lnTo>
                  <a:pt x="1855518" y="3086100"/>
                </a:lnTo>
                <a:lnTo>
                  <a:pt x="185551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57972" y="4479116"/>
            <a:ext cx="2641203" cy="88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點選地圖超連至</a:t>
            </a:r>
            <a:endParaRPr lang="en-US" sz="2599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Google Map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4376" y="5677078"/>
            <a:ext cx="2151523" cy="239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3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泰國</a:t>
            </a:r>
            <a:endParaRPr lang="en-US" sz="27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582933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日本</a:t>
            </a:r>
            <a:endParaRPr lang="en-US" sz="27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582933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印度</a:t>
            </a:r>
            <a:endParaRPr lang="en-US" sz="27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582933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韓國</a:t>
            </a:r>
            <a:endParaRPr lang="en-US" sz="27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marL="582933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新加坡</a:t>
            </a:r>
            <a:endParaRPr lang="en-US" sz="2700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993" y="447349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3923" y="0"/>
            <a:ext cx="21863310" cy="1635945"/>
            <a:chOff x="0" y="0"/>
            <a:chExt cx="29151080" cy="21812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>
            <a:hlinkClick r:id="rId6" tooltip="https://www.youtube.com/watch?v=JZOUid8pv18"/>
          </p:cNvPr>
          <p:cNvSpPr/>
          <p:nvPr/>
        </p:nvSpPr>
        <p:spPr>
          <a:xfrm>
            <a:off x="3493730" y="8587395"/>
            <a:ext cx="1252256" cy="1252256"/>
          </a:xfrm>
          <a:custGeom>
            <a:avLst/>
            <a:gdLst/>
            <a:ahLst/>
            <a:cxnLst/>
            <a:rect l="l" t="t" r="r" b="b"/>
            <a:pathLst>
              <a:path w="1252256" h="1252256">
                <a:moveTo>
                  <a:pt x="0" y="0"/>
                </a:moveTo>
                <a:lnTo>
                  <a:pt x="1252256" y="0"/>
                </a:lnTo>
                <a:lnTo>
                  <a:pt x="1252256" y="1252256"/>
                </a:lnTo>
                <a:lnTo>
                  <a:pt x="0" y="1252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hlinkClick r:id="rId6" tooltip="https://www.youtube.com/watch?v=JZOUid8pv18"/>
          </p:cNvPr>
          <p:cNvSpPr/>
          <p:nvPr/>
        </p:nvSpPr>
        <p:spPr>
          <a:xfrm>
            <a:off x="4745986" y="3260848"/>
            <a:ext cx="8937463" cy="5083182"/>
          </a:xfrm>
          <a:custGeom>
            <a:avLst/>
            <a:gdLst/>
            <a:ahLst/>
            <a:cxnLst/>
            <a:rect l="l" t="t" r="r" b="b"/>
            <a:pathLst>
              <a:path w="8937463" h="5083182">
                <a:moveTo>
                  <a:pt x="0" y="0"/>
                </a:moveTo>
                <a:lnTo>
                  <a:pt x="8937463" y="0"/>
                </a:lnTo>
                <a:lnTo>
                  <a:pt x="8937463" y="5083183"/>
                </a:lnTo>
                <a:lnTo>
                  <a:pt x="0" y="508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91734" y="1665236"/>
            <a:ext cx="14445966" cy="1252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>
                <a:solidFill>
                  <a:srgbClr val="B3271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各國新年習俗的介紹影片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45986" y="8610731"/>
            <a:ext cx="10798814" cy="1384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6" tooltip="https://www.youtube.com/watch?v=JZOUid8pv18"/>
              </a:rPr>
              <a:t>熊爸爸故事屋</a:t>
            </a:r>
            <a:r>
              <a:rPr lang="en-US" sz="4000" b="1" u="sng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6" tooltip="https://www.youtube.com/watch?v=JZOUid8pv18"/>
              </a:rPr>
              <a:t>：「</a:t>
            </a:r>
            <a:r>
              <a:rPr lang="en-US" sz="4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6" tooltip="https://www.youtube.com/watch?v=JZOUid8pv18"/>
              </a:rPr>
              <a:t>台灣與各國的</a:t>
            </a:r>
            <a:r>
              <a:rPr lang="en-US" sz="4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新年習俗</a:t>
            </a:r>
            <a:r>
              <a:rPr lang="en-US" sz="4000" b="1" u="sng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」</a:t>
            </a:r>
          </a:p>
          <a:p>
            <a:pPr algn="just">
              <a:lnSpc>
                <a:spcPts val="5600"/>
              </a:lnSpc>
            </a:pPr>
            <a:r>
              <a:rPr lang="en-US" sz="4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6" tooltip="https://www.youtube.com/watch?v=JZOUid8pv18"/>
              </a:rPr>
              <a:t>只選取前面8:58</a:t>
            </a:r>
            <a:endParaRPr lang="en-US" sz="4000" b="1" u="sng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  <a:hlinkClick r:id="rId6" tooltip="https://www.youtube.com/watch?v=JZOUid8pv18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394112" y="5503812"/>
            <a:ext cx="5513970" cy="4114800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143985" y="5503812"/>
            <a:ext cx="5513970" cy="4114800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5513970" y="0"/>
                </a:moveTo>
                <a:lnTo>
                  <a:pt x="0" y="0"/>
                </a:lnTo>
                <a:lnTo>
                  <a:pt x="0" y="4114800"/>
                </a:lnTo>
                <a:lnTo>
                  <a:pt x="5513970" y="4114800"/>
                </a:lnTo>
                <a:lnTo>
                  <a:pt x="55139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993" y="447349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6018" y="2492603"/>
            <a:ext cx="15635963" cy="6993540"/>
          </a:xfrm>
          <a:custGeom>
            <a:avLst/>
            <a:gdLst/>
            <a:ahLst/>
            <a:cxnLst/>
            <a:rect l="l" t="t" r="r" b="b"/>
            <a:pathLst>
              <a:path w="15635963" h="6993540">
                <a:moveTo>
                  <a:pt x="0" y="0"/>
                </a:moveTo>
                <a:lnTo>
                  <a:pt x="15635964" y="0"/>
                </a:lnTo>
                <a:lnTo>
                  <a:pt x="15635964" y="6993540"/>
                </a:lnTo>
                <a:lnTo>
                  <a:pt x="0" y="6993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493923" y="0"/>
            <a:ext cx="21863310" cy="1635945"/>
            <a:chOff x="0" y="0"/>
            <a:chExt cx="29151080" cy="21812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160331" y="3196596"/>
            <a:ext cx="13513126" cy="529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1020" lvl="1" indent="-575510" algn="just">
              <a:lnSpc>
                <a:spcPts val="8316"/>
              </a:lnSpc>
              <a:buFont typeface="Arial"/>
              <a:buChar char="•"/>
            </a:pPr>
            <a:r>
              <a:rPr lang="en-US" sz="533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世界上跟台灣一樣過農曆新年的國家並不多，跟台灣一樣過農曆新年的有香港、新加坡、馬來西亞、韓國。</a:t>
            </a:r>
          </a:p>
          <a:p>
            <a:pPr marL="1151020" lvl="1" indent="-575510" algn="just">
              <a:lnSpc>
                <a:spcPts val="8316"/>
              </a:lnSpc>
              <a:buFont typeface="Arial"/>
              <a:buChar char="•"/>
            </a:pPr>
            <a:r>
              <a:rPr lang="en-US" sz="533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日本也有壓歲錢習俗，但是日本是過國曆新年，很多西方國家也是過國曆新年。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91372" y="1330830"/>
            <a:ext cx="3505256" cy="156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B3271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小提示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047385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0" y="0"/>
                </a:moveTo>
                <a:lnTo>
                  <a:pt x="4152170" y="0"/>
                </a:lnTo>
                <a:lnTo>
                  <a:pt x="4152170" y="3098558"/>
                </a:lnTo>
                <a:lnTo>
                  <a:pt x="0" y="3098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57601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4152171" y="0"/>
                </a:moveTo>
                <a:lnTo>
                  <a:pt x="0" y="0"/>
                </a:lnTo>
                <a:lnTo>
                  <a:pt x="0" y="3098558"/>
                </a:lnTo>
                <a:lnTo>
                  <a:pt x="4152171" y="3098558"/>
                </a:lnTo>
                <a:lnTo>
                  <a:pt x="415217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1200" y="2391719"/>
            <a:ext cx="19690400" cy="5981720"/>
            <a:chOff x="0" y="0"/>
            <a:chExt cx="5185949" cy="1575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FFF0D0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62993" y="-134002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28629" y="-447989"/>
            <a:ext cx="21863310" cy="1635945"/>
            <a:chOff x="0" y="0"/>
            <a:chExt cx="29151080" cy="2181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1047385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0" y="0"/>
                </a:moveTo>
                <a:lnTo>
                  <a:pt x="4152170" y="0"/>
                </a:lnTo>
                <a:lnTo>
                  <a:pt x="4152170" y="3098558"/>
                </a:lnTo>
                <a:lnTo>
                  <a:pt x="0" y="3098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57601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4152171" y="0"/>
                </a:moveTo>
                <a:lnTo>
                  <a:pt x="0" y="0"/>
                </a:lnTo>
                <a:lnTo>
                  <a:pt x="0" y="3098558"/>
                </a:lnTo>
                <a:lnTo>
                  <a:pt x="4152171" y="3098558"/>
                </a:lnTo>
                <a:lnTo>
                  <a:pt x="415217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2744271"/>
            <a:ext cx="6680533" cy="4506323"/>
          </a:xfrm>
          <a:custGeom>
            <a:avLst/>
            <a:gdLst/>
            <a:ahLst/>
            <a:cxnLst/>
            <a:rect l="l" t="t" r="r" b="b"/>
            <a:pathLst>
              <a:path w="6680533" h="4506323">
                <a:moveTo>
                  <a:pt x="0" y="0"/>
                </a:moveTo>
                <a:lnTo>
                  <a:pt x="6680533" y="0"/>
                </a:lnTo>
                <a:lnTo>
                  <a:pt x="6680533" y="4506323"/>
                </a:lnTo>
                <a:lnTo>
                  <a:pt x="0" y="4506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hlinkClick r:id="rId10" tooltip="https://www.youtube.com/watch?v=sxUGCwHCZUM"/>
          </p:cNvPr>
          <p:cNvSpPr/>
          <p:nvPr/>
        </p:nvSpPr>
        <p:spPr>
          <a:xfrm>
            <a:off x="7975581" y="7330603"/>
            <a:ext cx="989021" cy="989021"/>
          </a:xfrm>
          <a:custGeom>
            <a:avLst/>
            <a:gdLst/>
            <a:ahLst/>
            <a:cxnLst/>
            <a:rect l="l" t="t" r="r" b="b"/>
            <a:pathLst>
              <a:path w="989021" h="989021">
                <a:moveTo>
                  <a:pt x="0" y="0"/>
                </a:moveTo>
                <a:lnTo>
                  <a:pt x="989021" y="0"/>
                </a:lnTo>
                <a:lnTo>
                  <a:pt x="989021" y="989021"/>
                </a:lnTo>
                <a:lnTo>
                  <a:pt x="0" y="9890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hlinkClick r:id="rId13" tooltip="https://walkwalk.tw/210643"/>
          </p:cNvPr>
          <p:cNvSpPr/>
          <p:nvPr/>
        </p:nvSpPr>
        <p:spPr>
          <a:xfrm>
            <a:off x="7984562" y="8424472"/>
            <a:ext cx="980040" cy="980040"/>
          </a:xfrm>
          <a:custGeom>
            <a:avLst/>
            <a:gdLst/>
            <a:ahLst/>
            <a:cxnLst/>
            <a:rect l="l" t="t" r="r" b="b"/>
            <a:pathLst>
              <a:path w="980040" h="980040">
                <a:moveTo>
                  <a:pt x="0" y="0"/>
                </a:moveTo>
                <a:lnTo>
                  <a:pt x="980040" y="0"/>
                </a:lnTo>
                <a:lnTo>
                  <a:pt x="980040" y="980040"/>
                </a:lnTo>
                <a:lnTo>
                  <a:pt x="0" y="9800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975581" y="3295075"/>
            <a:ext cx="9520857" cy="382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日期</a:t>
            </a:r>
            <a:r>
              <a:rPr lang="en-US" sz="5599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: </a:t>
            </a:r>
            <a:r>
              <a:rPr lang="en-US" sz="55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1月1日</a:t>
            </a:r>
            <a:endParaRPr lang="en-US" sz="5599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活動</a:t>
            </a:r>
            <a:r>
              <a:rPr lang="en-US" sz="5599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: </a:t>
            </a:r>
            <a:r>
              <a:rPr lang="en-US" sz="55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倒數、煙火</a:t>
            </a:r>
            <a:r>
              <a:rPr lang="en-US" sz="5599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、</a:t>
            </a:r>
          </a:p>
          <a:p>
            <a:pPr marL="604520" lvl="1">
              <a:lnSpc>
                <a:spcPts val="7839"/>
              </a:lnSpc>
            </a:pPr>
            <a:r>
              <a:rPr lang="zh-TW" altLang="en-US" sz="5599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              </a:t>
            </a:r>
            <a:r>
              <a:rPr lang="en-US" sz="55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家人</a:t>
            </a:r>
            <a:r>
              <a:rPr lang="en-US" altLang="zh-TW" sz="5599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聚會</a:t>
            </a:r>
            <a:r>
              <a:rPr lang="en-US" altLang="zh-TW" sz="5599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。</a:t>
            </a:r>
            <a:endParaRPr lang="en-US" sz="5599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6826"/>
              </a:lnSpc>
            </a:pPr>
            <a:endParaRPr lang="en-US" sz="5599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975581" y="857250"/>
            <a:ext cx="2336838" cy="156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B3271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美國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26115" y="7278901"/>
            <a:ext cx="3727085" cy="965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America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881028" y="8513330"/>
            <a:ext cx="6781800" cy="712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13" tooltip="https://walkwalk.tw/210643"/>
              </a:rPr>
              <a:t>美國如何慶祝跨年夜</a:t>
            </a:r>
            <a:r>
              <a:rPr lang="en-US" sz="42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(</a:t>
            </a:r>
            <a:r>
              <a:rPr lang="en-US" sz="42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網頁</a:t>
            </a:r>
            <a:r>
              <a:rPr lang="en-US" sz="42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964602" y="7493515"/>
            <a:ext cx="9059699" cy="73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10" tooltip="https://www.youtube.com/watch?v=sxUGCwHCZUM"/>
              </a:rPr>
              <a:t>跨年「水晶球降下」下彩紙雨(1:08)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1200" y="2391719"/>
            <a:ext cx="19690400" cy="5981720"/>
            <a:chOff x="0" y="0"/>
            <a:chExt cx="5185949" cy="1575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FFF0D0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62993" y="-134002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28629" y="-447989"/>
            <a:ext cx="21863310" cy="1635945"/>
            <a:chOff x="0" y="0"/>
            <a:chExt cx="29151080" cy="2181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1648424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0" y="0"/>
                </a:moveTo>
                <a:lnTo>
                  <a:pt x="4152170" y="0"/>
                </a:lnTo>
                <a:lnTo>
                  <a:pt x="4152170" y="3098558"/>
                </a:lnTo>
                <a:lnTo>
                  <a:pt x="0" y="3098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420353" y="7284850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4152170" y="0"/>
                </a:moveTo>
                <a:lnTo>
                  <a:pt x="0" y="0"/>
                </a:lnTo>
                <a:lnTo>
                  <a:pt x="0" y="3098557"/>
                </a:lnTo>
                <a:lnTo>
                  <a:pt x="4152170" y="3098557"/>
                </a:lnTo>
                <a:lnTo>
                  <a:pt x="41521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hlinkClick r:id="rId8" tooltip="https://www.youtube.com/watch?v=A0zqWPFv6FQ"/>
          </p:cNvPr>
          <p:cNvSpPr/>
          <p:nvPr/>
        </p:nvSpPr>
        <p:spPr>
          <a:xfrm>
            <a:off x="5735186" y="8373440"/>
            <a:ext cx="989021" cy="989021"/>
          </a:xfrm>
          <a:custGeom>
            <a:avLst/>
            <a:gdLst/>
            <a:ahLst/>
            <a:cxnLst/>
            <a:rect l="l" t="t" r="r" b="b"/>
            <a:pathLst>
              <a:path w="989021" h="989021">
                <a:moveTo>
                  <a:pt x="0" y="0"/>
                </a:moveTo>
                <a:lnTo>
                  <a:pt x="989021" y="0"/>
                </a:lnTo>
                <a:lnTo>
                  <a:pt x="989021" y="989021"/>
                </a:lnTo>
                <a:lnTo>
                  <a:pt x="0" y="989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hlinkClick r:id="rId11" tooltip="https://www.eikan.com.tw/e_news.php?id=1740"/>
          </p:cNvPr>
          <p:cNvSpPr/>
          <p:nvPr/>
        </p:nvSpPr>
        <p:spPr>
          <a:xfrm>
            <a:off x="9403026" y="7393400"/>
            <a:ext cx="980040" cy="980040"/>
          </a:xfrm>
          <a:custGeom>
            <a:avLst/>
            <a:gdLst/>
            <a:ahLst/>
            <a:cxnLst/>
            <a:rect l="l" t="t" r="r" b="b"/>
            <a:pathLst>
              <a:path w="980040" h="980040">
                <a:moveTo>
                  <a:pt x="0" y="0"/>
                </a:moveTo>
                <a:lnTo>
                  <a:pt x="980040" y="0"/>
                </a:lnTo>
                <a:lnTo>
                  <a:pt x="980040" y="980040"/>
                </a:lnTo>
                <a:lnTo>
                  <a:pt x="0" y="980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975581" y="3295075"/>
            <a:ext cx="9520857" cy="392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日期 : 1月1日</a:t>
            </a:r>
          </a:p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活動 : 大掃除、吃年糕、</a:t>
            </a:r>
          </a:p>
          <a:p>
            <a:pPr algn="l">
              <a:lnSpc>
                <a:spcPts val="7839"/>
              </a:lnSpc>
            </a:pPr>
            <a:r>
              <a:rPr lang="en-US" sz="55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                 買福袋、發壓歲錢、</a:t>
            </a:r>
          </a:p>
          <a:p>
            <a:pPr algn="l">
              <a:lnSpc>
                <a:spcPts val="7839"/>
              </a:lnSpc>
            </a:pPr>
            <a:r>
              <a:rPr lang="en-US" sz="55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                 參拜神社。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95581" y="3036700"/>
            <a:ext cx="6480000" cy="4114800"/>
          </a:xfrm>
          <a:custGeom>
            <a:avLst/>
            <a:gdLst/>
            <a:ahLst/>
            <a:cxnLst/>
            <a:rect l="l" t="t" r="r" b="b"/>
            <a:pathLst>
              <a:path w="6480000" h="4114800">
                <a:moveTo>
                  <a:pt x="0" y="0"/>
                </a:moveTo>
                <a:lnTo>
                  <a:pt x="6480000" y="0"/>
                </a:lnTo>
                <a:lnTo>
                  <a:pt x="64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975581" y="857250"/>
            <a:ext cx="2336838" cy="156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B3271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日本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66927" y="7623296"/>
            <a:ext cx="6854109" cy="70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11" tooltip="https://www.eikan.com.tw/e_news.php?id=1740"/>
              </a:rPr>
              <a:t>日本新年怎麼過?</a:t>
            </a:r>
            <a:r>
              <a:rPr lang="en-US" sz="41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(網頁)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29696" y="8473634"/>
            <a:ext cx="12180870" cy="71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8" tooltip="https://www.youtube.com/watch?v=A0zqWPFv6FQ"/>
              </a:rPr>
              <a:t>日本新年怎麼過？🇯🇵日本人帶大家走一遭(7:35)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03746" y="7180075"/>
            <a:ext cx="4710481" cy="95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Japan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1200" y="2391719"/>
            <a:ext cx="19690400" cy="5981720"/>
            <a:chOff x="0" y="0"/>
            <a:chExt cx="5185949" cy="1575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85949" cy="1575433"/>
            </a:xfrm>
            <a:custGeom>
              <a:avLst/>
              <a:gdLst/>
              <a:ahLst/>
              <a:cxnLst/>
              <a:rect l="l" t="t" r="r" b="b"/>
              <a:pathLst>
                <a:path w="5185949" h="1575433">
                  <a:moveTo>
                    <a:pt x="0" y="0"/>
                  </a:moveTo>
                  <a:lnTo>
                    <a:pt x="5185949" y="0"/>
                  </a:lnTo>
                  <a:lnTo>
                    <a:pt x="5185949" y="1575433"/>
                  </a:lnTo>
                  <a:lnTo>
                    <a:pt x="0" y="1575433"/>
                  </a:lnTo>
                  <a:close/>
                </a:path>
              </a:pathLst>
            </a:custGeom>
            <a:solidFill>
              <a:srgbClr val="FFF0D0"/>
            </a:solidFill>
            <a:ln w="76200" cap="sq">
              <a:solidFill>
                <a:srgbClr val="383E4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185949" cy="1632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62993" y="-134002"/>
            <a:ext cx="17162013" cy="9392302"/>
          </a:xfrm>
          <a:custGeom>
            <a:avLst/>
            <a:gdLst/>
            <a:ahLst/>
            <a:cxnLst/>
            <a:rect l="l" t="t" r="r" b="b"/>
            <a:pathLst>
              <a:path w="17162013" h="9392302">
                <a:moveTo>
                  <a:pt x="0" y="0"/>
                </a:moveTo>
                <a:lnTo>
                  <a:pt x="17162014" y="0"/>
                </a:lnTo>
                <a:lnTo>
                  <a:pt x="17162014" y="9392302"/>
                </a:lnTo>
                <a:lnTo>
                  <a:pt x="0" y="93923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28629" y="-447989"/>
            <a:ext cx="21863310" cy="1635945"/>
            <a:chOff x="0" y="0"/>
            <a:chExt cx="29151080" cy="2181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75360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397480" y="0"/>
              <a:ext cx="9753600" cy="2181260"/>
            </a:xfrm>
            <a:custGeom>
              <a:avLst/>
              <a:gdLst/>
              <a:ahLst/>
              <a:cxnLst/>
              <a:rect l="l" t="t" r="r" b="b"/>
              <a:pathLst>
                <a:path w="9753600" h="2181260">
                  <a:moveTo>
                    <a:pt x="0" y="0"/>
                  </a:moveTo>
                  <a:lnTo>
                    <a:pt x="9753600" y="0"/>
                  </a:lnTo>
                  <a:lnTo>
                    <a:pt x="9753600" y="2181260"/>
                  </a:lnTo>
                  <a:lnTo>
                    <a:pt x="0" y="21812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1528629" y="7815076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0" y="0"/>
                </a:moveTo>
                <a:lnTo>
                  <a:pt x="4152170" y="0"/>
                </a:lnTo>
                <a:lnTo>
                  <a:pt x="4152170" y="3098557"/>
                </a:lnTo>
                <a:lnTo>
                  <a:pt x="0" y="3098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6182510" y="7709021"/>
            <a:ext cx="4152170" cy="3098557"/>
          </a:xfrm>
          <a:custGeom>
            <a:avLst/>
            <a:gdLst/>
            <a:ahLst/>
            <a:cxnLst/>
            <a:rect l="l" t="t" r="r" b="b"/>
            <a:pathLst>
              <a:path w="4152170" h="3098557">
                <a:moveTo>
                  <a:pt x="4152171" y="0"/>
                </a:moveTo>
                <a:lnTo>
                  <a:pt x="0" y="0"/>
                </a:lnTo>
                <a:lnTo>
                  <a:pt x="0" y="3098558"/>
                </a:lnTo>
                <a:lnTo>
                  <a:pt x="4152171" y="3098558"/>
                </a:lnTo>
                <a:lnTo>
                  <a:pt x="415217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hlinkClick r:id="rId8" tooltip="https://www.youtube.com/watch?v=47l95hA-maA"/>
          </p:cNvPr>
          <p:cNvSpPr/>
          <p:nvPr/>
        </p:nvSpPr>
        <p:spPr>
          <a:xfrm>
            <a:off x="4368966" y="8375334"/>
            <a:ext cx="989021" cy="989021"/>
          </a:xfrm>
          <a:custGeom>
            <a:avLst/>
            <a:gdLst/>
            <a:ahLst/>
            <a:cxnLst/>
            <a:rect l="l" t="t" r="r" b="b"/>
            <a:pathLst>
              <a:path w="989021" h="989021">
                <a:moveTo>
                  <a:pt x="0" y="0"/>
                </a:moveTo>
                <a:lnTo>
                  <a:pt x="989021" y="0"/>
                </a:lnTo>
                <a:lnTo>
                  <a:pt x="989021" y="989021"/>
                </a:lnTo>
                <a:lnTo>
                  <a:pt x="0" y="989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hlinkClick r:id="rId8" tooltip="https://www.youtube.com/watch?v=47l95hA-maA"/>
          </p:cNvPr>
          <p:cNvSpPr/>
          <p:nvPr/>
        </p:nvSpPr>
        <p:spPr>
          <a:xfrm>
            <a:off x="1331801" y="3120265"/>
            <a:ext cx="6074331" cy="3842014"/>
          </a:xfrm>
          <a:custGeom>
            <a:avLst/>
            <a:gdLst/>
            <a:ahLst/>
            <a:cxnLst/>
            <a:rect l="l" t="t" r="r" b="b"/>
            <a:pathLst>
              <a:path w="6074331" h="3842014">
                <a:moveTo>
                  <a:pt x="0" y="0"/>
                </a:moveTo>
                <a:lnTo>
                  <a:pt x="6074331" y="0"/>
                </a:lnTo>
                <a:lnTo>
                  <a:pt x="6074331" y="3842015"/>
                </a:lnTo>
                <a:lnTo>
                  <a:pt x="0" y="38420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975581" y="3295075"/>
            <a:ext cx="9520857" cy="293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日期 : 4月間的潑水節，慶祝新年</a:t>
            </a:r>
          </a:p>
          <a:p>
            <a:pPr marL="1209039" lvl="1" indent="-604519" algn="l">
              <a:lnSpc>
                <a:spcPts val="7839"/>
              </a:lnSpc>
              <a:buFont typeface="Arial"/>
              <a:buChar char="•"/>
            </a:pPr>
            <a:r>
              <a:rPr lang="en-US" sz="55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活動 : 潑水節、浴佛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75581" y="857250"/>
            <a:ext cx="2336838" cy="156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B3271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泰國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57987" y="8512032"/>
            <a:ext cx="12464720" cy="63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8" tooltip="https://www.youtube.com/watch?v=47l95hA-maA"/>
              </a:rPr>
              <a:t>2024泰國清邁潑水節｜一生一定要體驗一次的潑水節(1:24)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13726" y="7286130"/>
            <a:ext cx="4710481" cy="95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Thailand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193</Words>
  <Application>Microsoft Office PowerPoint</Application>
  <PresentationFormat>自訂</PresentationFormat>
  <Paragraphs>55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5" baseType="lpstr">
      <vt:lpstr>Arial</vt:lpstr>
      <vt:lpstr>Calibri</vt:lpstr>
      <vt:lpstr>Noto Sans T Chinese Bold</vt:lpstr>
      <vt:lpstr>League Spartan</vt:lpstr>
      <vt:lpstr>Canva Sans</vt:lpstr>
      <vt:lpstr>Noto Sans T Chinese</vt:lpstr>
      <vt:lpstr>王漢宗特黑體</vt:lpstr>
      <vt:lpstr>Nunito</vt:lpstr>
      <vt:lpstr>Nunito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一上05-世界新年到</dc:title>
  <cp:lastModifiedBy>媽</cp:lastModifiedBy>
  <cp:revision>3</cp:revision>
  <dcterms:created xsi:type="dcterms:W3CDTF">2006-08-16T00:00:00Z</dcterms:created>
  <dcterms:modified xsi:type="dcterms:W3CDTF">2025-07-21T07:30:44Z</dcterms:modified>
  <dc:identifier>DAGtnvtit7M</dc:identifier>
</cp:coreProperties>
</file>