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520" r:id="rId3"/>
    <p:sldId id="544" r:id="rId4"/>
    <p:sldId id="491" r:id="rId5"/>
    <p:sldId id="548" r:id="rId6"/>
    <p:sldId id="549" r:id="rId7"/>
    <p:sldId id="550" r:id="rId8"/>
    <p:sldId id="492" r:id="rId9"/>
    <p:sldId id="493" r:id="rId10"/>
    <p:sldId id="495" r:id="rId11"/>
    <p:sldId id="496" r:id="rId12"/>
    <p:sldId id="497" r:id="rId13"/>
    <p:sldId id="498" r:id="rId14"/>
    <p:sldId id="504" r:id="rId15"/>
    <p:sldId id="505" r:id="rId16"/>
    <p:sldId id="499" r:id="rId17"/>
    <p:sldId id="500" r:id="rId18"/>
  </p:sldIdLst>
  <p:sldSz cx="9144000" cy="6858000" type="screen4x3"/>
  <p:notesSz cx="6858000" cy="9144000"/>
  <p:defaultTextStyle>
    <a:defPPr>
      <a:defRPr lang="zh-TW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CC3300"/>
    <a:srgbClr val="0000CC"/>
    <a:srgbClr val="CC3399"/>
    <a:srgbClr val="FF66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204"/>
    <p:restoredTop sz="90929"/>
  </p:normalViewPr>
  <p:slideViewPr>
    <p:cSldViewPr showGuides="1">
      <p:cViewPr varScale="1">
        <p:scale>
          <a:sx n="51" d="100"/>
          <a:sy n="51" d="100"/>
        </p:scale>
        <p:origin x="922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ea typeface="新細明體" panose="02020500000000000000" pitchFamily="18" charset="-12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ea typeface="新細明體" panose="02020500000000000000" pitchFamily="18" charset="-12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ea typeface="新細明體" panose="02020500000000000000" pitchFamily="18" charset="-12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/>
            <a:fld id="{9A0DB2DC-4C9A-4742-B13C-FB6460FD3503}" type="slidenum">
              <a:rPr lang="en-US" altLang="zh-TW" sz="1200" dirty="0"/>
              <a:t>‹#›</a:t>
            </a:fld>
            <a:endParaRPr lang="en-US" altLang="zh-TW" sz="1200" dirty="0"/>
          </a:p>
        </p:txBody>
      </p:sp>
    </p:spTree>
    <p:extLst>
      <p:ext uri="{BB962C8B-B14F-4D97-AF65-F5344CB8AC3E}">
        <p14:creationId xmlns:p14="http://schemas.microsoft.com/office/powerpoint/2010/main" val="31638916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6084" name="Rectangle 4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69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按一下以編輯母片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第二層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第三層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第四層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第五層</a:t>
            </a:r>
          </a:p>
        </p:txBody>
      </p:sp>
      <p:sp>
        <p:nvSpPr>
          <p:cNvPr id="269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69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/>
            <a:fld id="{9A0DB2DC-4C9A-4742-B13C-FB6460FD3503}" type="slidenum">
              <a:rPr lang="en-US" altLang="zh-TW" sz="1200" dirty="0">
                <a:latin typeface="Times New Roman" panose="02020603050405020304" pitchFamily="18" charset="0"/>
              </a:rPr>
              <a:t>‹#›</a:t>
            </a:fld>
            <a:endParaRPr lang="en-US" altLang="zh-TW" sz="12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99457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備忘稿版面配置區 2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/>
            <a:endParaRPr lang="zh-TW" altLang="en-US" dirty="0"/>
          </a:p>
        </p:txBody>
      </p:sp>
      <p:sp>
        <p:nvSpPr>
          <p:cNvPr id="4" name="投影片編號版面配置區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zh-TW" altLang="en-US" sz="1200" dirty="0">
                <a:latin typeface="Calibri" panose="020F0502020204030204" pitchFamily="34" charset="0"/>
              </a:rPr>
              <a:t>14</a:t>
            </a:fld>
            <a:endParaRPr lang="zh-TW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備忘稿版面配置區 2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lstStyle/>
          <a:p>
            <a:pPr lvl="0"/>
            <a:endParaRPr lang="zh-TW" altLang="en-US" dirty="0"/>
          </a:p>
        </p:txBody>
      </p:sp>
      <p:sp>
        <p:nvSpPr>
          <p:cNvPr id="4" name="投影片編號版面配置區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zh-TW" altLang="en-US" sz="1200" dirty="0">
                <a:latin typeface="Calibri" panose="020F0502020204030204" pitchFamily="34" charset="0"/>
              </a:rPr>
              <a:t>15</a:t>
            </a:fld>
            <a:endParaRPr lang="zh-TW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TW" dirty="0">
                <a:latin typeface="Verdana" panose="020B0604030504040204" pitchFamily="34" charset="0"/>
              </a:rPr>
              <a:t>‹#›</a:t>
            </a:fld>
            <a:endParaRPr lang="en-US" altLang="zh-TW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994525" y="192088"/>
            <a:ext cx="2039938" cy="590391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71538" y="192088"/>
            <a:ext cx="5970587" cy="590391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TW" dirty="0">
                <a:latin typeface="Verdana" panose="020B0604030504040204" pitchFamily="34" charset="0"/>
              </a:rPr>
              <a:t>‹#›</a:t>
            </a:fld>
            <a:endParaRPr lang="en-US" altLang="zh-TW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71538" y="192088"/>
            <a:ext cx="8162925" cy="14319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5043488" y="1905000"/>
            <a:ext cx="3979862" cy="20193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5043488" y="4076700"/>
            <a:ext cx="3979862" cy="20193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TW" dirty="0">
                <a:latin typeface="Verdana" panose="020B0604030504040204" pitchFamily="34" charset="0"/>
              </a:rPr>
              <a:t>‹#›</a:t>
            </a:fld>
            <a:endParaRPr lang="en-US" altLang="zh-TW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71538" y="192088"/>
            <a:ext cx="8162925" cy="14319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TW" dirty="0">
                <a:latin typeface="Verdana" panose="020B0604030504040204" pitchFamily="34" charset="0"/>
              </a:rPr>
              <a:t>‹#›</a:t>
            </a:fld>
            <a:endParaRPr lang="en-US" altLang="zh-TW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TW" dirty="0">
                <a:latin typeface="Verdana" panose="020B0604030504040204" pitchFamily="34" charset="0"/>
              </a:rPr>
              <a:t>‹#›</a:t>
            </a:fld>
            <a:endParaRPr lang="en-US" altLang="zh-TW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TW" dirty="0">
                <a:latin typeface="Verdana" panose="020B0604030504040204" pitchFamily="34" charset="0"/>
              </a:rPr>
              <a:t>‹#›</a:t>
            </a:fld>
            <a:endParaRPr lang="en-US" altLang="zh-TW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TW" dirty="0">
                <a:latin typeface="Verdana" panose="020B0604030504040204" pitchFamily="34" charset="0"/>
              </a:rPr>
              <a:t>‹#›</a:t>
            </a:fld>
            <a:endParaRPr lang="en-US" altLang="zh-TW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TW" dirty="0">
                <a:latin typeface="Verdana" panose="020B0604030504040204" pitchFamily="34" charset="0"/>
              </a:rPr>
              <a:t>‹#›</a:t>
            </a:fld>
            <a:endParaRPr lang="en-US" altLang="zh-TW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TW" dirty="0">
                <a:latin typeface="Verdana" panose="020B0604030504040204" pitchFamily="34" charset="0"/>
              </a:rPr>
              <a:t>‹#›</a:t>
            </a:fld>
            <a:endParaRPr lang="en-US" altLang="zh-TW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TW" dirty="0">
                <a:latin typeface="Verdana" panose="020B0604030504040204" pitchFamily="34" charset="0"/>
              </a:rPr>
              <a:t>‹#›</a:t>
            </a:fld>
            <a:endParaRPr lang="en-US" altLang="zh-TW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None/>
              <a:defRPr/>
            </a:pPr>
            <a:endParaRPr kumimoji="1" lang="zh-TW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TW" dirty="0">
                <a:latin typeface="Verdana" panose="020B0604030504040204" pitchFamily="34" charset="0"/>
              </a:rPr>
              <a:t>‹#›</a:t>
            </a:fld>
            <a:endParaRPr lang="en-US" altLang="zh-TW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TW" dirty="0">
                <a:latin typeface="Verdana" panose="020B0604030504040204" pitchFamily="34" charset="0"/>
              </a:rPr>
              <a:t>‹#›</a:t>
            </a:fld>
            <a:endParaRPr lang="en-US" altLang="zh-TW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/>
          <p:nvPr/>
        </p:nvGrpSpPr>
        <p:grpSpPr>
          <a:xfrm>
            <a:off x="0" y="0"/>
            <a:ext cx="9147175" cy="6867525"/>
            <a:chOff x="0" y="0"/>
            <a:chExt cx="5762" cy="4326"/>
          </a:xfrm>
        </p:grpSpPr>
        <p:sp>
          <p:nvSpPr>
            <p:cNvPr id="819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196" name="Rectangle 4"/>
            <p:cNvSpPr>
              <a:spLocks noChangeArrowheads="1"/>
            </p:cNvSpPr>
            <p:nvPr/>
          </p:nvSpPr>
          <p:spPr bwMode="hidden">
            <a:xfrm>
              <a:off x="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197" name="Rectangle 5"/>
            <p:cNvSpPr>
              <a:spLocks noChangeArrowheads="1"/>
            </p:cNvSpPr>
            <p:nvPr/>
          </p:nvSpPr>
          <p:spPr bwMode="hidden">
            <a:xfrm>
              <a:off x="1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198" name="Rectangle 6"/>
            <p:cNvSpPr>
              <a:spLocks noChangeArrowheads="1"/>
            </p:cNvSpPr>
            <p:nvPr/>
          </p:nvSpPr>
          <p:spPr bwMode="hidden">
            <a:xfrm>
              <a:off x="2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199" name="Rectangle 7"/>
            <p:cNvSpPr>
              <a:spLocks noChangeArrowheads="1"/>
            </p:cNvSpPr>
            <p:nvPr/>
          </p:nvSpPr>
          <p:spPr bwMode="hidden">
            <a:xfrm>
              <a:off x="3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00" name="Rectangle 8"/>
            <p:cNvSpPr>
              <a:spLocks noChangeArrowheads="1"/>
            </p:cNvSpPr>
            <p:nvPr/>
          </p:nvSpPr>
          <p:spPr bwMode="hidden">
            <a:xfrm>
              <a:off x="4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01" name="Rectangle 9"/>
            <p:cNvSpPr>
              <a:spLocks noChangeArrowheads="1"/>
            </p:cNvSpPr>
            <p:nvPr/>
          </p:nvSpPr>
          <p:spPr bwMode="hidden">
            <a:xfrm>
              <a:off x="5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02" name="Rectangle 10"/>
            <p:cNvSpPr>
              <a:spLocks noChangeArrowheads="1"/>
            </p:cNvSpPr>
            <p:nvPr/>
          </p:nvSpPr>
          <p:spPr bwMode="hidden">
            <a:xfrm>
              <a:off x="6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03" name="Rectangle 11"/>
            <p:cNvSpPr>
              <a:spLocks noChangeArrowheads="1"/>
            </p:cNvSpPr>
            <p:nvPr/>
          </p:nvSpPr>
          <p:spPr bwMode="hidden">
            <a:xfrm>
              <a:off x="7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04" name="Rectangle 12"/>
            <p:cNvSpPr>
              <a:spLocks noChangeArrowheads="1"/>
            </p:cNvSpPr>
            <p:nvPr/>
          </p:nvSpPr>
          <p:spPr bwMode="hidden">
            <a:xfrm>
              <a:off x="8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05" name="Rectangle 13"/>
            <p:cNvSpPr>
              <a:spLocks noChangeArrowheads="1"/>
            </p:cNvSpPr>
            <p:nvPr/>
          </p:nvSpPr>
          <p:spPr bwMode="hidden">
            <a:xfrm>
              <a:off x="96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06" name="Rectangle 14"/>
            <p:cNvSpPr>
              <a:spLocks noChangeArrowheads="1"/>
            </p:cNvSpPr>
            <p:nvPr/>
          </p:nvSpPr>
          <p:spPr bwMode="hidden">
            <a:xfrm>
              <a:off x="105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07" name="Rectangle 15"/>
            <p:cNvSpPr>
              <a:spLocks noChangeArrowheads="1"/>
            </p:cNvSpPr>
            <p:nvPr/>
          </p:nvSpPr>
          <p:spPr bwMode="hidden">
            <a:xfrm>
              <a:off x="115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08" name="Rectangle 16"/>
            <p:cNvSpPr>
              <a:spLocks noChangeArrowheads="1"/>
            </p:cNvSpPr>
            <p:nvPr/>
          </p:nvSpPr>
          <p:spPr bwMode="hidden">
            <a:xfrm>
              <a:off x="124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09" name="Rectangle 17"/>
            <p:cNvSpPr>
              <a:spLocks noChangeArrowheads="1"/>
            </p:cNvSpPr>
            <p:nvPr/>
          </p:nvSpPr>
          <p:spPr bwMode="hidden">
            <a:xfrm>
              <a:off x="134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10" name="Rectangle 18"/>
            <p:cNvSpPr>
              <a:spLocks noChangeArrowheads="1"/>
            </p:cNvSpPr>
            <p:nvPr/>
          </p:nvSpPr>
          <p:spPr bwMode="hidden">
            <a:xfrm>
              <a:off x="144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11" name="Rectangle 19"/>
            <p:cNvSpPr>
              <a:spLocks noChangeArrowheads="1"/>
            </p:cNvSpPr>
            <p:nvPr/>
          </p:nvSpPr>
          <p:spPr bwMode="hidden">
            <a:xfrm>
              <a:off x="153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12" name="Rectangle 20"/>
            <p:cNvSpPr>
              <a:spLocks noChangeArrowheads="1"/>
            </p:cNvSpPr>
            <p:nvPr/>
          </p:nvSpPr>
          <p:spPr bwMode="hidden">
            <a:xfrm>
              <a:off x="163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13" name="Rectangle 21"/>
            <p:cNvSpPr>
              <a:spLocks noChangeArrowheads="1"/>
            </p:cNvSpPr>
            <p:nvPr/>
          </p:nvSpPr>
          <p:spPr bwMode="hidden">
            <a:xfrm>
              <a:off x="172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14" name="Rectangle 22"/>
            <p:cNvSpPr>
              <a:spLocks noChangeArrowheads="1"/>
            </p:cNvSpPr>
            <p:nvPr/>
          </p:nvSpPr>
          <p:spPr bwMode="hidden">
            <a:xfrm>
              <a:off x="182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15" name="Rectangle 23"/>
            <p:cNvSpPr>
              <a:spLocks noChangeArrowheads="1"/>
            </p:cNvSpPr>
            <p:nvPr/>
          </p:nvSpPr>
          <p:spPr bwMode="hidden">
            <a:xfrm>
              <a:off x="192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16" name="Rectangle 24"/>
            <p:cNvSpPr>
              <a:spLocks noChangeArrowheads="1"/>
            </p:cNvSpPr>
            <p:nvPr/>
          </p:nvSpPr>
          <p:spPr bwMode="hidden">
            <a:xfrm>
              <a:off x="201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17" name="Rectangle 25"/>
            <p:cNvSpPr>
              <a:spLocks noChangeArrowheads="1"/>
            </p:cNvSpPr>
            <p:nvPr/>
          </p:nvSpPr>
          <p:spPr bwMode="hidden">
            <a:xfrm>
              <a:off x="211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18" name="Rectangle 26"/>
            <p:cNvSpPr>
              <a:spLocks noChangeArrowheads="1"/>
            </p:cNvSpPr>
            <p:nvPr/>
          </p:nvSpPr>
          <p:spPr bwMode="hidden">
            <a:xfrm>
              <a:off x="220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19" name="Rectangle 27"/>
            <p:cNvSpPr>
              <a:spLocks noChangeArrowheads="1"/>
            </p:cNvSpPr>
            <p:nvPr/>
          </p:nvSpPr>
          <p:spPr bwMode="hidden">
            <a:xfrm>
              <a:off x="230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20" name="Rectangle 28"/>
            <p:cNvSpPr>
              <a:spLocks noChangeArrowheads="1"/>
            </p:cNvSpPr>
            <p:nvPr/>
          </p:nvSpPr>
          <p:spPr bwMode="hidden">
            <a:xfrm>
              <a:off x="240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21" name="Rectangle 29"/>
            <p:cNvSpPr>
              <a:spLocks noChangeArrowheads="1"/>
            </p:cNvSpPr>
            <p:nvPr/>
          </p:nvSpPr>
          <p:spPr bwMode="hidden">
            <a:xfrm>
              <a:off x="24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22" name="Rectangle 30"/>
            <p:cNvSpPr>
              <a:spLocks noChangeArrowheads="1"/>
            </p:cNvSpPr>
            <p:nvPr/>
          </p:nvSpPr>
          <p:spPr bwMode="hidden">
            <a:xfrm>
              <a:off x="25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23" name="Rectangle 31"/>
            <p:cNvSpPr>
              <a:spLocks noChangeArrowheads="1"/>
            </p:cNvSpPr>
            <p:nvPr/>
          </p:nvSpPr>
          <p:spPr bwMode="hidden">
            <a:xfrm>
              <a:off x="26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24" name="Rectangle 32"/>
            <p:cNvSpPr>
              <a:spLocks noChangeArrowheads="1"/>
            </p:cNvSpPr>
            <p:nvPr/>
          </p:nvSpPr>
          <p:spPr bwMode="hidden">
            <a:xfrm>
              <a:off x="27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25" name="Rectangle 33"/>
            <p:cNvSpPr>
              <a:spLocks noChangeArrowheads="1"/>
            </p:cNvSpPr>
            <p:nvPr/>
          </p:nvSpPr>
          <p:spPr bwMode="hidden">
            <a:xfrm>
              <a:off x="28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26" name="Rectangle 34"/>
            <p:cNvSpPr>
              <a:spLocks noChangeArrowheads="1"/>
            </p:cNvSpPr>
            <p:nvPr/>
          </p:nvSpPr>
          <p:spPr bwMode="hidden">
            <a:xfrm>
              <a:off x="29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27" name="Rectangle 35"/>
            <p:cNvSpPr>
              <a:spLocks noChangeArrowheads="1"/>
            </p:cNvSpPr>
            <p:nvPr/>
          </p:nvSpPr>
          <p:spPr bwMode="hidden">
            <a:xfrm>
              <a:off x="30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28" name="Rectangle 36"/>
            <p:cNvSpPr>
              <a:spLocks noChangeArrowheads="1"/>
            </p:cNvSpPr>
            <p:nvPr/>
          </p:nvSpPr>
          <p:spPr bwMode="hidden">
            <a:xfrm>
              <a:off x="31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29" name="Rectangle 37"/>
            <p:cNvSpPr>
              <a:spLocks noChangeArrowheads="1"/>
            </p:cNvSpPr>
            <p:nvPr/>
          </p:nvSpPr>
          <p:spPr bwMode="hidden">
            <a:xfrm>
              <a:off x="32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30" name="Rectangle 38"/>
            <p:cNvSpPr>
              <a:spLocks noChangeArrowheads="1"/>
            </p:cNvSpPr>
            <p:nvPr/>
          </p:nvSpPr>
          <p:spPr bwMode="hidden">
            <a:xfrm>
              <a:off x="336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31" name="Rectangle 39"/>
            <p:cNvSpPr>
              <a:spLocks noChangeArrowheads="1"/>
            </p:cNvSpPr>
            <p:nvPr/>
          </p:nvSpPr>
          <p:spPr bwMode="hidden">
            <a:xfrm>
              <a:off x="345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32" name="Rectangle 40"/>
            <p:cNvSpPr>
              <a:spLocks noChangeArrowheads="1"/>
            </p:cNvSpPr>
            <p:nvPr/>
          </p:nvSpPr>
          <p:spPr bwMode="hidden">
            <a:xfrm>
              <a:off x="355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33" name="Rectangle 41"/>
            <p:cNvSpPr>
              <a:spLocks noChangeArrowheads="1"/>
            </p:cNvSpPr>
            <p:nvPr/>
          </p:nvSpPr>
          <p:spPr bwMode="hidden">
            <a:xfrm>
              <a:off x="364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34" name="Rectangle 42"/>
            <p:cNvSpPr>
              <a:spLocks noChangeArrowheads="1"/>
            </p:cNvSpPr>
            <p:nvPr/>
          </p:nvSpPr>
          <p:spPr bwMode="hidden">
            <a:xfrm>
              <a:off x="374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35" name="Rectangle 43"/>
            <p:cNvSpPr>
              <a:spLocks noChangeArrowheads="1"/>
            </p:cNvSpPr>
            <p:nvPr/>
          </p:nvSpPr>
          <p:spPr bwMode="hidden">
            <a:xfrm>
              <a:off x="384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36" name="Rectangle 44"/>
            <p:cNvSpPr>
              <a:spLocks noChangeArrowheads="1"/>
            </p:cNvSpPr>
            <p:nvPr/>
          </p:nvSpPr>
          <p:spPr bwMode="hidden">
            <a:xfrm>
              <a:off x="393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37" name="Rectangle 45"/>
            <p:cNvSpPr>
              <a:spLocks noChangeArrowheads="1"/>
            </p:cNvSpPr>
            <p:nvPr/>
          </p:nvSpPr>
          <p:spPr bwMode="hidden">
            <a:xfrm>
              <a:off x="403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38" name="Rectangle 46"/>
            <p:cNvSpPr>
              <a:spLocks noChangeArrowheads="1"/>
            </p:cNvSpPr>
            <p:nvPr/>
          </p:nvSpPr>
          <p:spPr bwMode="hidden">
            <a:xfrm>
              <a:off x="412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39" name="Rectangle 47"/>
            <p:cNvSpPr>
              <a:spLocks noChangeArrowheads="1"/>
            </p:cNvSpPr>
            <p:nvPr/>
          </p:nvSpPr>
          <p:spPr bwMode="hidden">
            <a:xfrm>
              <a:off x="422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40" name="Rectangle 48"/>
            <p:cNvSpPr>
              <a:spLocks noChangeArrowheads="1"/>
            </p:cNvSpPr>
            <p:nvPr/>
          </p:nvSpPr>
          <p:spPr bwMode="hidden">
            <a:xfrm>
              <a:off x="432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41" name="Rectangle 49"/>
            <p:cNvSpPr>
              <a:spLocks noChangeArrowheads="1"/>
            </p:cNvSpPr>
            <p:nvPr/>
          </p:nvSpPr>
          <p:spPr bwMode="hidden">
            <a:xfrm>
              <a:off x="441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42" name="Rectangle 50"/>
            <p:cNvSpPr>
              <a:spLocks noChangeArrowheads="1"/>
            </p:cNvSpPr>
            <p:nvPr/>
          </p:nvSpPr>
          <p:spPr bwMode="hidden">
            <a:xfrm>
              <a:off x="451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43" name="Rectangle 51"/>
            <p:cNvSpPr>
              <a:spLocks noChangeArrowheads="1"/>
            </p:cNvSpPr>
            <p:nvPr/>
          </p:nvSpPr>
          <p:spPr bwMode="hidden">
            <a:xfrm>
              <a:off x="460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44" name="Rectangle 52"/>
            <p:cNvSpPr>
              <a:spLocks noChangeArrowheads="1"/>
            </p:cNvSpPr>
            <p:nvPr/>
          </p:nvSpPr>
          <p:spPr bwMode="hidden">
            <a:xfrm>
              <a:off x="470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45" name="Rectangle 53"/>
            <p:cNvSpPr>
              <a:spLocks noChangeArrowheads="1"/>
            </p:cNvSpPr>
            <p:nvPr/>
          </p:nvSpPr>
          <p:spPr bwMode="hidden">
            <a:xfrm>
              <a:off x="480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46" name="Rectangle 54"/>
            <p:cNvSpPr>
              <a:spLocks noChangeArrowheads="1"/>
            </p:cNvSpPr>
            <p:nvPr/>
          </p:nvSpPr>
          <p:spPr bwMode="hidden">
            <a:xfrm>
              <a:off x="48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47" name="Rectangle 55"/>
            <p:cNvSpPr>
              <a:spLocks noChangeArrowheads="1"/>
            </p:cNvSpPr>
            <p:nvPr/>
          </p:nvSpPr>
          <p:spPr bwMode="hidden">
            <a:xfrm>
              <a:off x="49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48" name="Rectangle 56"/>
            <p:cNvSpPr>
              <a:spLocks noChangeArrowheads="1"/>
            </p:cNvSpPr>
            <p:nvPr/>
          </p:nvSpPr>
          <p:spPr bwMode="hidden">
            <a:xfrm>
              <a:off x="50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49" name="Rectangle 57"/>
            <p:cNvSpPr>
              <a:spLocks noChangeArrowheads="1"/>
            </p:cNvSpPr>
            <p:nvPr/>
          </p:nvSpPr>
          <p:spPr bwMode="hidden">
            <a:xfrm>
              <a:off x="51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50" name="Rectangle 58"/>
            <p:cNvSpPr>
              <a:spLocks noChangeArrowheads="1"/>
            </p:cNvSpPr>
            <p:nvPr/>
          </p:nvSpPr>
          <p:spPr bwMode="hidden">
            <a:xfrm>
              <a:off x="52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51" name="Rectangle 59"/>
            <p:cNvSpPr>
              <a:spLocks noChangeArrowheads="1"/>
            </p:cNvSpPr>
            <p:nvPr/>
          </p:nvSpPr>
          <p:spPr bwMode="hidden">
            <a:xfrm>
              <a:off x="53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52" name="Rectangle 60"/>
            <p:cNvSpPr>
              <a:spLocks noChangeArrowheads="1"/>
            </p:cNvSpPr>
            <p:nvPr/>
          </p:nvSpPr>
          <p:spPr bwMode="hidden">
            <a:xfrm>
              <a:off x="54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53" name="Rectangle 61"/>
            <p:cNvSpPr>
              <a:spLocks noChangeArrowheads="1"/>
            </p:cNvSpPr>
            <p:nvPr/>
          </p:nvSpPr>
          <p:spPr bwMode="hidden">
            <a:xfrm>
              <a:off x="55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54" name="Rectangle 62"/>
            <p:cNvSpPr>
              <a:spLocks noChangeArrowheads="1"/>
            </p:cNvSpPr>
            <p:nvPr/>
          </p:nvSpPr>
          <p:spPr bwMode="hidden">
            <a:xfrm>
              <a:off x="56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55" name="Rectangle 63"/>
            <p:cNvSpPr>
              <a:spLocks noChangeArrowheads="1"/>
            </p:cNvSpPr>
            <p:nvPr/>
          </p:nvSpPr>
          <p:spPr bwMode="hidden">
            <a:xfrm>
              <a:off x="431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8256" name="Rectangle 64"/>
            <p:cNvSpPr>
              <a:spLocks noChangeArrowheads="1"/>
            </p:cNvSpPr>
            <p:nvPr/>
          </p:nvSpPr>
          <p:spPr bwMode="blackGray">
            <a:xfrm>
              <a:off x="0" y="1081"/>
              <a:ext cx="4378" cy="47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新細明體" panose="02020500000000000000" pitchFamily="18" charset="-120"/>
                <a:cs typeface="+mn-cs"/>
              </a:endParaRPr>
            </a:p>
          </p:txBody>
        </p:sp>
      </p:grpSp>
      <p:sp>
        <p:nvSpPr>
          <p:cNvPr id="2051" name="Rectangle 65"/>
          <p:cNvSpPr>
            <a:spLocks noGrp="1"/>
          </p:cNvSpPr>
          <p:nvPr>
            <p:ph type="title"/>
          </p:nvPr>
        </p:nvSpPr>
        <p:spPr>
          <a:xfrm>
            <a:off x="871538" y="192088"/>
            <a:ext cx="8162925" cy="1431925"/>
          </a:xfrm>
          <a:prstGeom prst="rect">
            <a:avLst/>
          </a:prstGeom>
          <a:noFill/>
          <a:ln w="9525">
            <a:noFill/>
          </a:ln>
        </p:spPr>
        <p:txBody>
          <a:bodyPr anchor="b">
            <a:spAutoFit/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2052" name="Rectangle 66"/>
          <p:cNvSpPr>
            <a:spLocks noGrp="1"/>
          </p:cNvSpPr>
          <p:nvPr>
            <p:ph type="body" idx="1"/>
          </p:nvPr>
        </p:nvSpPr>
        <p:spPr>
          <a:xfrm>
            <a:off x="912813" y="1905000"/>
            <a:ext cx="8110537" cy="4191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8259" name="Rectangle 6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25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kumimoji="0" sz="1400">
                <a:ea typeface="新細明體" panose="02020500000000000000" pitchFamily="18" charset="-12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8260" name="Rectangle 6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0925" y="62865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ctr">
              <a:defRPr kumimoji="0" sz="1400">
                <a:ea typeface="新細明體" panose="02020500000000000000" pitchFamily="18" charset="-12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8261" name="Rectangle 6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US" altLang="zh-TW" dirty="0">
                <a:latin typeface="Verdana" panose="020B0604030504040204" pitchFamily="34" charset="0"/>
              </a:rPr>
              <a:t>‹#›</a:t>
            </a:fld>
            <a:endParaRPr lang="en-US" altLang="zh-TW" dirty="0"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anose="020B0604030504040204" pitchFamily="34" charset="0"/>
          <a:ea typeface="新細明體" panose="02020500000000000000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anose="020B0604030504040204" pitchFamily="34" charset="0"/>
          <a:ea typeface="新細明體" panose="02020500000000000000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anose="020B0604030504040204" pitchFamily="34" charset="0"/>
          <a:ea typeface="新細明體" panose="02020500000000000000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anose="020B0604030504040204" pitchFamily="34" charset="0"/>
          <a:ea typeface="新細明體" panose="02020500000000000000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anose="020B0604030504040204" pitchFamily="34" charset="0"/>
          <a:ea typeface="新細明體" panose="02020500000000000000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anose="020B0604030504040204" pitchFamily="34" charset="0"/>
          <a:ea typeface="新細明體" panose="02020500000000000000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anose="020B0604030504040204" pitchFamily="34" charset="0"/>
          <a:ea typeface="新細明體" panose="02020500000000000000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anose="020B060403050404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GIF"/><Relationship Id="rId4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/>
          </p:cNvSpPr>
          <p:nvPr>
            <p:ph type="ctrTitle"/>
          </p:nvPr>
        </p:nvSpPr>
        <p:spPr>
          <a:xfrm>
            <a:off x="684213" y="2127568"/>
            <a:ext cx="7345362" cy="829945"/>
          </a:xfrm>
          <a:ln/>
        </p:spPr>
        <p:txBody>
          <a:bodyPr vert="horz" wrap="square" lIns="91440" tIns="45720" rIns="91440" bIns="45720" anchor="b">
            <a:spAutoFit/>
          </a:bodyPr>
          <a:lstStyle>
            <a:lvl1pPr lvl="0">
              <a:defRPr/>
            </a:lvl1pPr>
          </a:lstStyle>
          <a:p>
            <a:pPr lvl="0" eaLnBrk="1" hangingPunct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性侵害防治</a:t>
            </a:r>
            <a:endParaRPr lang="en-US" altLang="zh-TW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075" name="Rectangle 3"/>
          <p:cNvSpPr>
            <a:spLocks noGrp="1"/>
          </p:cNvSpPr>
          <p:nvPr>
            <p:ph type="subTitle"/>
          </p:nvPr>
        </p:nvSpPr>
        <p:spPr>
          <a:xfrm>
            <a:off x="1907704" y="3861048"/>
            <a:ext cx="5773628" cy="1224135"/>
          </a:xfrm>
          <a:ln/>
        </p:spPr>
        <p:txBody>
          <a:bodyPr vert="horz" wrap="square" lIns="91440" tIns="45720" rIns="91440" bIns="45720" anchor="t"/>
          <a:lstStyle>
            <a:lvl1pPr marL="0" lvl="0" indent="0" algn="ctr">
              <a:buNone/>
              <a:defRPr/>
            </a:lvl1pPr>
            <a:lvl2pPr marL="457200" lvl="1" indent="0" algn="ctr">
              <a:buNone/>
              <a:defRPr/>
            </a:lvl2pPr>
            <a:lvl3pPr marL="914400" lvl="2" indent="0" algn="ctr">
              <a:buNone/>
              <a:defRPr/>
            </a:lvl3pPr>
            <a:lvl4pPr marL="1371600" lvl="3" indent="0" algn="ctr">
              <a:buNone/>
              <a:defRPr/>
            </a:lvl4pPr>
            <a:lvl5pPr marL="1828800" lvl="4" indent="0" algn="ctr">
              <a:buNone/>
              <a:defRPr/>
            </a:lvl5pPr>
          </a:lstStyle>
          <a:p>
            <a:pPr lvl="0" algn="l" eaLnBrk="1" hangingPunct="1"/>
            <a:r>
              <a:rPr lang="zh-TW" altLang="en-US" sz="6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告訴</a:t>
            </a:r>
            <a:r>
              <a:rPr lang="zh-TW" altLang="en-US" sz="6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大人和朋友</a:t>
            </a:r>
          </a:p>
          <a:p>
            <a:pPr lvl="0" algn="l" eaLnBrk="1" hangingPunct="1"/>
            <a:r>
              <a:rPr lang="zh-TW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>
          <a:xfrm>
            <a:off x="871538" y="922338"/>
            <a:ext cx="8162925" cy="701675"/>
          </a:xfrm>
          <a:ln/>
        </p:spPr>
        <p:txBody>
          <a:bodyPr vert="horz" wrap="square" lIns="91440" tIns="45720" rIns="91440" bIns="45720" anchor="b">
            <a:spAutoFit/>
          </a:bodyPr>
          <a:lstStyle/>
          <a:p>
            <a:r>
              <a:rPr lang="zh-TW" altLang="en-US" sz="4000" dirty="0">
                <a:ea typeface="標楷體" panose="03000509000000000000" pitchFamily="65" charset="-120"/>
              </a:rPr>
              <a:t>熟識者的性侵</a:t>
            </a:r>
          </a:p>
        </p:txBody>
      </p:sp>
      <p:sp>
        <p:nvSpPr>
          <p:cNvPr id="16387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有時候侵害你的人可能是你認識的人，例如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親戚、鄰居、老師、家裡的長輩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甚至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是父親。</a:t>
            </a: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怎麼辦？</a:t>
            </a: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要分得清楚什麼是「</a:t>
            </a:r>
            <a:r>
              <a:rPr lang="zh-TW" altLang="en-US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好的觸摸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」、什麼是「</a:t>
            </a:r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不好的觸摸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」？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>
          <a:xfrm>
            <a:off x="871538" y="862013"/>
            <a:ext cx="8162925" cy="762000"/>
          </a:xfrm>
          <a:ln/>
        </p:spPr>
        <p:txBody>
          <a:bodyPr vert="horz" wrap="square" lIns="91440" tIns="45720" rIns="91440" bIns="45720" anchor="b">
            <a:spAutoFit/>
          </a:bodyPr>
          <a:lstStyle/>
          <a:p>
            <a:r>
              <a:rPr lang="zh-TW" altLang="en-US" dirty="0">
                <a:ea typeface="標楷體" panose="03000509000000000000" pitchFamily="65" charset="-120"/>
              </a:rPr>
              <a:t>好的觸摸</a:t>
            </a:r>
          </a:p>
        </p:txBody>
      </p:sp>
      <p:sp>
        <p:nvSpPr>
          <p:cNvPr id="17411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/>
          <a:lstStyle/>
          <a:p>
            <a:r>
              <a:rPr lang="zh-TW" altLang="en-US" dirty="0">
                <a:ea typeface="標楷體" panose="03000509000000000000" pitchFamily="65" charset="-120"/>
              </a:rPr>
              <a:t>當媽媽抱住你的時候，你有什麼感覺</a:t>
            </a:r>
            <a:r>
              <a:rPr lang="zh-TW" altLang="en-US" dirty="0" smtClean="0">
                <a:ea typeface="標楷體" panose="03000509000000000000" pitchFamily="65" charset="-120"/>
              </a:rPr>
              <a:t>？</a:t>
            </a:r>
            <a:r>
              <a:rPr lang="en-US" altLang="zh-TW" dirty="0" smtClean="0"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ea typeface="標楷體" panose="03000509000000000000" pitchFamily="65" charset="-120"/>
              </a:rPr>
            </a:br>
            <a:r>
              <a:rPr lang="zh-TW" altLang="en-US" dirty="0" smtClean="0">
                <a:ea typeface="標楷體" panose="03000509000000000000" pitchFamily="65" charset="-120"/>
              </a:rPr>
              <a:t>可以</a:t>
            </a:r>
            <a:r>
              <a:rPr lang="zh-TW" altLang="en-US" dirty="0">
                <a:ea typeface="標楷體" panose="03000509000000000000" pitchFamily="65" charset="-120"/>
              </a:rPr>
              <a:t>聞到媽媽的味道，覺得很溫暖，這就是好的觸摸，會覺得很高興、很有安全感、心情</a:t>
            </a:r>
            <a:r>
              <a:rPr lang="zh-TW" altLang="en-US" dirty="0" smtClean="0">
                <a:ea typeface="標楷體" panose="03000509000000000000" pitchFamily="65" charset="-120"/>
              </a:rPr>
              <a:t>很好。</a:t>
            </a:r>
            <a:endParaRPr lang="zh-TW" altLang="en-US" dirty="0"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>
          <a:xfrm>
            <a:off x="871538" y="862013"/>
            <a:ext cx="8162925" cy="762000"/>
          </a:xfrm>
          <a:ln/>
        </p:spPr>
        <p:txBody>
          <a:bodyPr vert="horz" wrap="square" lIns="91440" tIns="45720" rIns="91440" bIns="45720" anchor="b">
            <a:spAutoFit/>
          </a:bodyPr>
          <a:lstStyle/>
          <a:p>
            <a:r>
              <a:rPr lang="zh-TW" altLang="en-US" dirty="0">
                <a:ea typeface="標楷體" panose="03000509000000000000" pitchFamily="65" charset="-120"/>
              </a:rPr>
              <a:t>不好的觸摸</a:t>
            </a:r>
          </a:p>
        </p:txBody>
      </p:sp>
      <p:sp>
        <p:nvSpPr>
          <p:cNvPr id="18435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/>
          <a:lstStyle/>
          <a:p>
            <a:r>
              <a:rPr lang="zh-TW" altLang="en-US" dirty="0">
                <a:ea typeface="標楷體" panose="03000509000000000000" pitchFamily="65" charset="-120"/>
              </a:rPr>
              <a:t>「不好的觸摸」會讓你覺得不舒服、很討厭，像是被打、被踢的時候，會因為疼痛而感到害怕</a:t>
            </a:r>
            <a:r>
              <a:rPr lang="zh-TW" altLang="en-US" dirty="0" smtClean="0">
                <a:ea typeface="標楷體" panose="03000509000000000000" pitchFamily="65" charset="-120"/>
              </a:rPr>
              <a:t>。</a:t>
            </a:r>
            <a:r>
              <a:rPr lang="en-US" altLang="zh-TW" dirty="0" smtClean="0"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ea typeface="標楷體" panose="03000509000000000000" pitchFamily="65" charset="-120"/>
              </a:rPr>
            </a:br>
            <a:r>
              <a:rPr lang="zh-TW" altLang="en-US" dirty="0" smtClean="0">
                <a:ea typeface="標楷體" panose="03000509000000000000" pitchFamily="65" charset="-120"/>
              </a:rPr>
              <a:t>有人</a:t>
            </a:r>
            <a:r>
              <a:rPr lang="zh-TW" altLang="en-US" dirty="0">
                <a:ea typeface="標楷體" panose="03000509000000000000" pitchFamily="65" charset="-120"/>
              </a:rPr>
              <a:t>擅自摸你的身體時也是一樣，會讓你</a:t>
            </a:r>
            <a:r>
              <a:rPr lang="zh-TW" altLang="en-US" b="1" dirty="0">
                <a:solidFill>
                  <a:srgbClr val="FF0000"/>
                </a:solidFill>
                <a:ea typeface="標楷體" panose="03000509000000000000" pitchFamily="65" charset="-120"/>
              </a:rPr>
              <a:t>產生怪異、討厭的感覺</a:t>
            </a:r>
            <a:r>
              <a:rPr lang="zh-TW" altLang="en-US" dirty="0">
                <a:ea typeface="標楷體" panose="03000509000000000000" pitchFamily="65" charset="-120"/>
              </a:rPr>
              <a:t>，有的人甚至會害怕到腦筋一團亂、一片空白，不知道該</a:t>
            </a:r>
            <a:r>
              <a:rPr lang="zh-TW" altLang="en-US" dirty="0" smtClean="0">
                <a:ea typeface="標楷體" panose="03000509000000000000" pitchFamily="65" charset="-120"/>
              </a:rPr>
              <a:t>怎麼辦</a:t>
            </a:r>
            <a:r>
              <a:rPr lang="en-US" altLang="zh-TW" dirty="0" smtClean="0">
                <a:ea typeface="標楷體" panose="03000509000000000000" pitchFamily="65" charset="-120"/>
              </a:rPr>
              <a:t>……</a:t>
            </a:r>
            <a:endParaRPr lang="en-US" altLang="zh-TW" dirty="0"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>
          <a:xfrm>
            <a:off x="871538" y="862013"/>
            <a:ext cx="8162925" cy="762000"/>
          </a:xfrm>
          <a:ln/>
        </p:spPr>
        <p:txBody>
          <a:bodyPr vert="horz" wrap="square" lIns="91440" tIns="45720" rIns="91440" bIns="45720" anchor="b">
            <a:spAutoFit/>
          </a:bodyPr>
          <a:lstStyle/>
          <a:p>
            <a:r>
              <a:rPr lang="zh-TW" altLang="en-US" dirty="0">
                <a:ea typeface="標楷體" panose="03000509000000000000" pitchFamily="65" charset="-120"/>
              </a:rPr>
              <a:t>只屬於自己的地方</a:t>
            </a:r>
          </a:p>
        </p:txBody>
      </p:sp>
      <p:sp>
        <p:nvSpPr>
          <p:cNvPr id="19459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/>
          <a:lstStyle/>
          <a:p>
            <a:r>
              <a:rPr lang="zh-TW" altLang="en-US" dirty="0">
                <a:ea typeface="標楷體" panose="03000509000000000000" pitchFamily="65" charset="-120"/>
              </a:rPr>
              <a:t>你的身體非常重要，某些部分更需要特別保護，這些部分就是穿泳衣時遮住的地方，那也正是只有你自己才能摸的「</a:t>
            </a:r>
            <a:r>
              <a:rPr lang="zh-TW" altLang="en-US" b="1" dirty="0">
                <a:solidFill>
                  <a:srgbClr val="FF0000"/>
                </a:solidFill>
                <a:ea typeface="標楷體" panose="03000509000000000000" pitchFamily="65" charset="-120"/>
              </a:rPr>
              <a:t>只屬於自己的地方</a:t>
            </a:r>
            <a:r>
              <a:rPr lang="zh-TW" altLang="en-US" dirty="0">
                <a:ea typeface="標楷體" panose="03000509000000000000" pitchFamily="65" charset="-120"/>
              </a:rPr>
              <a:t>」。就算是跟你很熟悉的人，如果隨便觸摸這些「只屬於自己的地方」，就是「不好的觸摸</a:t>
            </a:r>
            <a:r>
              <a:rPr lang="zh-TW" altLang="en-US" dirty="0" smtClean="0">
                <a:ea typeface="標楷體" panose="03000509000000000000" pitchFamily="65" charset="-120"/>
              </a:rPr>
              <a:t>」。</a:t>
            </a:r>
            <a:r>
              <a:rPr lang="en-US" altLang="zh-TW" dirty="0" smtClean="0"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ea typeface="標楷體" panose="03000509000000000000" pitchFamily="65" charset="-120"/>
              </a:rPr>
            </a:br>
            <a:r>
              <a:rPr lang="zh-TW" altLang="en-US" dirty="0" smtClean="0">
                <a:ea typeface="標楷體" panose="03000509000000000000" pitchFamily="65" charset="-120"/>
              </a:rPr>
              <a:t>這時候</a:t>
            </a:r>
            <a:r>
              <a:rPr lang="zh-TW" altLang="en-US" dirty="0">
                <a:ea typeface="標楷體" panose="03000509000000000000" pitchFamily="65" charset="-120"/>
              </a:rPr>
              <a:t>，千萬不要忍耐，要</a:t>
            </a:r>
            <a:r>
              <a:rPr lang="zh-TW" altLang="en-US" b="1" dirty="0">
                <a:solidFill>
                  <a:srgbClr val="FF0000"/>
                </a:solidFill>
                <a:ea typeface="標楷體" panose="03000509000000000000" pitchFamily="65" charset="-120"/>
              </a:rPr>
              <a:t>大聲</a:t>
            </a:r>
            <a:r>
              <a:rPr lang="zh-TW" altLang="en-US" b="1" dirty="0" smtClean="0">
                <a:solidFill>
                  <a:srgbClr val="FF0000"/>
                </a:solidFill>
                <a:ea typeface="標楷體" panose="03000509000000000000" pitchFamily="65" charset="-120"/>
              </a:rPr>
              <a:t>喊</a:t>
            </a:r>
            <a:r>
              <a:rPr lang="en-US" altLang="zh-TW" dirty="0" smtClean="0"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ea typeface="標楷體" panose="03000509000000000000" pitchFamily="65" charset="-120"/>
              </a:rPr>
            </a:br>
            <a:r>
              <a:rPr lang="zh-TW" altLang="en-US" dirty="0" smtClean="0">
                <a:ea typeface="標楷體" panose="03000509000000000000" pitchFamily="65" charset="-120"/>
              </a:rPr>
              <a:t>「</a:t>
            </a:r>
            <a:r>
              <a:rPr lang="zh-TW" altLang="en-US" dirty="0">
                <a:ea typeface="標楷體" panose="03000509000000000000" pitchFamily="65" charset="-120"/>
              </a:rPr>
              <a:t>不要！」、「住手」並且逃走。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 sz="quarter"/>
          </p:nvPr>
        </p:nvSpPr>
        <p:spPr>
          <a:xfrm>
            <a:off x="755576" y="404664"/>
            <a:ext cx="4139952" cy="1196975"/>
          </a:xfrm>
          <a:ln/>
        </p:spPr>
        <p:txBody>
          <a:bodyPr vert="horz" wrap="square" lIns="91440" tIns="45720" rIns="91440" bIns="45720" anchor="ctr">
            <a:spAutoFit/>
          </a:bodyPr>
          <a:lstStyle/>
          <a:p>
            <a:pPr eaLnBrk="1" hangingPunct="1"/>
            <a:r>
              <a:rPr lang="zh-TW" altLang="en-US" dirty="0"/>
              <a:t>身體的隱私處 </a:t>
            </a:r>
          </a:p>
        </p:txBody>
      </p:sp>
      <p:pic>
        <p:nvPicPr>
          <p:cNvPr id="20483" name="Picture 3" descr="006"/>
          <p:cNvPicPr>
            <a:picLocks noGrp="1" noChangeAspect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7524750" y="4005263"/>
            <a:ext cx="1371600" cy="1673225"/>
          </a:xfrm>
          <a:ln/>
        </p:spPr>
      </p:pic>
      <p:pic>
        <p:nvPicPr>
          <p:cNvPr id="389124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250825" y="908050"/>
            <a:ext cx="8642350" cy="2951163"/>
          </a:xfrm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pic>
        <p:nvPicPr>
          <p:cNvPr id="20485" name="Picture 5" descr="tweety"/>
          <p:cNvPicPr>
            <a:picLocks noGrp="1" noChangeAspect="1"/>
          </p:cNvPicPr>
          <p:nvPr>
            <p:ph sz="quarter" idx="1"/>
          </p:nvPr>
        </p:nvPicPr>
        <p:blipFill>
          <a:blip r:embed="rId5"/>
          <a:srcRect/>
          <a:stretch>
            <a:fillRect/>
          </a:stretch>
        </p:blipFill>
        <p:spPr>
          <a:xfrm>
            <a:off x="5508625" y="260350"/>
            <a:ext cx="933450" cy="790575"/>
          </a:xfrm>
          <a:ln/>
        </p:spPr>
      </p:pic>
      <p:sp>
        <p:nvSpPr>
          <p:cNvPr id="20486" name="Text Box 6"/>
          <p:cNvSpPr txBox="1"/>
          <p:nvPr/>
        </p:nvSpPr>
        <p:spPr>
          <a:xfrm>
            <a:off x="1310638" y="2452688"/>
            <a:ext cx="6696075" cy="1790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zh-TW" altLang="en-US" sz="4200" b="1" dirty="0">
                <a:solidFill>
                  <a:srgbClr val="CC33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想想看</a:t>
            </a:r>
            <a:r>
              <a:rPr lang="en-US" altLang="zh-TW" sz="4200" b="1" dirty="0">
                <a:solidFill>
                  <a:srgbClr val="CC33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altLang="zh-TW" sz="4200" b="1" dirty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4200" b="1" dirty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身體的那些地方，</a:t>
            </a:r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zh-TW" altLang="en-US" sz="4200" b="1" dirty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是誰都不可以碰的</a:t>
            </a:r>
            <a:r>
              <a:rPr lang="en-US" altLang="zh-TW" sz="4200" b="1" dirty="0">
                <a:solidFill>
                  <a:srgbClr val="FF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</p:txBody>
      </p:sp>
      <p:pic>
        <p:nvPicPr>
          <p:cNvPr id="20487" name="Picture 7" descr="untitled"/>
          <p:cNvPicPr>
            <a:picLocks noGrp="1" noChangeAspect="1"/>
          </p:cNvPicPr>
          <p:nvPr>
            <p:ph sz="quarter" idx="1"/>
          </p:nvPr>
        </p:nvPicPr>
        <p:blipFill>
          <a:blip r:embed="rId6"/>
          <a:srcRect/>
          <a:stretch>
            <a:fillRect/>
          </a:stretch>
        </p:blipFill>
        <p:spPr>
          <a:xfrm>
            <a:off x="1631950" y="2730500"/>
            <a:ext cx="1062038" cy="996950"/>
          </a:xfrm>
          <a:ln/>
        </p:spPr>
      </p:pic>
    </p:spTree>
  </p:cSld>
  <p:clrMapOvr>
    <a:masterClrMapping/>
  </p:clrMapOvr>
  <p:transition spd="med">
    <p:zoom dir="in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woman_0008"/>
          <p:cNvPicPr>
            <a:picLocks noGrp="1" noChangeAspect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7092950" y="3644900"/>
            <a:ext cx="1584325" cy="2592388"/>
          </a:xfrm>
          <a:ln/>
        </p:spPr>
      </p:pic>
      <p:pic>
        <p:nvPicPr>
          <p:cNvPr id="21507" name="Picture 3" descr="2575"/>
          <p:cNvPicPr>
            <a:picLocks noGrp="1" noChangeAspect="1"/>
          </p:cNvPicPr>
          <p:nvPr>
            <p:ph sz="quarter" idx="1"/>
          </p:nvPr>
        </p:nvPicPr>
        <p:blipFill>
          <a:blip r:embed="rId4"/>
          <a:srcRect r="2814"/>
          <a:stretch>
            <a:fillRect/>
          </a:stretch>
        </p:blipFill>
        <p:spPr>
          <a:xfrm>
            <a:off x="827088" y="0"/>
            <a:ext cx="2754312" cy="5759450"/>
          </a:xfrm>
          <a:ln/>
        </p:spPr>
      </p:pic>
      <p:pic>
        <p:nvPicPr>
          <p:cNvPr id="21508" name="Picture 4" descr="woman_0002"/>
          <p:cNvPicPr>
            <a:picLocks noGrp="1" noChangeAspect="1"/>
          </p:cNvPicPr>
          <p:nvPr>
            <p:ph sz="quarter" idx="1"/>
          </p:nvPr>
        </p:nvPicPr>
        <p:blipFill>
          <a:blip r:embed="rId5"/>
          <a:srcRect/>
          <a:stretch>
            <a:fillRect/>
          </a:stretch>
        </p:blipFill>
        <p:spPr>
          <a:xfrm>
            <a:off x="-1189037" y="5300663"/>
            <a:ext cx="752475" cy="381000"/>
          </a:xfrm>
          <a:ln/>
        </p:spPr>
      </p:pic>
      <p:sp>
        <p:nvSpPr>
          <p:cNvPr id="21518" name="WordArt 14"/>
          <p:cNvSpPr>
            <a:spLocks noTextEdit="1"/>
          </p:cNvSpPr>
          <p:nvPr/>
        </p:nvSpPr>
        <p:spPr>
          <a:xfrm>
            <a:off x="4500563" y="742156"/>
            <a:ext cx="1439862" cy="601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lnSpcReduction="10000"/>
          </a:bodyPr>
          <a:lstStyle/>
          <a:p>
            <a:pPr algn="ctr" eaLnBrk="0" hangingPunct="0"/>
            <a:r>
              <a:rPr lang="en-US" sz="3600" dirty="0" err="1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嘴巴</a:t>
            </a:r>
            <a:endParaRPr lang="en-US" sz="3600" dirty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1519" name="WordArt 15"/>
          <p:cNvSpPr>
            <a:spLocks noTextEdit="1"/>
          </p:cNvSpPr>
          <p:nvPr/>
        </p:nvSpPr>
        <p:spPr>
          <a:xfrm>
            <a:off x="4356100" y="2145506"/>
            <a:ext cx="1439862" cy="601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lnSpcReduction="10000"/>
          </a:bodyPr>
          <a:lstStyle/>
          <a:p>
            <a:pPr algn="ctr" eaLnBrk="0" hangingPunct="0"/>
            <a:r>
              <a:rPr lang="en-US" sz="3600" dirty="0" err="1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胸部</a:t>
            </a:r>
            <a:endParaRPr lang="en-US" sz="3600" dirty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1520" name="WordArt 16"/>
          <p:cNvSpPr>
            <a:spLocks noTextEdit="1"/>
          </p:cNvSpPr>
          <p:nvPr/>
        </p:nvSpPr>
        <p:spPr>
          <a:xfrm>
            <a:off x="4356100" y="3644901"/>
            <a:ext cx="1439862" cy="6016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lnSpcReduction="10000"/>
          </a:bodyPr>
          <a:lstStyle/>
          <a:p>
            <a:pPr algn="ctr" eaLnBrk="0" hangingPunct="0"/>
            <a:r>
              <a:rPr lang="en-US" sz="3600" dirty="0" err="1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下部</a:t>
            </a:r>
            <a:endParaRPr lang="en-US" sz="3600" dirty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2" name="Group 17"/>
          <p:cNvGrpSpPr/>
          <p:nvPr/>
        </p:nvGrpSpPr>
        <p:grpSpPr>
          <a:xfrm>
            <a:off x="6084888" y="908050"/>
            <a:ext cx="2808287" cy="2159000"/>
            <a:chOff x="3787" y="210"/>
            <a:chExt cx="1769" cy="1360"/>
          </a:xfrm>
        </p:grpSpPr>
        <p:sp>
          <p:nvSpPr>
            <p:cNvPr id="21522" name="AutoShape 18"/>
            <p:cNvSpPr/>
            <p:nvPr/>
          </p:nvSpPr>
          <p:spPr>
            <a:xfrm>
              <a:off x="3787" y="210"/>
              <a:ext cx="1769" cy="1360"/>
            </a:xfrm>
            <a:prstGeom prst="wedgeRoundRectCallout">
              <a:avLst>
                <a:gd name="adj1" fmla="val 26824"/>
                <a:gd name="adj2" fmla="val 77648"/>
                <a:gd name="adj3" fmla="val 16667"/>
              </a:avLst>
            </a:prstGeom>
            <a:solidFill>
              <a:srgbClr val="FFCCFF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pPr algn="ctr"/>
              <a:endParaRPr lang="zh-TW" altLang="zh-TW" sz="1800" dirty="0">
                <a:latin typeface="Arial" panose="020B0604020202020204" pitchFamily="34" charset="0"/>
              </a:endParaRPr>
            </a:p>
          </p:txBody>
        </p:sp>
        <p:sp>
          <p:nvSpPr>
            <p:cNvPr id="21523" name="Text Box 19"/>
            <p:cNvSpPr txBox="1"/>
            <p:nvPr/>
          </p:nvSpPr>
          <p:spPr>
            <a:xfrm>
              <a:off x="3878" y="319"/>
              <a:ext cx="1587" cy="87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800" b="1" dirty="0">
                  <a:solidFill>
                    <a:schemeClr val="hlink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注意到了嗎</a:t>
              </a:r>
              <a:r>
                <a:rPr lang="en-US" altLang="zh-TW" sz="1800" b="1" dirty="0">
                  <a:solidFill>
                    <a:schemeClr val="hlink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?</a:t>
              </a:r>
              <a:r>
                <a:rPr lang="en-US" altLang="zh-TW" sz="2800" b="1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 </a:t>
              </a:r>
              <a:r>
                <a:rPr lang="zh-TW" altLang="en-US" sz="2800" b="1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只要是泳衣遮住的地方</a:t>
              </a:r>
              <a:r>
                <a:rPr lang="en-US" altLang="zh-TW" sz="2800" b="1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…</a:t>
              </a:r>
              <a:endParaRPr lang="en-US" altLang="zh-TW" sz="1800" b="1" dirty="0">
                <a:solidFill>
                  <a:srgbClr val="CC3300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744650"/>
            <a:ext cx="3538217" cy="4628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0155" name="Line 11"/>
          <p:cNvSpPr/>
          <p:nvPr/>
        </p:nvSpPr>
        <p:spPr>
          <a:xfrm flipV="1">
            <a:off x="2092636" y="1412875"/>
            <a:ext cx="2192027" cy="107950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90156" name="Line 12"/>
          <p:cNvSpPr/>
          <p:nvPr/>
        </p:nvSpPr>
        <p:spPr>
          <a:xfrm>
            <a:off x="2267745" y="2145506"/>
            <a:ext cx="1943894" cy="59532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90157" name="Line 13"/>
          <p:cNvSpPr/>
          <p:nvPr/>
        </p:nvSpPr>
        <p:spPr>
          <a:xfrm>
            <a:off x="2092636" y="3212975"/>
            <a:ext cx="2119002" cy="576065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0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0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90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90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0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90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>
          <a:xfrm>
            <a:off x="871538" y="916127"/>
            <a:ext cx="8162925" cy="707886"/>
          </a:xfrm>
          <a:ln/>
        </p:spPr>
        <p:txBody>
          <a:bodyPr vert="horz" wrap="square" lIns="91440" tIns="45720" rIns="91440" bIns="45720" anchor="b">
            <a:spAutoFit/>
          </a:bodyPr>
          <a:lstStyle/>
          <a:p>
            <a:r>
              <a:rPr lang="zh-TW" altLang="en-US" sz="4000" dirty="0">
                <a:ea typeface="標楷體" panose="03000509000000000000" pitchFamily="65" charset="-120"/>
              </a:rPr>
              <a:t>有些</a:t>
            </a:r>
            <a:r>
              <a:rPr lang="zh-TW" altLang="en-US" sz="4000" dirty="0" smtClean="0">
                <a:ea typeface="標楷體" panose="03000509000000000000" pitchFamily="65" charset="-120"/>
              </a:rPr>
              <a:t>「祕密</a:t>
            </a:r>
            <a:r>
              <a:rPr lang="zh-TW" altLang="en-US" sz="4000" dirty="0">
                <a:ea typeface="標楷體" panose="03000509000000000000" pitchFamily="65" charset="-120"/>
              </a:rPr>
              <a:t>」是可以對別人說的</a:t>
            </a:r>
          </a:p>
        </p:txBody>
      </p:sp>
      <p:sp>
        <p:nvSpPr>
          <p:cNvPr id="22531" name="Rectangle 3"/>
          <p:cNvSpPr>
            <a:spLocks noGrp="1"/>
          </p:cNvSpPr>
          <p:nvPr>
            <p:ph idx="1"/>
          </p:nvPr>
        </p:nvSpPr>
        <p:spPr>
          <a:xfrm>
            <a:off x="912813" y="1905000"/>
            <a:ext cx="8110537" cy="4692352"/>
          </a:xfrm>
          <a:ln/>
        </p:spPr>
        <p:txBody>
          <a:bodyPr vert="horz" wrap="square" lIns="91440" tIns="45720" rIns="91440" bIns="45720" anchor="t"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有些人對你做了壞事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以後，會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說下列的話來騙你或嚇你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這是我們的秘密喔！」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如果跟別人說，你就慘了！」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不會有人相信你的話！」</a:t>
            </a: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因為這些人知道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他們做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了不對的事，要是你跟別人說了，他們就會有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麻煩，所以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害你的人會威脅你「不要說出去！」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>
          <a:xfrm>
            <a:off x="251520" y="476672"/>
            <a:ext cx="8352928" cy="707886"/>
          </a:xfrm>
          <a:ln/>
        </p:spPr>
        <p:txBody>
          <a:bodyPr vert="horz" wrap="square" lIns="91440" tIns="45720" rIns="91440" bIns="45720" anchor="b">
            <a:spAutoFit/>
          </a:bodyPr>
          <a:lstStyle/>
          <a:p>
            <a:r>
              <a:rPr lang="zh-TW" altLang="en-US" sz="4000" dirty="0">
                <a:ea typeface="標楷體" panose="03000509000000000000" pitchFamily="65" charset="-120"/>
              </a:rPr>
              <a:t>有些</a:t>
            </a:r>
            <a:r>
              <a:rPr lang="zh-TW" altLang="en-US" sz="4000" dirty="0" smtClean="0">
                <a:ea typeface="標楷體" panose="03000509000000000000" pitchFamily="65" charset="-120"/>
              </a:rPr>
              <a:t>「祕密」</a:t>
            </a:r>
            <a:r>
              <a:rPr lang="zh-TW" altLang="en-US" sz="4000" b="1" dirty="0">
                <a:solidFill>
                  <a:srgbClr val="FF0000"/>
                </a:solidFill>
                <a:ea typeface="標楷體" panose="03000509000000000000" pitchFamily="65" charset="-120"/>
              </a:rPr>
              <a:t>說出來，才能保護</a:t>
            </a:r>
            <a:r>
              <a:rPr lang="zh-TW" altLang="en-US" sz="4000" b="1" dirty="0" smtClean="0">
                <a:solidFill>
                  <a:srgbClr val="FF0000"/>
                </a:solidFill>
                <a:ea typeface="標楷體" panose="03000509000000000000" pitchFamily="65" charset="-120"/>
              </a:rPr>
              <a:t>自己</a:t>
            </a:r>
            <a:endParaRPr lang="en-US" altLang="zh-TW" sz="4000" b="1" dirty="0">
              <a:solidFill>
                <a:srgbClr val="FF0000"/>
              </a:solidFill>
              <a:ea typeface="標楷體" panose="03000509000000000000" pitchFamily="65" charset="-120"/>
            </a:endParaRPr>
          </a:p>
        </p:txBody>
      </p:sp>
      <p:sp>
        <p:nvSpPr>
          <p:cNvPr id="23555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/>
          <a:lstStyle/>
          <a:p>
            <a:r>
              <a:rPr lang="zh-TW" altLang="en-US" dirty="0">
                <a:ea typeface="標楷體" panose="03000509000000000000" pitchFamily="65" charset="-120"/>
              </a:rPr>
              <a:t>如果遇到令你感到很厭惡的事，一定要告訴家人、老師等能夠信任的</a:t>
            </a:r>
            <a:r>
              <a:rPr lang="zh-TW" altLang="en-US" dirty="0" smtClean="0">
                <a:ea typeface="標楷體" panose="03000509000000000000" pitchFamily="65" charset="-120"/>
              </a:rPr>
              <a:t>長輩。</a:t>
            </a:r>
            <a:r>
              <a:rPr lang="en-US" altLang="zh-TW" dirty="0" smtClean="0"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ea typeface="標楷體" panose="03000509000000000000" pitchFamily="65" charset="-120"/>
              </a:rPr>
            </a:br>
            <a:r>
              <a:rPr lang="zh-TW" altLang="en-US" dirty="0" smtClean="0">
                <a:ea typeface="標楷體" panose="03000509000000000000" pitchFamily="65" charset="-120"/>
              </a:rPr>
              <a:t>他們</a:t>
            </a:r>
            <a:r>
              <a:rPr lang="zh-TW" altLang="en-US" dirty="0">
                <a:ea typeface="標楷體" panose="03000509000000000000" pitchFamily="65" charset="-120"/>
              </a:rPr>
              <a:t>不會生你的氣，反而會因為你勇敢的說出來而給你一個溫暖的擁抱。</a:t>
            </a:r>
          </a:p>
          <a:p>
            <a:r>
              <a:rPr lang="zh-TW" altLang="en-US" dirty="0">
                <a:ea typeface="標楷體" panose="03000509000000000000" pitchFamily="65" charset="-120"/>
              </a:rPr>
              <a:t>如果不說出來，害你的人更有機會再一次的傷害你</a:t>
            </a:r>
            <a:r>
              <a:rPr lang="zh-TW" altLang="en-US" dirty="0" smtClean="0">
                <a:ea typeface="標楷體" panose="03000509000000000000" pitchFamily="65" charset="-120"/>
              </a:rPr>
              <a:t>。</a:t>
            </a:r>
            <a:r>
              <a:rPr lang="zh-TW" altLang="en-US" b="1" dirty="0" smtClean="0">
                <a:solidFill>
                  <a:srgbClr val="FF0000"/>
                </a:solidFill>
                <a:ea typeface="標楷體" panose="03000509000000000000" pitchFamily="65" charset="-120"/>
              </a:rPr>
              <a:t>說出來，才能保護自己。</a:t>
            </a:r>
            <a:endParaRPr lang="en-US" altLang="zh-TW" b="1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r>
              <a:rPr lang="zh-TW" altLang="en-US" dirty="0" smtClean="0">
                <a:ea typeface="標楷體" panose="03000509000000000000" pitchFamily="65" charset="-120"/>
              </a:rPr>
              <a:t>千萬</a:t>
            </a:r>
            <a:r>
              <a:rPr lang="zh-TW" altLang="en-US" dirty="0">
                <a:ea typeface="標楷體" panose="03000509000000000000" pitchFamily="65" charset="-120"/>
              </a:rPr>
              <a:t>不要認為是自己的錯，錯的是做了這件壞事的</a:t>
            </a:r>
            <a:r>
              <a:rPr lang="zh-TW" altLang="en-US" dirty="0" smtClean="0">
                <a:ea typeface="標楷體" panose="03000509000000000000" pitchFamily="65" charset="-120"/>
              </a:rPr>
              <a:t>人。</a:t>
            </a:r>
            <a:r>
              <a:rPr lang="zh-TW" altLang="en-US" b="1" dirty="0" smtClean="0">
                <a:solidFill>
                  <a:srgbClr val="FF0000"/>
                </a:solidFill>
                <a:ea typeface="標楷體" panose="03000509000000000000" pitchFamily="65" charset="-120"/>
              </a:rPr>
              <a:t>拿</a:t>
            </a:r>
            <a:r>
              <a:rPr lang="zh-TW" altLang="en-US" b="1" dirty="0">
                <a:solidFill>
                  <a:srgbClr val="FF0000"/>
                </a:solidFill>
                <a:ea typeface="標楷體" panose="03000509000000000000" pitchFamily="65" charset="-120"/>
              </a:rPr>
              <a:t>出勇氣，找人商量</a:t>
            </a:r>
            <a:r>
              <a:rPr lang="zh-TW" altLang="en-US" dirty="0" smtClean="0">
                <a:ea typeface="標楷體" panose="03000509000000000000" pitchFamily="65" charset="-120"/>
              </a:rPr>
              <a:t>。</a:t>
            </a:r>
            <a:endParaRPr lang="en-US" altLang="zh-TW" dirty="0" smtClean="0"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/>
          </p:nvPr>
        </p:nvSpPr>
        <p:spPr>
          <a:xfrm>
            <a:off x="871538" y="922338"/>
            <a:ext cx="8162925" cy="701675"/>
          </a:xfrm>
          <a:ln/>
        </p:spPr>
        <p:txBody>
          <a:bodyPr vert="horz" wrap="square" lIns="91440" tIns="45720" rIns="91440" bIns="45720" anchor="b">
            <a:spAutoFit/>
          </a:bodyPr>
          <a:lstStyle/>
          <a:p>
            <a:r>
              <a:rPr lang="zh-TW" altLang="en-US" sz="4000" dirty="0">
                <a:ea typeface="標楷體" panose="03000509000000000000" pitchFamily="65" charset="-120"/>
              </a:rPr>
              <a:t>如果有人正想侵犯你，請這麼做</a:t>
            </a:r>
          </a:p>
        </p:txBody>
      </p:sp>
      <p:sp>
        <p:nvSpPr>
          <p:cNvPr id="12291" name="Rectangle 3"/>
          <p:cNvSpPr>
            <a:spLocks noGrp="1"/>
          </p:cNvSpPr>
          <p:nvPr>
            <p:ph idx="1"/>
          </p:nvPr>
        </p:nvSpPr>
        <p:spPr>
          <a:xfrm>
            <a:off x="912813" y="1905000"/>
            <a:ext cx="8110537" cy="4692650"/>
          </a:xfrm>
          <a:ln/>
        </p:spPr>
        <p:txBody>
          <a:bodyPr vert="horz" wrap="square" lIns="91440" tIns="45720" rIns="91440" bIns="45720" anchor="t"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大聲喊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不要！</a:t>
            </a: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往明亮、有人的地方跑、大喊</a:t>
            </a: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要是被抓住，就拚命抵抗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萬一不幸被拉住了，逃不了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請用盡全力蹲下來，雙手緊抱膝蓋，絕對不要動。像穿山甲一樣，把身體縮成一團，緊緊捲成球形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保持這種姿勢，就算大人也很難把你抱走</a:t>
            </a:r>
          </a:p>
          <a:p>
            <a:pPr>
              <a:buNone/>
            </a:pP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itle 104449"/>
          <p:cNvSpPr>
            <a:spLocks noGrp="1"/>
          </p:cNvSpPr>
          <p:nvPr>
            <p:ph type="title"/>
          </p:nvPr>
        </p:nvSpPr>
        <p:spPr>
          <a:xfrm>
            <a:off x="871538" y="862013"/>
            <a:ext cx="8162925" cy="762000"/>
          </a:xfrm>
          <a:ln/>
        </p:spPr>
        <p:txBody>
          <a:bodyPr anchor="b">
            <a:spAutoFit/>
          </a:bodyPr>
          <a:lstStyle/>
          <a:p>
            <a:r>
              <a:rPr kumimoji="1" lang="zh-TW" altLang="en-US" sz="4400" b="0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極力反抗還是被抓了</a:t>
            </a:r>
            <a:r>
              <a:rPr kumimoji="1" lang="en-US" altLang="zh-TW" sz="4400" b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,</a:t>
            </a:r>
            <a:r>
              <a:rPr kumimoji="1" lang="zh-TW" altLang="en-US" sz="4400" b="0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怎麼辦</a:t>
            </a:r>
            <a:r>
              <a:rPr kumimoji="1" lang="en-US" altLang="zh-TW" sz="4400" b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?</a:t>
            </a:r>
          </a:p>
        </p:txBody>
      </p:sp>
      <p:sp>
        <p:nvSpPr>
          <p:cNvPr id="104451" name="Text Placeholder 104450"/>
          <p:cNvSpPr>
            <a:spLocks noGrp="1"/>
          </p:cNvSpPr>
          <p:nvPr>
            <p:ph type="body" idx="1"/>
          </p:nvPr>
        </p:nvSpPr>
        <p:spPr>
          <a:xfrm>
            <a:off x="827088" y="1844675"/>
            <a:ext cx="8110537" cy="3830638"/>
          </a:xfrm>
          <a:ln/>
        </p:spPr>
        <p:txBody>
          <a:bodyPr anchor="t"/>
          <a:lstStyle/>
          <a:p>
            <a:pPr marL="342900" indent="-342900">
              <a:buSzPct val="75000"/>
            </a:pPr>
            <a:endParaRPr kumimoji="1" lang="zh-TW" altLang="en-US" sz="3600" dirty="0">
              <a:latin typeface="+mn-lt"/>
              <a:ea typeface="+mn-ea"/>
              <a:cs typeface="+mn-cs"/>
            </a:endParaRPr>
          </a:p>
          <a:p>
            <a:pPr marL="342900" indent="-342900"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</a:pPr>
            <a:r>
              <a:rPr kumimoji="1" lang="zh-TW" altLang="en-US" sz="3600" dirty="0">
                <a:latin typeface="+mn-lt"/>
                <a:ea typeface="標楷體" panose="03000509000000000000" pitchFamily="65" charset="-120"/>
                <a:cs typeface="+mn-cs"/>
              </a:rPr>
              <a:t>一、保持冷靜，和歹徒聊天，使他分心，降低警戒，同時暗自思考脫逃方法。</a:t>
            </a:r>
          </a:p>
          <a:p>
            <a:pPr marL="342900" indent="-342900"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</a:pPr>
            <a:r>
              <a:rPr kumimoji="1" lang="zh-TW" altLang="en-US" sz="3600" dirty="0">
                <a:latin typeface="+mn-lt"/>
                <a:ea typeface="標楷體" panose="03000509000000000000" pitchFamily="65" charset="-120"/>
                <a:cs typeface="+mn-cs"/>
              </a:rPr>
              <a:t>二、若你有手機，趁歹徒不注意時，隨便撥一個發話鍵。</a:t>
            </a:r>
            <a:r>
              <a:rPr kumimoji="1" lang="en-US" altLang="zh-TW" sz="3600">
                <a:latin typeface="+mn-lt"/>
                <a:ea typeface="標楷體" panose="03000509000000000000" pitchFamily="65" charset="-120"/>
                <a:cs typeface="+mn-cs"/>
              </a:rPr>
              <a:t>(</a:t>
            </a:r>
            <a:r>
              <a:rPr kumimoji="1" lang="zh-TW" altLang="en-US" sz="3600" dirty="0">
                <a:latin typeface="+mn-lt"/>
                <a:ea typeface="標楷體" panose="03000509000000000000" pitchFamily="65" charset="-120"/>
                <a:cs typeface="+mn-cs"/>
              </a:rPr>
              <a:t>可定位</a:t>
            </a:r>
            <a:r>
              <a:rPr kumimoji="1" lang="en-US" altLang="zh-TW" sz="3600">
                <a:latin typeface="+mn-lt"/>
                <a:ea typeface="標楷體" panose="03000509000000000000" pitchFamily="65" charset="-120"/>
                <a:cs typeface="+mn-cs"/>
              </a:rPr>
              <a:t>)</a:t>
            </a:r>
          </a:p>
          <a:p>
            <a:pPr marL="342900" indent="-342900">
              <a:buSzPct val="75000"/>
            </a:pPr>
            <a:endParaRPr kumimoji="1" lang="zh-TW" altLang="en-US" sz="3600" dirty="0">
              <a:latin typeface="+mn-lt"/>
              <a:ea typeface="+mn-ea"/>
              <a:cs typeface="+mn-cs"/>
            </a:endParaRPr>
          </a:p>
          <a:p>
            <a:pPr marL="342900" indent="-342900"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</a:pPr>
            <a:endParaRPr kumimoji="1" lang="zh-TW" altLang="en-US" sz="3200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871538" y="922338"/>
            <a:ext cx="8162925" cy="701675"/>
          </a:xfrm>
          <a:ln/>
        </p:spPr>
        <p:txBody>
          <a:bodyPr vert="horz" wrap="square" lIns="91440" tIns="45720" rIns="91440" bIns="45720" anchor="b">
            <a:spAutoFit/>
          </a:bodyPr>
          <a:lstStyle/>
          <a:p>
            <a:r>
              <a:rPr lang="zh-TW" altLang="en-US" sz="4000" dirty="0">
                <a:ea typeface="標楷體" panose="03000509000000000000" pitchFamily="65" charset="-120"/>
              </a:rPr>
              <a:t>不幸被性侵了，怎麼辦？</a:t>
            </a:r>
            <a:endParaRPr lang="en-US" altLang="zh-TW" sz="4000" dirty="0">
              <a:ea typeface="標楷體" panose="03000509000000000000" pitchFamily="65" charset="-120"/>
            </a:endParaRPr>
          </a:p>
        </p:txBody>
      </p:sp>
      <p:sp>
        <p:nvSpPr>
          <p:cNvPr id="13315" name="Rectangle 3"/>
          <p:cNvSpPr>
            <a:spLocks noGrp="1"/>
          </p:cNvSpPr>
          <p:nvPr>
            <p:ph idx="1"/>
          </p:nvPr>
        </p:nvSpPr>
        <p:spPr>
          <a:xfrm>
            <a:off x="1033463" y="1773238"/>
            <a:ext cx="7786687" cy="4895850"/>
          </a:xfrm>
          <a:ln/>
        </p:spPr>
        <p:txBody>
          <a:bodyPr vert="horz" wrap="square" lIns="91440" tIns="45720" rIns="91440" bIns="45720" anchor="t"/>
          <a:lstStyle/>
          <a:p>
            <a:r>
              <a:rPr lang="zh-TW" altLang="en-US" dirty="0">
                <a:ea typeface="標楷體" panose="03000509000000000000" pitchFamily="65" charset="-120"/>
              </a:rPr>
              <a:t>有時候就算你已經很小心避免、很努力反抗了，還是可能遇到</a:t>
            </a:r>
            <a:r>
              <a:rPr lang="zh-TW" altLang="en-US" dirty="0" smtClean="0">
                <a:ea typeface="標楷體" panose="03000509000000000000" pitchFamily="65" charset="-120"/>
              </a:rPr>
              <a:t>危險。</a:t>
            </a:r>
            <a:endParaRPr lang="zh-TW" altLang="en-US" dirty="0">
              <a:ea typeface="標楷體" panose="03000509000000000000" pitchFamily="65" charset="-120"/>
            </a:endParaRPr>
          </a:p>
          <a:p>
            <a:r>
              <a:rPr lang="zh-TW" altLang="en-US" dirty="0">
                <a:ea typeface="標楷體" panose="03000509000000000000" pitchFamily="65" charset="-120"/>
              </a:rPr>
              <a:t>如果你被侵害了，你的身體和心理必定受到很大的傷害，不但會很沒安全感，還可能會以為是自己不好才會遇到這種事。然而，犯錯的是對你做出這種事的人，你一點都</a:t>
            </a:r>
            <a:r>
              <a:rPr lang="zh-TW" altLang="en-US" dirty="0" smtClean="0">
                <a:ea typeface="標楷體" panose="03000509000000000000" pitchFamily="65" charset="-120"/>
              </a:rPr>
              <a:t>沒錯。</a:t>
            </a:r>
            <a:endParaRPr lang="zh-TW" altLang="en-US" dirty="0"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/>
          </p:cNvSpPr>
          <p:nvPr>
            <p:ph type="title"/>
          </p:nvPr>
        </p:nvSpPr>
        <p:spPr>
          <a:xfrm>
            <a:off x="871538" y="862013"/>
            <a:ext cx="8162925" cy="762000"/>
          </a:xfrm>
          <a:ln/>
        </p:spPr>
        <p:txBody>
          <a:bodyPr vert="horz" wrap="square" lIns="91440" tIns="45720" rIns="91440" bIns="45720" anchor="b">
            <a:spAutoFit/>
          </a:bodyPr>
          <a:lstStyle/>
          <a:p>
            <a:r>
              <a:rPr kumimoji="1" lang="zh-TW" altLang="en-US" sz="4400" b="0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不幸被性侵</a:t>
            </a:r>
            <a:r>
              <a:rPr kumimoji="1" lang="en-US" altLang="zh-TW" sz="4400" b="0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,</a:t>
            </a:r>
            <a:r>
              <a:rPr kumimoji="1" lang="zh-TW" altLang="en-US" sz="4400" b="0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怎麼辦</a:t>
            </a:r>
            <a:r>
              <a:rPr kumimoji="1" lang="en-US" altLang="zh-TW" sz="4400" b="0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?</a:t>
            </a:r>
            <a:endParaRPr kumimoji="1" lang="en-US" altLang="zh-TW" sz="4400" b="0" dirty="0">
              <a:latin typeface="+mj-lt"/>
              <a:ea typeface="+mj-ea"/>
              <a:cs typeface="+mj-cs"/>
            </a:endParaRPr>
          </a:p>
        </p:txBody>
      </p:sp>
      <p:sp>
        <p:nvSpPr>
          <p:cNvPr id="108547" name="Rectangle 3"/>
          <p:cNvSpPr>
            <a:spLocks noGrp="1"/>
          </p:cNvSpPr>
          <p:nvPr>
            <p:ph type="body"/>
          </p:nvPr>
        </p:nvSpPr>
        <p:spPr>
          <a:xfrm>
            <a:off x="611560" y="2060848"/>
            <a:ext cx="8075240" cy="3600400"/>
          </a:xfrm>
          <a:ln/>
        </p:spPr>
        <p:txBody>
          <a:bodyPr vert="horz" wrap="square" lIns="91440" tIns="45720" rIns="91440" bIns="45720" anchor="t"/>
          <a:lstStyle/>
          <a:p>
            <a:pPr>
              <a:lnSpc>
                <a:spcPct val="90000"/>
              </a:lnSpc>
            </a:pPr>
            <a:r>
              <a:rPr lang="zh-TW" altLang="en-US" sz="3400" dirty="0">
                <a:solidFill>
                  <a:srgbClr val="0070C0"/>
                </a:solidFill>
                <a:ea typeface="標楷體" panose="03000509000000000000" pitchFamily="65" charset="-120"/>
              </a:rPr>
              <a:t>一、告訴家人或你信任的大人。</a:t>
            </a:r>
            <a:endParaRPr lang="zh-TW" altLang="en-US" sz="3400" dirty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</a:pPr>
            <a:r>
              <a:rPr lang="zh-TW" altLang="en-US" sz="3400" dirty="0">
                <a:solidFill>
                  <a:srgbClr val="0070C0"/>
                </a:solidFill>
                <a:ea typeface="標楷體" panose="03000509000000000000" pitchFamily="65" charset="-120"/>
              </a:rPr>
              <a:t>二、記住歹徒各項特徵如</a:t>
            </a:r>
            <a:r>
              <a:rPr lang="en-US" altLang="zh-TW" sz="3400" dirty="0">
                <a:solidFill>
                  <a:srgbClr val="0070C0"/>
                </a:solidFill>
                <a:ea typeface="標楷體" panose="03000509000000000000" pitchFamily="65" charset="-120"/>
              </a:rPr>
              <a:t>:</a:t>
            </a:r>
            <a:endParaRPr lang="en-US" altLang="zh-TW" sz="3400" dirty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zh-TW" sz="3400" dirty="0">
                <a:solidFill>
                  <a:srgbClr val="0070C0"/>
                </a:solidFill>
                <a:ea typeface="標楷體" panose="03000509000000000000" pitchFamily="65" charset="-120"/>
              </a:rPr>
              <a:t>1.</a:t>
            </a:r>
            <a:r>
              <a:rPr lang="zh-TW" altLang="en-US" sz="3400" dirty="0">
                <a:solidFill>
                  <a:srgbClr val="0070C0"/>
                </a:solidFill>
                <a:ea typeface="標楷體" panose="03000509000000000000" pitchFamily="65" charset="-120"/>
              </a:rPr>
              <a:t>身高、體重的大約估測。</a:t>
            </a:r>
            <a:endParaRPr lang="zh-TW" altLang="en-US" sz="3400" dirty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zh-TW" sz="3400" dirty="0">
                <a:solidFill>
                  <a:srgbClr val="0070C0"/>
                </a:solidFill>
                <a:ea typeface="標楷體" panose="03000509000000000000" pitchFamily="65" charset="-120"/>
              </a:rPr>
              <a:t>2.</a:t>
            </a:r>
            <a:r>
              <a:rPr lang="zh-TW" altLang="en-US" sz="3400" dirty="0">
                <a:solidFill>
                  <a:srgbClr val="0070C0"/>
                </a:solidFill>
                <a:ea typeface="標楷體" panose="03000509000000000000" pitchFamily="65" charset="-120"/>
              </a:rPr>
              <a:t>體型、臉型、髮型。</a:t>
            </a:r>
            <a:endParaRPr lang="zh-TW" altLang="en-US" sz="3400" dirty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zh-TW" sz="3400" dirty="0">
                <a:solidFill>
                  <a:srgbClr val="0070C0"/>
                </a:solidFill>
                <a:ea typeface="標楷體" panose="03000509000000000000" pitchFamily="65" charset="-120"/>
              </a:rPr>
              <a:t>3.</a:t>
            </a:r>
            <a:r>
              <a:rPr lang="zh-TW" altLang="en-US" sz="3400" dirty="0">
                <a:solidFill>
                  <a:srgbClr val="0070C0"/>
                </a:solidFill>
                <a:ea typeface="標楷體" panose="03000509000000000000" pitchFamily="65" charset="-120"/>
              </a:rPr>
              <a:t>服裝、飾物或攜帶物品。</a:t>
            </a:r>
            <a:endParaRPr lang="zh-TW" altLang="en-US" sz="3400" dirty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zh-TW" sz="3400" dirty="0">
                <a:solidFill>
                  <a:srgbClr val="0070C0"/>
                </a:solidFill>
                <a:ea typeface="標楷體" panose="03000509000000000000" pitchFamily="65" charset="-120"/>
              </a:rPr>
              <a:t>4.</a:t>
            </a:r>
            <a:r>
              <a:rPr lang="zh-TW" altLang="en-US" sz="3400" dirty="0">
                <a:solidFill>
                  <a:srgbClr val="0070C0"/>
                </a:solidFill>
                <a:ea typeface="標楷體" panose="03000509000000000000" pitchFamily="65" charset="-120"/>
              </a:rPr>
              <a:t>身體上特殊記號</a:t>
            </a:r>
            <a:r>
              <a:rPr lang="en-US" altLang="zh-TW" sz="3400" dirty="0">
                <a:solidFill>
                  <a:srgbClr val="0070C0"/>
                </a:solidFill>
                <a:ea typeface="標楷體" panose="03000509000000000000" pitchFamily="65" charset="-120"/>
              </a:rPr>
              <a:t>:</a:t>
            </a:r>
            <a:r>
              <a:rPr lang="zh-TW" altLang="en-US" sz="3400" dirty="0">
                <a:solidFill>
                  <a:srgbClr val="0070C0"/>
                </a:solidFill>
                <a:ea typeface="標楷體" panose="03000509000000000000" pitchFamily="65" charset="-120"/>
              </a:rPr>
              <a:t>有否痣、胎記、疤痕</a:t>
            </a:r>
          </a:p>
          <a:p>
            <a:pPr>
              <a:lnSpc>
                <a:spcPct val="90000"/>
              </a:lnSpc>
              <a:buNone/>
            </a:pPr>
            <a:r>
              <a:rPr lang="zh-TW" altLang="en-US" sz="3400" dirty="0">
                <a:solidFill>
                  <a:srgbClr val="0070C0"/>
                </a:solidFill>
                <a:ea typeface="標楷體" panose="03000509000000000000" pitchFamily="65" charset="-120"/>
              </a:rPr>
              <a:t>     或金銀假牙。</a:t>
            </a:r>
            <a:r>
              <a:rPr lang="zh-TW" altLang="en-US" sz="3400" dirty="0">
                <a:solidFill>
                  <a:srgbClr val="0070C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/>
          </p:cNvSpPr>
          <p:nvPr>
            <p:ph type="title"/>
          </p:nvPr>
        </p:nvSpPr>
        <p:spPr>
          <a:xfrm>
            <a:off x="981075" y="714375"/>
            <a:ext cx="8162925" cy="769938"/>
          </a:xfrm>
          <a:ln/>
        </p:spPr>
        <p:txBody>
          <a:bodyPr vert="horz" wrap="square" lIns="91440" tIns="45720" rIns="91440" bIns="45720" anchor="b">
            <a:spAutoFit/>
          </a:bodyPr>
          <a:lstStyle/>
          <a:p>
            <a:r>
              <a:rPr kumimoji="1" lang="zh-TW" altLang="en-US" sz="4400" b="0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不幸被性侵</a:t>
            </a:r>
            <a:r>
              <a:rPr kumimoji="1" lang="en-US" altLang="zh-TW" sz="4400" b="0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,</a:t>
            </a:r>
            <a:r>
              <a:rPr kumimoji="1" lang="zh-TW" altLang="en-US" sz="4400" b="0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怎麼辦</a:t>
            </a:r>
            <a:r>
              <a:rPr kumimoji="1" lang="en-US" altLang="zh-TW" sz="4400" b="0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?</a:t>
            </a:r>
            <a:endParaRPr kumimoji="1" lang="zh-TW" altLang="zh-TW" sz="4400" b="0" dirty="0">
              <a:latin typeface="+mj-lt"/>
              <a:ea typeface="+mj-ea"/>
              <a:cs typeface="+mj-cs"/>
            </a:endParaRPr>
          </a:p>
        </p:txBody>
      </p:sp>
      <p:sp>
        <p:nvSpPr>
          <p:cNvPr id="109571" name="Rectangle 3"/>
          <p:cNvSpPr>
            <a:spLocks noGrp="1"/>
          </p:cNvSpPr>
          <p:nvPr>
            <p:ph type="body"/>
          </p:nvPr>
        </p:nvSpPr>
        <p:spPr>
          <a:xfrm>
            <a:off x="395536" y="2204864"/>
            <a:ext cx="8424936" cy="3528392"/>
          </a:xfrm>
          <a:ln/>
        </p:spPr>
        <p:txBody>
          <a:bodyPr vert="horz" wrap="square" lIns="91440" tIns="45720" rIns="91440" bIns="45720" anchor="t"/>
          <a:lstStyle/>
          <a:p>
            <a:r>
              <a:rPr lang="en-US" altLang="zh-TW" sz="3400" dirty="0">
                <a:ea typeface="標楷體" panose="03000509000000000000" pitchFamily="65" charset="-120"/>
              </a:rPr>
              <a:t>5.</a:t>
            </a:r>
            <a:r>
              <a:rPr lang="zh-TW" altLang="en-US" sz="3400" dirty="0">
                <a:ea typeface="標楷體" panose="03000509000000000000" pitchFamily="65" charset="-120"/>
              </a:rPr>
              <a:t>特別行為</a:t>
            </a:r>
            <a:r>
              <a:rPr lang="zh-TW" altLang="en-US" sz="3400" dirty="0" smtClean="0">
                <a:ea typeface="標楷體" panose="03000509000000000000" pitchFamily="65" charset="-120"/>
              </a:rPr>
              <a:t>習慣，如</a:t>
            </a:r>
            <a:r>
              <a:rPr lang="en-US" altLang="zh-TW" sz="3400" dirty="0">
                <a:ea typeface="標楷體" panose="03000509000000000000" pitchFamily="65" charset="-120"/>
              </a:rPr>
              <a:t>:</a:t>
            </a:r>
            <a:r>
              <a:rPr lang="zh-TW" altLang="en-US" sz="3400" dirty="0">
                <a:ea typeface="標楷體" panose="03000509000000000000" pitchFamily="65" charset="-120"/>
              </a:rPr>
              <a:t>左撇子或其他怪癖。</a:t>
            </a:r>
            <a:endParaRPr lang="zh-TW" altLang="en-US" sz="3400" dirty="0"/>
          </a:p>
          <a:p>
            <a:r>
              <a:rPr lang="en-US" altLang="zh-TW" sz="3400" dirty="0">
                <a:ea typeface="標楷體" panose="03000509000000000000" pitchFamily="65" charset="-120"/>
              </a:rPr>
              <a:t>6.</a:t>
            </a:r>
            <a:r>
              <a:rPr lang="zh-TW" altLang="en-US" sz="3400" dirty="0">
                <a:ea typeface="標楷體" panose="03000509000000000000" pitchFamily="65" charset="-120"/>
              </a:rPr>
              <a:t>說話內容，口音，腔調。</a:t>
            </a:r>
            <a:endParaRPr lang="zh-TW" altLang="en-US" sz="3400" dirty="0"/>
          </a:p>
          <a:p>
            <a:r>
              <a:rPr lang="zh-TW" altLang="en-US" sz="3400" dirty="0">
                <a:ea typeface="標楷體" panose="03000509000000000000" pitchFamily="65" charset="-120"/>
              </a:rPr>
              <a:t>三、保持現場，不要移動何現場器物。</a:t>
            </a:r>
            <a:endParaRPr lang="zh-TW" altLang="en-US" sz="3400" dirty="0"/>
          </a:p>
          <a:p>
            <a:r>
              <a:rPr lang="zh-TW" altLang="en-US" sz="3400" dirty="0">
                <a:ea typeface="標楷體" panose="03000509000000000000" pitchFamily="65" charset="-120"/>
              </a:rPr>
              <a:t>四、找一件外套或大衣裹身不要更換衣物。</a:t>
            </a:r>
            <a:endParaRPr lang="zh-TW" altLang="en-US" sz="3400" dirty="0"/>
          </a:p>
          <a:p>
            <a:r>
              <a:rPr lang="zh-TW" altLang="en-US" sz="3400" dirty="0">
                <a:ea typeface="標楷體" panose="03000509000000000000" pitchFamily="65" charset="-120"/>
              </a:rPr>
              <a:t>五、避免沐浴沖洗，以保留更多證物。</a:t>
            </a:r>
            <a:endParaRPr lang="zh-TW" altLang="en-US" sz="3400" dirty="0"/>
          </a:p>
          <a:p>
            <a:endParaRPr lang="en-US" altLang="zh-TW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/>
          </p:cNvSpPr>
          <p:nvPr>
            <p:ph type="title"/>
          </p:nvPr>
        </p:nvSpPr>
        <p:spPr>
          <a:xfrm>
            <a:off x="981075" y="642938"/>
            <a:ext cx="8162925" cy="769937"/>
          </a:xfrm>
          <a:ln/>
        </p:spPr>
        <p:txBody>
          <a:bodyPr vert="horz" wrap="square" lIns="91440" tIns="45720" rIns="91440" bIns="45720" anchor="b">
            <a:spAutoFit/>
          </a:bodyPr>
          <a:lstStyle/>
          <a:p>
            <a:r>
              <a:rPr kumimoji="1" lang="zh-TW" altLang="en-US" sz="4400" b="0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不幸被性侵</a:t>
            </a:r>
            <a:r>
              <a:rPr kumimoji="1" lang="en-US" altLang="zh-TW" sz="4400" b="0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,</a:t>
            </a:r>
            <a:r>
              <a:rPr kumimoji="1" lang="zh-TW" altLang="en-US" sz="4400" b="0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怎麼辦</a:t>
            </a:r>
            <a:r>
              <a:rPr kumimoji="1" lang="en-US" altLang="zh-TW" sz="4400" b="0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?</a:t>
            </a:r>
            <a:endParaRPr kumimoji="1" lang="zh-TW" altLang="zh-TW" sz="4400" b="0" dirty="0">
              <a:latin typeface="+mj-lt"/>
              <a:ea typeface="+mj-ea"/>
              <a:cs typeface="+mj-cs"/>
            </a:endParaRPr>
          </a:p>
        </p:txBody>
      </p:sp>
      <p:sp>
        <p:nvSpPr>
          <p:cNvPr id="110595" name="Rectangle 3"/>
          <p:cNvSpPr>
            <a:spLocks noGrp="1"/>
          </p:cNvSpPr>
          <p:nvPr>
            <p:ph type="body"/>
          </p:nvPr>
        </p:nvSpPr>
        <p:spPr>
          <a:xfrm>
            <a:off x="457200" y="1844824"/>
            <a:ext cx="8507288" cy="4392488"/>
          </a:xfrm>
          <a:ln/>
        </p:spPr>
        <p:txBody>
          <a:bodyPr vert="horz" wrap="square" lIns="91440" tIns="45720" rIns="91440" bIns="45720" anchor="t"/>
          <a:lstStyle/>
          <a:p>
            <a:pPr>
              <a:lnSpc>
                <a:spcPct val="90000"/>
              </a:lnSpc>
            </a:pPr>
            <a:r>
              <a:rPr lang="zh-TW" altLang="en-US" sz="3400" dirty="0">
                <a:ea typeface="標楷體" panose="03000509000000000000" pitchFamily="65" charset="-120"/>
              </a:rPr>
              <a:t>六、到醫院驗傷檢查，</a:t>
            </a:r>
            <a:r>
              <a:rPr lang="zh-TW" altLang="en-US" sz="3400" dirty="0" smtClean="0">
                <a:ea typeface="標楷體" panose="03000509000000000000" pitchFamily="65" charset="-120"/>
              </a:rPr>
              <a:t>因為：</a:t>
            </a:r>
            <a:endParaRPr lang="en-US" altLang="zh-TW" sz="3400" dirty="0"/>
          </a:p>
          <a:p>
            <a:pPr>
              <a:lnSpc>
                <a:spcPct val="90000"/>
              </a:lnSpc>
            </a:pPr>
            <a:r>
              <a:rPr lang="en-US" altLang="zh-TW" sz="3400" dirty="0">
                <a:ea typeface="標楷體" panose="03000509000000000000" pitchFamily="65" charset="-120"/>
              </a:rPr>
              <a:t>1.</a:t>
            </a:r>
            <a:r>
              <a:rPr lang="zh-TW" altLang="en-US" sz="3400" dirty="0">
                <a:ea typeface="標楷體" panose="03000509000000000000" pitchFamily="65" charset="-120"/>
              </a:rPr>
              <a:t>檢驗是否</a:t>
            </a:r>
            <a:r>
              <a:rPr lang="zh-TW" altLang="en-US" sz="3400" dirty="0" smtClean="0">
                <a:ea typeface="標楷體" panose="03000509000000000000" pitchFamily="65" charset="-120"/>
              </a:rPr>
              <a:t>受傷：被害</a:t>
            </a:r>
            <a:r>
              <a:rPr lang="zh-TW" altLang="en-US" sz="3400" dirty="0">
                <a:ea typeface="標楷體" panose="03000509000000000000" pitchFamily="65" charset="-120"/>
              </a:rPr>
              <a:t>時</a:t>
            </a:r>
            <a:r>
              <a:rPr lang="zh-TW" altLang="en-US" sz="3400" dirty="0" smtClean="0">
                <a:ea typeface="標楷體" panose="03000509000000000000" pitchFamily="65" charset="-120"/>
              </a:rPr>
              <a:t>可能受到驚嚇，</a:t>
            </a:r>
            <a:r>
              <a:rPr lang="en-US" altLang="zh-TW" sz="3400" dirty="0" smtClean="0">
                <a:ea typeface="標楷體" panose="03000509000000000000" pitchFamily="65" charset="-120"/>
              </a:rPr>
              <a:t/>
            </a:r>
            <a:br>
              <a:rPr lang="en-US" altLang="zh-TW" sz="3400" dirty="0" smtClean="0">
                <a:ea typeface="標楷體" panose="03000509000000000000" pitchFamily="65" charset="-120"/>
              </a:rPr>
            </a:br>
            <a:r>
              <a:rPr lang="en-US" altLang="zh-TW" sz="3400" dirty="0" smtClean="0">
                <a:ea typeface="標楷體" panose="03000509000000000000" pitchFamily="65" charset="-120"/>
              </a:rPr>
              <a:t>   </a:t>
            </a:r>
            <a:r>
              <a:rPr lang="zh-TW" altLang="en-US" sz="3400" dirty="0" smtClean="0">
                <a:ea typeface="標楷體" panose="03000509000000000000" pitchFamily="65" charset="-120"/>
              </a:rPr>
              <a:t>身體</a:t>
            </a:r>
            <a:r>
              <a:rPr lang="zh-TW" altLang="en-US" sz="3400" dirty="0">
                <a:ea typeface="標楷體" panose="03000509000000000000" pitchFamily="65" charset="-120"/>
              </a:rPr>
              <a:t>麻木而不能察覺自己已經受傷。</a:t>
            </a:r>
            <a:endParaRPr lang="zh-TW" altLang="en-US" sz="3400" dirty="0"/>
          </a:p>
          <a:p>
            <a:pPr>
              <a:lnSpc>
                <a:spcPct val="90000"/>
              </a:lnSpc>
            </a:pPr>
            <a:r>
              <a:rPr lang="en-US" altLang="zh-TW" sz="3400" dirty="0">
                <a:ea typeface="標楷體" panose="03000509000000000000" pitchFamily="65" charset="-120"/>
              </a:rPr>
              <a:t>2.</a:t>
            </a:r>
            <a:r>
              <a:rPr lang="zh-TW" altLang="en-US" sz="3400" dirty="0">
                <a:ea typeface="標楷體" panose="03000509000000000000" pitchFamily="65" charset="-120"/>
              </a:rPr>
              <a:t>專業人員可以協助您清除受孕或染病</a:t>
            </a:r>
            <a:r>
              <a:rPr lang="zh-TW" altLang="en-US" sz="3400" dirty="0" smtClean="0">
                <a:ea typeface="標楷體" panose="03000509000000000000" pitchFamily="65" charset="-120"/>
              </a:rPr>
              <a:t>的</a:t>
            </a:r>
            <a:r>
              <a:rPr lang="en-US" altLang="zh-TW" sz="3400" dirty="0" smtClean="0">
                <a:ea typeface="標楷體" panose="03000509000000000000" pitchFamily="65" charset="-120"/>
              </a:rPr>
              <a:t/>
            </a:r>
            <a:br>
              <a:rPr lang="en-US" altLang="zh-TW" sz="3400" dirty="0" smtClean="0">
                <a:ea typeface="標楷體" panose="03000509000000000000" pitchFamily="65" charset="-120"/>
              </a:rPr>
            </a:br>
            <a:r>
              <a:rPr lang="en-US" altLang="zh-TW" sz="3400" dirty="0" smtClean="0">
                <a:ea typeface="標楷體" panose="03000509000000000000" pitchFamily="65" charset="-120"/>
              </a:rPr>
              <a:t>   </a:t>
            </a:r>
            <a:r>
              <a:rPr lang="zh-TW" altLang="en-US" sz="3400" dirty="0" smtClean="0">
                <a:ea typeface="標楷體" panose="03000509000000000000" pitchFamily="65" charset="-120"/>
              </a:rPr>
              <a:t>恐懼</a:t>
            </a:r>
            <a:r>
              <a:rPr lang="zh-TW" altLang="en-US" sz="3400" dirty="0">
                <a:ea typeface="標楷體" panose="03000509000000000000" pitchFamily="65" charset="-120"/>
              </a:rPr>
              <a:t>，有助於您日後的身心復健。</a:t>
            </a:r>
            <a:endParaRPr lang="zh-TW" altLang="en-US" sz="3400" dirty="0"/>
          </a:p>
          <a:p>
            <a:pPr>
              <a:lnSpc>
                <a:spcPct val="90000"/>
              </a:lnSpc>
            </a:pPr>
            <a:r>
              <a:rPr lang="en-US" altLang="zh-TW" sz="3400" dirty="0">
                <a:ea typeface="標楷體" panose="03000509000000000000" pitchFamily="65" charset="-120"/>
              </a:rPr>
              <a:t>3.</a:t>
            </a:r>
            <a:r>
              <a:rPr lang="zh-TW" altLang="en-US" sz="3400" dirty="0">
                <a:ea typeface="標楷體" panose="03000509000000000000" pitchFamily="65" charset="-120"/>
              </a:rPr>
              <a:t>萬一不幸受孕或染病</a:t>
            </a:r>
            <a:r>
              <a:rPr lang="zh-TW" altLang="en-US" sz="3400" dirty="0" smtClean="0">
                <a:ea typeface="標楷體" panose="03000509000000000000" pitchFamily="65" charset="-120"/>
              </a:rPr>
              <a:t>，可以有專業人員</a:t>
            </a:r>
            <a:r>
              <a:rPr lang="en-US" altLang="zh-TW" sz="3400" dirty="0" smtClean="0">
                <a:ea typeface="標楷體" panose="03000509000000000000" pitchFamily="65" charset="-120"/>
              </a:rPr>
              <a:t/>
            </a:r>
            <a:br>
              <a:rPr lang="en-US" altLang="zh-TW" sz="3400" dirty="0" smtClean="0">
                <a:ea typeface="標楷體" panose="03000509000000000000" pitchFamily="65" charset="-120"/>
              </a:rPr>
            </a:br>
            <a:r>
              <a:rPr lang="en-US" altLang="zh-TW" sz="3400" dirty="0" smtClean="0">
                <a:ea typeface="標楷體" panose="03000509000000000000" pitchFamily="65" charset="-120"/>
              </a:rPr>
              <a:t>   </a:t>
            </a:r>
            <a:r>
              <a:rPr lang="zh-TW" altLang="en-US" sz="3400" dirty="0" smtClean="0">
                <a:ea typeface="標楷體" panose="03000509000000000000" pitchFamily="65" charset="-120"/>
              </a:rPr>
              <a:t>一起商討</a:t>
            </a:r>
            <a:r>
              <a:rPr lang="zh-TW" altLang="en-US" sz="3400" dirty="0">
                <a:ea typeface="標楷體" panose="03000509000000000000" pitchFamily="65" charset="-120"/>
              </a:rPr>
              <a:t>解決的方法。</a:t>
            </a:r>
            <a:endParaRPr lang="zh-TW" altLang="en-US" sz="3400" dirty="0"/>
          </a:p>
          <a:p>
            <a:pPr>
              <a:lnSpc>
                <a:spcPct val="90000"/>
              </a:lnSpc>
            </a:pPr>
            <a:r>
              <a:rPr lang="en-US" altLang="zh-TW" sz="3400" dirty="0">
                <a:ea typeface="標楷體" panose="03000509000000000000" pitchFamily="65" charset="-120"/>
              </a:rPr>
              <a:t>4.</a:t>
            </a:r>
            <a:r>
              <a:rPr lang="zh-TW" altLang="en-US" sz="3400" dirty="0">
                <a:ea typeface="標楷體" panose="03000509000000000000" pitchFamily="65" charset="-120"/>
              </a:rPr>
              <a:t>可以蒐集醫療證據，以備控訴歹徒之用。</a:t>
            </a:r>
            <a:r>
              <a:rPr lang="zh-TW" altLang="en-US" sz="3400" dirty="0"/>
              <a:t> </a:t>
            </a:r>
            <a:r>
              <a:rPr lang="zh-TW" altLang="en-US" sz="3400" dirty="0" smtClean="0"/>
              <a:t>  </a:t>
            </a:r>
            <a:endParaRPr lang="zh-TW" altLang="en-US" sz="3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>
          <a:xfrm>
            <a:off x="871539" y="862013"/>
            <a:ext cx="5212630" cy="762000"/>
          </a:xfrm>
          <a:ln/>
        </p:spPr>
        <p:txBody>
          <a:bodyPr vert="horz" wrap="square" lIns="91440" tIns="45720" rIns="91440" bIns="45720" anchor="b">
            <a:spAutoFit/>
          </a:bodyPr>
          <a:lstStyle/>
          <a:p>
            <a:r>
              <a:rPr lang="zh-TW" altLang="en-US" dirty="0">
                <a:ea typeface="標楷體" panose="03000509000000000000" pitchFamily="65" charset="-120"/>
              </a:rPr>
              <a:t>你一點都</a:t>
            </a:r>
            <a:r>
              <a:rPr lang="zh-TW" altLang="en-US" dirty="0" smtClean="0">
                <a:ea typeface="標楷體" panose="03000509000000000000" pitchFamily="65" charset="-120"/>
              </a:rPr>
              <a:t>沒錯</a:t>
            </a:r>
            <a:r>
              <a:rPr lang="en-US" altLang="zh-TW" dirty="0" smtClean="0">
                <a:ea typeface="標楷體" panose="03000509000000000000" pitchFamily="65" charset="-120"/>
              </a:rPr>
              <a:t>!</a:t>
            </a:r>
            <a:endParaRPr lang="zh-TW" altLang="en-US" dirty="0">
              <a:ea typeface="標楷體" panose="03000509000000000000" pitchFamily="65" charset="-120"/>
            </a:endParaRPr>
          </a:p>
        </p:txBody>
      </p:sp>
      <p:sp>
        <p:nvSpPr>
          <p:cNvPr id="14339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/>
          <a:lstStyle/>
          <a:p>
            <a:pPr>
              <a:lnSpc>
                <a:spcPct val="90000"/>
              </a:lnSpc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如果你遇到這種令人討厭的事，心理可能這麼想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pPr>
              <a:lnSpc>
                <a:spcPct val="90000"/>
              </a:lnSpc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很不安，害怕得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不得了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>
              <a:lnSpc>
                <a:spcPct val="90000"/>
              </a:lnSpc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都是我的錯，我是個壞小孩。</a:t>
            </a:r>
          </a:p>
          <a:p>
            <a:pPr>
              <a:lnSpc>
                <a:spcPct val="90000"/>
              </a:lnSpc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把不開心的事忘掉吧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！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假裝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什麼事都沒發生過。</a:t>
            </a:r>
          </a:p>
          <a:p>
            <a:pPr>
              <a:lnSpc>
                <a:spcPct val="90000"/>
              </a:lnSpc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可是，真的很痛苦、很難過吔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！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該怎麼辦？誰來救救我！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/>
          </p:nvPr>
        </p:nvSpPr>
        <p:spPr>
          <a:xfrm>
            <a:off x="871538" y="862013"/>
            <a:ext cx="8162925" cy="762000"/>
          </a:xfrm>
          <a:ln/>
        </p:spPr>
        <p:txBody>
          <a:bodyPr vert="horz" wrap="square" lIns="91440" tIns="45720" rIns="91440" bIns="45720" anchor="b">
            <a:spAutoFit/>
          </a:bodyPr>
          <a:lstStyle/>
          <a:p>
            <a:r>
              <a:rPr lang="zh-TW" altLang="en-US" dirty="0">
                <a:ea typeface="標楷體" panose="03000509000000000000" pitchFamily="65" charset="-120"/>
              </a:rPr>
              <a:t>你一點都沒錯</a:t>
            </a:r>
          </a:p>
        </p:txBody>
      </p:sp>
      <p:sp>
        <p:nvSpPr>
          <p:cNvPr id="15363" name="Rectangle 3"/>
          <p:cNvSpPr>
            <a:spLocks noGrp="1"/>
          </p:cNvSpPr>
          <p:nvPr>
            <p:ph idx="1"/>
          </p:nvPr>
        </p:nvSpPr>
        <p:spPr>
          <a:xfrm>
            <a:off x="912813" y="1905000"/>
            <a:ext cx="7691635" cy="4191000"/>
          </a:xfrm>
          <a:ln/>
        </p:spPr>
        <p:txBody>
          <a:bodyPr vert="horz" wrap="square" lIns="91440" tIns="45720" rIns="91440" bIns="45720" anchor="t"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永遠記住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r>
              <a:rPr lang="zh-TW" altLang="en-US" sz="60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做錯事的人不是你</a:t>
            </a:r>
            <a:r>
              <a:rPr lang="zh-TW" altLang="en-US" sz="60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60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60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不要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獨自煩惱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，請試著把你的煩惱與不舒服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家人、老師或你信任的長輩說說看。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Verdana"/>
        <a:ea typeface="新細明體"/>
        <a:cs typeface=""/>
      </a:majorFont>
      <a:minorFont>
        <a:latin typeface="Verdan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</a:spPr>
      <a:bodyPr vert="horz" wrap="non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</a:spPr>
      <a:bodyPr vert="horz" wrap="non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710</Words>
  <Application>Microsoft Office PowerPoint</Application>
  <PresentationFormat>如螢幕大小 (4:3)</PresentationFormat>
  <Paragraphs>71</Paragraphs>
  <Slides>17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5" baseType="lpstr">
      <vt:lpstr>新細明體</vt:lpstr>
      <vt:lpstr>標楷體</vt:lpstr>
      <vt:lpstr>Arial</vt:lpstr>
      <vt:lpstr>Calibri</vt:lpstr>
      <vt:lpstr>Times New Roman</vt:lpstr>
      <vt:lpstr>Verdana</vt:lpstr>
      <vt:lpstr>Wingdings</vt:lpstr>
      <vt:lpstr>Bold Stripes</vt:lpstr>
      <vt:lpstr>    性侵害防治</vt:lpstr>
      <vt:lpstr>如果有人正想侵犯你，請這麼做</vt:lpstr>
      <vt:lpstr>極力反抗還是被抓了,怎麼辦?</vt:lpstr>
      <vt:lpstr>不幸被性侵了，怎麼辦？</vt:lpstr>
      <vt:lpstr>不幸被性侵,怎麼辦?</vt:lpstr>
      <vt:lpstr>不幸被性侵,怎麼辦?</vt:lpstr>
      <vt:lpstr>不幸被性侵,怎麼辦?</vt:lpstr>
      <vt:lpstr>你一點都沒錯!</vt:lpstr>
      <vt:lpstr>你一點都沒錯</vt:lpstr>
      <vt:lpstr>熟識者的性侵</vt:lpstr>
      <vt:lpstr>好的觸摸</vt:lpstr>
      <vt:lpstr>不好的觸摸</vt:lpstr>
      <vt:lpstr>只屬於自己的地方</vt:lpstr>
      <vt:lpstr>身體的隱私處 </vt:lpstr>
      <vt:lpstr>PowerPoint 簡報</vt:lpstr>
      <vt:lpstr>有些「祕密」是可以對別人說的</vt:lpstr>
      <vt:lpstr>有些「祕密」說出來，才能保護自己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性侵害案件偵辦注意事項</dc:title>
  <dc:creator>yichun</dc:creator>
  <cp:lastModifiedBy>User</cp:lastModifiedBy>
  <cp:revision>205</cp:revision>
  <dcterms:created xsi:type="dcterms:W3CDTF">2004-06-15T10:43:57Z</dcterms:created>
  <dcterms:modified xsi:type="dcterms:W3CDTF">2025-05-24T03:08:18Z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1033-10.2.0.5838</vt:lpwstr>
  </property>
</Properties>
</file>