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Noto Sans T Chinese" panose="02020500000000000000" charset="-120"/>
      <p:regular r:id="rId19"/>
    </p:embeddedFont>
    <p:embeddedFont>
      <p:font typeface="Noto Sans T Chinese Bold" panose="02020500000000000000" charset="-120"/>
      <p:regular r:id="rId20"/>
    </p:embeddedFont>
    <p:embeddedFont>
      <p:font typeface="王漢宗特黑體" panose="02020500000000000000" charset="-120"/>
      <p:regular r:id="rId21"/>
    </p:embeddedFont>
    <p:embeddedFont>
      <p:font typeface="Rasputin Bold" panose="020205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514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kp1CNZSg3U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5.sv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J3Wm-FpKNU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5.sv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IHvTX_vZFE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5.sv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12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.png"/><Relationship Id="rId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2R5umhjphg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5.sv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rgV_IYFf6I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5.sv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oW-r-_N5nE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svg"/><Relationship Id="rId5" Type="http://schemas.openxmlformats.org/officeDocument/2006/relationships/image" Target="../media/image5.sv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191519" y="9125712"/>
            <a:ext cx="19690898" cy="1161288"/>
            <a:chOff x="0" y="0"/>
            <a:chExt cx="26254530" cy="1548384"/>
          </a:xfrm>
        </p:grpSpPr>
        <p:sp>
          <p:nvSpPr>
            <p:cNvPr id="3" name="Freeform 3"/>
            <p:cNvSpPr/>
            <p:nvPr/>
          </p:nvSpPr>
          <p:spPr>
            <a:xfrm flipH="1" flipV="1">
              <a:off x="0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9753600" y="1548384"/>
                  </a:moveTo>
                  <a:lnTo>
                    <a:pt x="0" y="1548384"/>
                  </a:lnTo>
                  <a:lnTo>
                    <a:pt x="0" y="0"/>
                  </a:lnTo>
                  <a:lnTo>
                    <a:pt x="9753600" y="0"/>
                  </a:lnTo>
                  <a:lnTo>
                    <a:pt x="9753600" y="1548384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V="1">
              <a:off x="8315823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0" y="1548384"/>
                  </a:moveTo>
                  <a:lnTo>
                    <a:pt x="9753600" y="1548384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1548384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V="1">
              <a:off x="16500930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0" y="1548384"/>
                  </a:moveTo>
                  <a:lnTo>
                    <a:pt x="9753600" y="1548384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1548384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46608" y="3306522"/>
            <a:ext cx="4968597" cy="6980478"/>
          </a:xfrm>
          <a:custGeom>
            <a:avLst/>
            <a:gdLst/>
            <a:ahLst/>
            <a:cxnLst/>
            <a:rect l="l" t="t" r="r" b="b"/>
            <a:pathLst>
              <a:path w="4968597" h="6980478">
                <a:moveTo>
                  <a:pt x="0" y="0"/>
                </a:moveTo>
                <a:lnTo>
                  <a:pt x="4968597" y="0"/>
                </a:lnTo>
                <a:lnTo>
                  <a:pt x="4968597" y="6980478"/>
                </a:lnTo>
                <a:lnTo>
                  <a:pt x="0" y="6980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87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4083550" cy="3659882"/>
          </a:xfrm>
          <a:custGeom>
            <a:avLst/>
            <a:gdLst/>
            <a:ahLst/>
            <a:cxnLst/>
            <a:rect l="l" t="t" r="r" b="b"/>
            <a:pathLst>
              <a:path w="4083550" h="3659882">
                <a:moveTo>
                  <a:pt x="0" y="0"/>
                </a:moveTo>
                <a:lnTo>
                  <a:pt x="4083550" y="0"/>
                </a:lnTo>
                <a:lnTo>
                  <a:pt x="4083550" y="3659882"/>
                </a:lnTo>
                <a:lnTo>
                  <a:pt x="0" y="3659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204450" y="0"/>
            <a:ext cx="4083550" cy="3659882"/>
          </a:xfrm>
          <a:custGeom>
            <a:avLst/>
            <a:gdLst/>
            <a:ahLst/>
            <a:cxnLst/>
            <a:rect l="l" t="t" r="r" b="b"/>
            <a:pathLst>
              <a:path w="4083550" h="3659882">
                <a:moveTo>
                  <a:pt x="4083550" y="0"/>
                </a:moveTo>
                <a:lnTo>
                  <a:pt x="0" y="0"/>
                </a:lnTo>
                <a:lnTo>
                  <a:pt x="0" y="3659882"/>
                </a:lnTo>
                <a:lnTo>
                  <a:pt x="4083550" y="3659882"/>
                </a:lnTo>
                <a:lnTo>
                  <a:pt x="40835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89928" y="4011348"/>
            <a:ext cx="12569372" cy="3159150"/>
          </a:xfrm>
          <a:custGeom>
            <a:avLst/>
            <a:gdLst/>
            <a:ahLst/>
            <a:cxnLst/>
            <a:rect l="l" t="t" r="r" b="b"/>
            <a:pathLst>
              <a:path w="12569372" h="3159150">
                <a:moveTo>
                  <a:pt x="0" y="0"/>
                </a:moveTo>
                <a:lnTo>
                  <a:pt x="12569372" y="0"/>
                </a:lnTo>
                <a:lnTo>
                  <a:pt x="12569372" y="3159150"/>
                </a:lnTo>
                <a:lnTo>
                  <a:pt x="0" y="3159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2" r="-1096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0"/>
            <a:ext cx="19690898" cy="1161288"/>
            <a:chOff x="0" y="0"/>
            <a:chExt cx="26254530" cy="1548384"/>
          </a:xfrm>
        </p:grpSpPr>
        <p:sp>
          <p:nvSpPr>
            <p:cNvPr id="12" name="Freeform 12"/>
            <p:cNvSpPr/>
            <p:nvPr/>
          </p:nvSpPr>
          <p:spPr>
            <a:xfrm flipV="1">
              <a:off x="0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0" y="1548384"/>
                  </a:moveTo>
                  <a:lnTo>
                    <a:pt x="9753600" y="1548384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1548384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flipV="1">
              <a:off x="8315823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0" y="1548384"/>
                  </a:moveTo>
                  <a:lnTo>
                    <a:pt x="9753600" y="1548384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1548384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V="1">
              <a:off x="16500930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0" y="1548384"/>
                  </a:moveTo>
                  <a:lnTo>
                    <a:pt x="9753600" y="1548384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1548384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春節的習俗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203" y="2908725"/>
            <a:ext cx="14982059" cy="655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45"/>
              </a:lnSpc>
            </a:pPr>
            <a:r>
              <a:rPr lang="en-US" sz="5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Q2: 過年為什麼要辦年貨?</a:t>
            </a:r>
          </a:p>
          <a:p>
            <a:pPr marL="971563" lvl="1" indent="-485781" algn="l">
              <a:lnSpc>
                <a:spcPts val="6975"/>
              </a:lnSpc>
              <a:buFont typeface="Arial"/>
              <a:buChar char="•"/>
            </a:pPr>
            <a:r>
              <a:rPr lang="en-US" sz="45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古時交通不便，物資取得不易，民眾多會選在春節前夕齊聚採買，這便是「辦年貨」的由來。</a:t>
            </a:r>
          </a:p>
          <a:p>
            <a:pPr marL="971563" lvl="1" indent="-485781" algn="l">
              <a:lnSpc>
                <a:spcPts val="6975"/>
              </a:lnSpc>
              <a:buFont typeface="Arial"/>
              <a:buChar char="•"/>
            </a:pPr>
            <a:r>
              <a:rPr lang="en-US" sz="45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從肉類、禽類、海鮮到南北雜貨，各式食材與用品齊備，為新春佳節的團圓飯席與祭祀做足準備。</a:t>
            </a:r>
          </a:p>
          <a:p>
            <a:pPr marL="971563" lvl="1" indent="-485781" algn="l">
              <a:lnSpc>
                <a:spcPts val="6975"/>
              </a:lnSpc>
              <a:buFont typeface="Arial"/>
              <a:buChar char="•"/>
            </a:pPr>
            <a:r>
              <a:rPr lang="en-US" sz="45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這項傳統不僅僅是採購物品，更象徵著對新一年的期待與準備。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rId8" tooltip="https://www.youtube.com/watch?v=fkp1CNZSg3U"/>
          </p:cNvPr>
          <p:cNvSpPr/>
          <p:nvPr/>
        </p:nvSpPr>
        <p:spPr>
          <a:xfrm>
            <a:off x="2553821" y="8151371"/>
            <a:ext cx="1261192" cy="1261192"/>
          </a:xfrm>
          <a:custGeom>
            <a:avLst/>
            <a:gdLst/>
            <a:ahLst/>
            <a:cxnLst/>
            <a:rect l="l" t="t" r="r" b="b"/>
            <a:pathLst>
              <a:path w="1261192" h="1261192">
                <a:moveTo>
                  <a:pt x="0" y="0"/>
                </a:moveTo>
                <a:lnTo>
                  <a:pt x="1261193" y="0"/>
                </a:lnTo>
                <a:lnTo>
                  <a:pt x="1261193" y="1261192"/>
                </a:lnTo>
                <a:lnTo>
                  <a:pt x="0" y="1261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8" tooltip="https://www.youtube.com/watch?v=fkp1CNZSg3U"/>
          </p:cNvPr>
          <p:cNvSpPr/>
          <p:nvPr/>
        </p:nvSpPr>
        <p:spPr>
          <a:xfrm>
            <a:off x="4368860" y="3223050"/>
            <a:ext cx="10578809" cy="5091052"/>
          </a:xfrm>
          <a:custGeom>
            <a:avLst/>
            <a:gdLst/>
            <a:ahLst/>
            <a:cxnLst/>
            <a:rect l="l" t="t" r="r" b="b"/>
            <a:pathLst>
              <a:path w="10578809" h="5091052">
                <a:moveTo>
                  <a:pt x="0" y="0"/>
                </a:moveTo>
                <a:lnTo>
                  <a:pt x="10578809" y="0"/>
                </a:lnTo>
                <a:lnTo>
                  <a:pt x="10578809" y="5091051"/>
                </a:lnTo>
                <a:lnTo>
                  <a:pt x="0" y="5091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春節的習俗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4203" y="2927775"/>
            <a:ext cx="14320204" cy="224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1"/>
              </a:lnSpc>
            </a:pPr>
            <a:r>
              <a:rPr lang="en-US" sz="563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辦年貨</a:t>
            </a:r>
          </a:p>
          <a:p>
            <a:pPr algn="l">
              <a:lnSpc>
                <a:spcPts val="8741"/>
              </a:lnSpc>
            </a:pPr>
            <a:endParaRPr lang="en-US" sz="5639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15014" y="8553175"/>
            <a:ext cx="13077112" cy="70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114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8" tooltip="https://www.youtube.com/watch?v=fkp1CNZSg3U"/>
              </a:rPr>
              <a:t>辦年貨在濱江市場 CNY at Binjiang Market(0:47)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春節的習俗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203" y="3108772"/>
            <a:ext cx="14982059" cy="566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45"/>
              </a:lnSpc>
            </a:pPr>
            <a:r>
              <a:rPr lang="en-US" sz="5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Q3: 過年為什麼要吃年夜飯?</a:t>
            </a:r>
          </a:p>
          <a:p>
            <a:pPr marL="971563" lvl="1" indent="-485781" algn="l">
              <a:lnSpc>
                <a:spcPts val="6975"/>
              </a:lnSpc>
              <a:buFont typeface="Arial"/>
              <a:buChar char="•"/>
            </a:pPr>
            <a:r>
              <a:rPr lang="en-US" sz="45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除夕晚上的家宴俗稱年夜飯，也叫團圓飯。</a:t>
            </a:r>
          </a:p>
          <a:p>
            <a:pPr marL="971563" lvl="1" indent="-485781" algn="l">
              <a:lnSpc>
                <a:spcPts val="6975"/>
              </a:lnSpc>
              <a:buFont typeface="Arial"/>
              <a:buChar char="•"/>
            </a:pPr>
            <a:r>
              <a:rPr lang="en-US" sz="45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早在漢朝時代就有除夕吃團圓飯的習俗。以前由於生活水平較低，平時做不到飲食豐厚，只有到了過年時才能改善一下，因此年夜飯要盡可能豐富，一是為了解饞，二是這種充實感預示著來年的豐衣足食。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春節的習俗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203" y="3108772"/>
            <a:ext cx="14535686" cy="377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45"/>
              </a:lnSpc>
            </a:pPr>
            <a:r>
              <a:rPr lang="en-US" sz="59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Q4</a:t>
            </a:r>
            <a:r>
              <a:rPr lang="en-US" sz="59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: </a:t>
            </a:r>
            <a:r>
              <a:rPr lang="en-US" sz="5900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過年為什麼要貼春聯、放鞭炮</a:t>
            </a:r>
            <a:r>
              <a:rPr lang="en-US" sz="5900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?</a:t>
            </a:r>
          </a:p>
          <a:p>
            <a:pPr marL="971563" lvl="1" indent="-485781" algn="l">
              <a:lnSpc>
                <a:spcPts val="6975"/>
              </a:lnSpc>
              <a:buFont typeface="Arial"/>
              <a:buChar char="•"/>
            </a:pPr>
            <a:r>
              <a:rPr lang="en-US" sz="4500" dirty="0" err="1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古人最初燃放爆竹，一是為</a:t>
            </a:r>
            <a:r>
              <a:rPr lang="zh-TW" alt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了</a:t>
            </a:r>
            <a:r>
              <a:rPr lang="en-US" sz="4500" dirty="0" err="1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驅逐</a:t>
            </a:r>
            <a:r>
              <a:rPr lang="zh-TW" alt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</a:t>
            </a:r>
            <a:r>
              <a:rPr 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獸」，</a:t>
            </a:r>
            <a:r>
              <a:rPr lang="en-US" sz="4500" dirty="0" err="1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另一</a:t>
            </a:r>
            <a:r>
              <a:rPr lang="zh-TW" alt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說</a:t>
            </a:r>
            <a:r>
              <a:rPr lang="en-US" sz="4500" dirty="0" err="1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法是為</a:t>
            </a:r>
            <a:r>
              <a:rPr lang="zh-TW" alt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了</a:t>
            </a:r>
            <a:r>
              <a:rPr lang="en-US" sz="4500" dirty="0" err="1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驅逐邪魔鬼怪</a:t>
            </a:r>
            <a:r>
              <a:rPr 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。</a:t>
            </a:r>
          </a:p>
          <a:p>
            <a:pPr marL="971563" lvl="1" indent="-485781" algn="l">
              <a:lnSpc>
                <a:spcPts val="6975"/>
              </a:lnSpc>
              <a:buFont typeface="Arial"/>
              <a:buChar char="•"/>
            </a:pPr>
            <a:r>
              <a:rPr lang="en-US" sz="4500" dirty="0" err="1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到後</a:t>
            </a:r>
            <a:r>
              <a:rPr lang="zh-TW" alt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來</a:t>
            </a:r>
            <a:r>
              <a:rPr 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，</a:t>
            </a:r>
            <a:r>
              <a:rPr lang="en-US" sz="4500" dirty="0" err="1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爆竹發出的響聲為新</a:t>
            </a:r>
            <a:r>
              <a:rPr lang="zh-TW" alt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</a:t>
            </a:r>
            <a:r>
              <a:rPr 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帶</a:t>
            </a:r>
            <a:r>
              <a:rPr lang="zh-TW" alt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來</a:t>
            </a:r>
            <a:r>
              <a:rPr lang="en-US" sz="4500" dirty="0" err="1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熱鬧的氣氛</a:t>
            </a:r>
            <a:r>
              <a:rPr lang="en-US" sz="4500" dirty="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84203" y="3108772"/>
            <a:ext cx="14982059" cy="3893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45"/>
              </a:lnSpc>
            </a:pPr>
            <a:r>
              <a:rPr lang="en-US" sz="5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Q5: 過年為什麼要給紅包?</a:t>
            </a:r>
          </a:p>
          <a:p>
            <a:pPr marL="971563" lvl="1" indent="-485781" algn="l">
              <a:lnSpc>
                <a:spcPts val="6975"/>
              </a:lnSpc>
              <a:buFont typeface="Arial"/>
              <a:buChar char="•"/>
            </a:pPr>
            <a:r>
              <a:rPr lang="en-US" sz="45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過年發紅包的習俗，源於古老的「壓歲錢」傳說，主要目的是為了驅邪避災，並傳遞祝福和好運。</a:t>
            </a:r>
          </a:p>
          <a:p>
            <a:pPr algn="l">
              <a:lnSpc>
                <a:spcPts val="6975"/>
              </a:lnSpc>
            </a:pPr>
            <a:endParaRPr lang="en-US" sz="4500">
              <a:solidFill>
                <a:srgbClr val="12193C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8" name="Freeform 8">
            <a:hlinkClick r:id="rId8" tooltip="https://www.youtube.com/watch?v=eJ3Wm-FpKNU"/>
          </p:cNvPr>
          <p:cNvSpPr/>
          <p:nvPr/>
        </p:nvSpPr>
        <p:spPr>
          <a:xfrm>
            <a:off x="2786485" y="7521964"/>
            <a:ext cx="1261192" cy="1261192"/>
          </a:xfrm>
          <a:custGeom>
            <a:avLst/>
            <a:gdLst/>
            <a:ahLst/>
            <a:cxnLst/>
            <a:rect l="l" t="t" r="r" b="b"/>
            <a:pathLst>
              <a:path w="1261192" h="1261192">
                <a:moveTo>
                  <a:pt x="0" y="0"/>
                </a:moveTo>
                <a:lnTo>
                  <a:pt x="1261192" y="0"/>
                </a:lnTo>
                <a:lnTo>
                  <a:pt x="1261192" y="1261192"/>
                </a:lnTo>
                <a:lnTo>
                  <a:pt x="0" y="1261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8" tooltip="https://www.youtube.com/watch?v=eJ3Wm-FpKNU"/>
          </p:cNvPr>
          <p:cNvSpPr/>
          <p:nvPr/>
        </p:nvSpPr>
        <p:spPr>
          <a:xfrm>
            <a:off x="11028174" y="6686565"/>
            <a:ext cx="5030713" cy="2402166"/>
          </a:xfrm>
          <a:custGeom>
            <a:avLst/>
            <a:gdLst/>
            <a:ahLst/>
            <a:cxnLst/>
            <a:rect l="l" t="t" r="r" b="b"/>
            <a:pathLst>
              <a:path w="5030713" h="2402166">
                <a:moveTo>
                  <a:pt x="0" y="0"/>
                </a:moveTo>
                <a:lnTo>
                  <a:pt x="5030713" y="0"/>
                </a:lnTo>
                <a:lnTo>
                  <a:pt x="5030713" y="2402166"/>
                </a:lnTo>
                <a:lnTo>
                  <a:pt x="0" y="2402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春節的習俗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82188" y="7455289"/>
            <a:ext cx="6078501" cy="2025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39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8" tooltip="https://www.youtube.com/watch?v=eJ3Wm-FpKNU"/>
              </a:rPr>
              <a:t>【聽故事過節】恭喜發財，紅包拿來！「祟」怪獸快走開！</a:t>
            </a:r>
            <a:r>
              <a:rPr lang="en-US" sz="39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(3:38)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74178" y="0"/>
            <a:ext cx="10555736" cy="3668118"/>
          </a:xfrm>
          <a:custGeom>
            <a:avLst/>
            <a:gdLst/>
            <a:ahLst/>
            <a:cxnLst/>
            <a:rect l="l" t="t" r="r" b="b"/>
            <a:pathLst>
              <a:path w="10555736" h="3668118">
                <a:moveTo>
                  <a:pt x="0" y="0"/>
                </a:moveTo>
                <a:lnTo>
                  <a:pt x="10555736" y="0"/>
                </a:lnTo>
                <a:lnTo>
                  <a:pt x="10555736" y="3668118"/>
                </a:lnTo>
                <a:lnTo>
                  <a:pt x="0" y="3668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72543" y="1053635"/>
            <a:ext cx="10142914" cy="129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 spc="1856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年夜菜代表的吉祥話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86485" y="3635933"/>
            <a:ext cx="6265561" cy="475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48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 (1)長年菜(長命百歲)</a:t>
            </a:r>
          </a:p>
          <a:p>
            <a:pPr algn="l">
              <a:lnSpc>
                <a:spcPts val="7440"/>
              </a:lnSpc>
            </a:pPr>
            <a:r>
              <a:rPr lang="en-US" sz="48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 (2)全雞(家庭興旺)</a:t>
            </a:r>
          </a:p>
          <a:p>
            <a:pPr algn="l">
              <a:lnSpc>
                <a:spcPts val="7440"/>
              </a:lnSpc>
            </a:pPr>
            <a:r>
              <a:rPr lang="en-US" sz="48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 (3)蘿蔔糕(好彩頭) </a:t>
            </a:r>
          </a:p>
          <a:p>
            <a:pPr algn="l">
              <a:lnSpc>
                <a:spcPts val="7440"/>
              </a:lnSpc>
            </a:pPr>
            <a:r>
              <a:rPr lang="en-US" sz="48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 (4)年糕(步步高升)</a:t>
            </a:r>
          </a:p>
          <a:p>
            <a:pPr algn="l">
              <a:lnSpc>
                <a:spcPts val="7440"/>
              </a:lnSpc>
            </a:pPr>
            <a:r>
              <a:rPr lang="en-US" sz="4800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 (5)魚(年年有餘)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3645458"/>
            <a:ext cx="6535632" cy="508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9"/>
              </a:lnSpc>
            </a:pPr>
            <a:r>
              <a:rPr lang="en-US" sz="4599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(6)火鍋(闔家平安)</a:t>
            </a:r>
          </a:p>
          <a:p>
            <a:pPr algn="l">
              <a:lnSpc>
                <a:spcPts val="7439"/>
              </a:lnSpc>
            </a:pPr>
            <a:r>
              <a:rPr lang="en-US" sz="4799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(7)丸子(圓圓滿滿)</a:t>
            </a:r>
          </a:p>
          <a:p>
            <a:pPr algn="l">
              <a:lnSpc>
                <a:spcPts val="7129"/>
              </a:lnSpc>
            </a:pPr>
            <a:r>
              <a:rPr lang="en-US" sz="4599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(8)韭菜(長長久久)</a:t>
            </a:r>
          </a:p>
          <a:p>
            <a:pPr algn="l">
              <a:lnSpc>
                <a:spcPts val="7129"/>
              </a:lnSpc>
            </a:pPr>
            <a:r>
              <a:rPr lang="en-US" sz="4599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(9)髮菜(發財)</a:t>
            </a:r>
          </a:p>
          <a:p>
            <a:pPr algn="l">
              <a:lnSpc>
                <a:spcPts val="7129"/>
              </a:lnSpc>
            </a:pPr>
            <a:r>
              <a:rPr lang="en-US" sz="4599">
                <a:solidFill>
                  <a:srgbClr val="12193C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(10)佛跳牆(福壽全)</a:t>
            </a:r>
          </a:p>
          <a:p>
            <a:pPr algn="l">
              <a:lnSpc>
                <a:spcPts val="3390"/>
              </a:lnSpc>
            </a:pPr>
            <a:endParaRPr lang="en-US" sz="4599">
              <a:solidFill>
                <a:srgbClr val="12193C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rId8" tooltip="https://www.youtube.com/watch?v=CIHvTX_vZFE"/>
          </p:cNvPr>
          <p:cNvSpPr/>
          <p:nvPr/>
        </p:nvSpPr>
        <p:spPr>
          <a:xfrm>
            <a:off x="2553821" y="8151371"/>
            <a:ext cx="1261192" cy="1261192"/>
          </a:xfrm>
          <a:custGeom>
            <a:avLst/>
            <a:gdLst/>
            <a:ahLst/>
            <a:cxnLst/>
            <a:rect l="l" t="t" r="r" b="b"/>
            <a:pathLst>
              <a:path w="1261192" h="1261192">
                <a:moveTo>
                  <a:pt x="0" y="0"/>
                </a:moveTo>
                <a:lnTo>
                  <a:pt x="1261193" y="0"/>
                </a:lnTo>
                <a:lnTo>
                  <a:pt x="1261193" y="1261192"/>
                </a:lnTo>
                <a:lnTo>
                  <a:pt x="0" y="1261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8" tooltip="https://www.youtube.com/watch?v=CIHvTX_vZFE"/>
          </p:cNvPr>
          <p:cNvSpPr/>
          <p:nvPr/>
        </p:nvSpPr>
        <p:spPr>
          <a:xfrm>
            <a:off x="3896973" y="3423097"/>
            <a:ext cx="9845392" cy="4811935"/>
          </a:xfrm>
          <a:custGeom>
            <a:avLst/>
            <a:gdLst/>
            <a:ahLst/>
            <a:cxnLst/>
            <a:rect l="l" t="t" r="r" b="b"/>
            <a:pathLst>
              <a:path w="9845392" h="4811935">
                <a:moveTo>
                  <a:pt x="0" y="0"/>
                </a:moveTo>
                <a:lnTo>
                  <a:pt x="9845392" y="0"/>
                </a:lnTo>
                <a:lnTo>
                  <a:pt x="9845392" y="4811935"/>
                </a:lnTo>
                <a:lnTo>
                  <a:pt x="0" y="48119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春節的習俗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15014" y="8572225"/>
            <a:ext cx="13444286" cy="66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0"/>
              </a:lnSpc>
            </a:pPr>
            <a:r>
              <a:rPr lang="en-US" sz="3914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8" tooltip="https://www.youtube.com/watch?v=CIHvTX_vZFE"/>
              </a:rPr>
              <a:t>除夕圍爐的由來是什麼呢？每一道菜代表什麼意思呢？</a:t>
            </a:r>
            <a:r>
              <a:rPr lang="en-US" sz="3914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(6:14)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011" y="833316"/>
            <a:ext cx="8862140" cy="1520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spc="2183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THINK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70416" y="3757954"/>
            <a:ext cx="12711329" cy="349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0"/>
              </a:lnSpc>
            </a:pPr>
            <a:r>
              <a:rPr lang="en-US" sz="4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1.你家裡過年的時候會做什麼特別的事情？</a:t>
            </a:r>
          </a:p>
          <a:p>
            <a:pPr algn="l">
              <a:lnSpc>
                <a:spcPts val="8820"/>
              </a:lnSpc>
            </a:pPr>
            <a:r>
              <a:rPr lang="en-US" sz="4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2.你最喜歡哪一項過年活動呢?</a:t>
            </a:r>
          </a:p>
          <a:p>
            <a:pPr algn="l">
              <a:lnSpc>
                <a:spcPts val="9100"/>
              </a:lnSpc>
            </a:pPr>
            <a:endParaRPr lang="en-US" sz="490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672200" y="6887675"/>
            <a:ext cx="4943599" cy="2949654"/>
            <a:chOff x="0" y="0"/>
            <a:chExt cx="6591466" cy="3932872"/>
          </a:xfrm>
        </p:grpSpPr>
        <p:sp>
          <p:nvSpPr>
            <p:cNvPr id="10" name="Freeform 10"/>
            <p:cNvSpPr/>
            <p:nvPr/>
          </p:nvSpPr>
          <p:spPr>
            <a:xfrm>
              <a:off x="0" y="884982"/>
              <a:ext cx="3050432" cy="3047890"/>
            </a:xfrm>
            <a:custGeom>
              <a:avLst/>
              <a:gdLst/>
              <a:ahLst/>
              <a:cxnLst/>
              <a:rect l="l" t="t" r="r" b="b"/>
              <a:pathLst>
                <a:path w="3050432" h="3047890">
                  <a:moveTo>
                    <a:pt x="0" y="0"/>
                  </a:moveTo>
                  <a:lnTo>
                    <a:pt x="3050432" y="0"/>
                  </a:lnTo>
                  <a:lnTo>
                    <a:pt x="3050432" y="3047890"/>
                  </a:lnTo>
                  <a:lnTo>
                    <a:pt x="0" y="3047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524127" y="203857"/>
              <a:ext cx="2067339" cy="3564378"/>
            </a:xfrm>
            <a:custGeom>
              <a:avLst/>
              <a:gdLst/>
              <a:ahLst/>
              <a:cxnLst/>
              <a:rect l="l" t="t" r="r" b="b"/>
              <a:pathLst>
                <a:path w="2067339" h="3564378">
                  <a:moveTo>
                    <a:pt x="0" y="0"/>
                  </a:moveTo>
                  <a:lnTo>
                    <a:pt x="2067339" y="0"/>
                  </a:lnTo>
                  <a:lnTo>
                    <a:pt x="2067339" y="3564378"/>
                  </a:lnTo>
                  <a:lnTo>
                    <a:pt x="0" y="3564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854320" y="0"/>
              <a:ext cx="1837014" cy="3768235"/>
            </a:xfrm>
            <a:custGeom>
              <a:avLst/>
              <a:gdLst/>
              <a:ahLst/>
              <a:cxnLst/>
              <a:rect l="l" t="t" r="r" b="b"/>
              <a:pathLst>
                <a:path w="1837014" h="3768235">
                  <a:moveTo>
                    <a:pt x="0" y="0"/>
                  </a:moveTo>
                  <a:lnTo>
                    <a:pt x="1837014" y="0"/>
                  </a:lnTo>
                  <a:lnTo>
                    <a:pt x="1837014" y="3768235"/>
                  </a:lnTo>
                  <a:lnTo>
                    <a:pt x="0" y="3768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07630" y="6731665"/>
            <a:ext cx="12672739" cy="3662842"/>
            <a:chOff x="0" y="0"/>
            <a:chExt cx="16896985" cy="4883789"/>
          </a:xfrm>
        </p:grpSpPr>
        <p:sp>
          <p:nvSpPr>
            <p:cNvPr id="3" name="Freeform 3"/>
            <p:cNvSpPr/>
            <p:nvPr/>
          </p:nvSpPr>
          <p:spPr>
            <a:xfrm flipH="1">
              <a:off x="9677212" y="153223"/>
              <a:ext cx="4735553" cy="4640842"/>
            </a:xfrm>
            <a:custGeom>
              <a:avLst/>
              <a:gdLst/>
              <a:ahLst/>
              <a:cxnLst/>
              <a:rect l="l" t="t" r="r" b="b"/>
              <a:pathLst>
                <a:path w="4735553" h="4640842">
                  <a:moveTo>
                    <a:pt x="4735553" y="0"/>
                  </a:moveTo>
                  <a:lnTo>
                    <a:pt x="0" y="0"/>
                  </a:lnTo>
                  <a:lnTo>
                    <a:pt x="0" y="4640843"/>
                  </a:lnTo>
                  <a:lnTo>
                    <a:pt x="4735553" y="4640843"/>
                  </a:lnTo>
                  <a:lnTo>
                    <a:pt x="4735553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928545" y="194823"/>
              <a:ext cx="4968441" cy="4688966"/>
            </a:xfrm>
            <a:custGeom>
              <a:avLst/>
              <a:gdLst/>
              <a:ahLst/>
              <a:cxnLst/>
              <a:rect l="l" t="t" r="r" b="b"/>
              <a:pathLst>
                <a:path w="4968441" h="4688966">
                  <a:moveTo>
                    <a:pt x="0" y="0"/>
                  </a:moveTo>
                  <a:lnTo>
                    <a:pt x="4968440" y="0"/>
                  </a:lnTo>
                  <a:lnTo>
                    <a:pt x="4968440" y="4688966"/>
                  </a:lnTo>
                  <a:lnTo>
                    <a:pt x="0" y="4688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45131" cy="4431037"/>
            </a:xfrm>
            <a:custGeom>
              <a:avLst/>
              <a:gdLst/>
              <a:ahLst/>
              <a:cxnLst/>
              <a:rect l="l" t="t" r="r" b="b"/>
              <a:pathLst>
                <a:path w="3445131" h="4431037">
                  <a:moveTo>
                    <a:pt x="0" y="0"/>
                  </a:moveTo>
                  <a:lnTo>
                    <a:pt x="3445131" y="0"/>
                  </a:lnTo>
                  <a:lnTo>
                    <a:pt x="3445131" y="4431037"/>
                  </a:lnTo>
                  <a:lnTo>
                    <a:pt x="0" y="4431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6266609" y="63500"/>
              <a:ext cx="4820289" cy="4820289"/>
            </a:xfrm>
            <a:custGeom>
              <a:avLst/>
              <a:gdLst/>
              <a:ahLst/>
              <a:cxnLst/>
              <a:rect l="l" t="t" r="r" b="b"/>
              <a:pathLst>
                <a:path w="4820289" h="4820289">
                  <a:moveTo>
                    <a:pt x="4820289" y="0"/>
                  </a:moveTo>
                  <a:lnTo>
                    <a:pt x="0" y="0"/>
                  </a:lnTo>
                  <a:lnTo>
                    <a:pt x="0" y="4820289"/>
                  </a:lnTo>
                  <a:lnTo>
                    <a:pt x="4820289" y="4820289"/>
                  </a:lnTo>
                  <a:lnTo>
                    <a:pt x="4820289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406229" y="51480"/>
              <a:ext cx="2959910" cy="4688966"/>
            </a:xfrm>
            <a:custGeom>
              <a:avLst/>
              <a:gdLst/>
              <a:ahLst/>
              <a:cxnLst/>
              <a:rect l="l" t="t" r="r" b="b"/>
              <a:pathLst>
                <a:path w="2959910" h="4688966">
                  <a:moveTo>
                    <a:pt x="0" y="0"/>
                  </a:moveTo>
                  <a:lnTo>
                    <a:pt x="2959910" y="0"/>
                  </a:lnTo>
                  <a:lnTo>
                    <a:pt x="2959910" y="4688966"/>
                  </a:lnTo>
                  <a:lnTo>
                    <a:pt x="0" y="4688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0"/>
            <a:ext cx="4083550" cy="3659882"/>
          </a:xfrm>
          <a:custGeom>
            <a:avLst/>
            <a:gdLst/>
            <a:ahLst/>
            <a:cxnLst/>
            <a:rect l="l" t="t" r="r" b="b"/>
            <a:pathLst>
              <a:path w="4083550" h="3659882">
                <a:moveTo>
                  <a:pt x="0" y="0"/>
                </a:moveTo>
                <a:lnTo>
                  <a:pt x="4083550" y="0"/>
                </a:lnTo>
                <a:lnTo>
                  <a:pt x="4083550" y="3659882"/>
                </a:lnTo>
                <a:lnTo>
                  <a:pt x="0" y="36598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204450" y="0"/>
            <a:ext cx="4083550" cy="3659882"/>
          </a:xfrm>
          <a:custGeom>
            <a:avLst/>
            <a:gdLst/>
            <a:ahLst/>
            <a:cxnLst/>
            <a:rect l="l" t="t" r="r" b="b"/>
            <a:pathLst>
              <a:path w="4083550" h="3659882">
                <a:moveTo>
                  <a:pt x="4083550" y="0"/>
                </a:moveTo>
                <a:lnTo>
                  <a:pt x="0" y="0"/>
                </a:lnTo>
                <a:lnTo>
                  <a:pt x="0" y="3659882"/>
                </a:lnTo>
                <a:lnTo>
                  <a:pt x="4083550" y="3659882"/>
                </a:lnTo>
                <a:lnTo>
                  <a:pt x="408355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83550" y="2227116"/>
            <a:ext cx="10325757" cy="350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61"/>
              </a:lnSpc>
            </a:pPr>
            <a:r>
              <a:rPr lang="en-US" sz="11197" b="1" spc="-167">
                <a:solidFill>
                  <a:srgbClr val="ED102A"/>
                </a:solidFill>
                <a:latin typeface="Rasputin Bold"/>
                <a:ea typeface="Rasputin Bold"/>
                <a:cs typeface="Rasputin Bold"/>
                <a:sym typeface="Rasputin Bold"/>
              </a:rPr>
              <a:t>Happy Lunar New Year</a:t>
            </a:r>
          </a:p>
        </p:txBody>
      </p:sp>
      <p:sp>
        <p:nvSpPr>
          <p:cNvPr id="11" name="Freeform 11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0" y="0"/>
            <a:ext cx="19690898" cy="1161288"/>
            <a:chOff x="0" y="0"/>
            <a:chExt cx="26254530" cy="1548384"/>
          </a:xfrm>
        </p:grpSpPr>
        <p:sp>
          <p:nvSpPr>
            <p:cNvPr id="14" name="Freeform 14"/>
            <p:cNvSpPr/>
            <p:nvPr/>
          </p:nvSpPr>
          <p:spPr>
            <a:xfrm flipV="1">
              <a:off x="0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0" y="1548384"/>
                  </a:moveTo>
                  <a:lnTo>
                    <a:pt x="9753600" y="1548384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1548384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V="1">
              <a:off x="8315823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0" y="1548384"/>
                  </a:moveTo>
                  <a:lnTo>
                    <a:pt x="9753600" y="1548384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1548384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V="1">
              <a:off x="16500930" y="0"/>
              <a:ext cx="9753600" cy="1548384"/>
            </a:xfrm>
            <a:custGeom>
              <a:avLst/>
              <a:gdLst/>
              <a:ahLst/>
              <a:cxnLst/>
              <a:rect l="l" t="t" r="r" b="b"/>
              <a:pathLst>
                <a:path w="9753600" h="1548384">
                  <a:moveTo>
                    <a:pt x="0" y="1548384"/>
                  </a:moveTo>
                  <a:lnTo>
                    <a:pt x="9753600" y="1548384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1548384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rId8" tooltip="https://www.youtube.com/watch?v=w2R5umhjphg"/>
          </p:cNvPr>
          <p:cNvSpPr/>
          <p:nvPr/>
        </p:nvSpPr>
        <p:spPr>
          <a:xfrm>
            <a:off x="3184417" y="8394440"/>
            <a:ext cx="1261192" cy="1261192"/>
          </a:xfrm>
          <a:custGeom>
            <a:avLst/>
            <a:gdLst/>
            <a:ahLst/>
            <a:cxnLst/>
            <a:rect l="l" t="t" r="r" b="b"/>
            <a:pathLst>
              <a:path w="1261192" h="1261192">
                <a:moveTo>
                  <a:pt x="0" y="0"/>
                </a:moveTo>
                <a:lnTo>
                  <a:pt x="1261193" y="0"/>
                </a:lnTo>
                <a:lnTo>
                  <a:pt x="1261193" y="1261193"/>
                </a:lnTo>
                <a:lnTo>
                  <a:pt x="0" y="12611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8" tooltip="https://www.youtube.com/watch?v=w2R5umhjphg"/>
          </p:cNvPr>
          <p:cNvSpPr/>
          <p:nvPr/>
        </p:nvSpPr>
        <p:spPr>
          <a:xfrm>
            <a:off x="3815014" y="3423097"/>
            <a:ext cx="10333692" cy="4998924"/>
          </a:xfrm>
          <a:custGeom>
            <a:avLst/>
            <a:gdLst/>
            <a:ahLst/>
            <a:cxnLst/>
            <a:rect l="l" t="t" r="r" b="b"/>
            <a:pathLst>
              <a:path w="10333692" h="4998924">
                <a:moveTo>
                  <a:pt x="0" y="0"/>
                </a:moveTo>
                <a:lnTo>
                  <a:pt x="10333692" y="0"/>
                </a:lnTo>
                <a:lnTo>
                  <a:pt x="10333692" y="4998924"/>
                </a:lnTo>
                <a:lnTo>
                  <a:pt x="0" y="49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95011" y="915269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年獸的故事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45610" y="8639092"/>
            <a:ext cx="12875002" cy="70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u="sng" spc="101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  <a:hlinkClick r:id="rId8" tooltip="https://www.youtube.com/watch?v=w2R5umhjphg"/>
              </a:rPr>
              <a:t>過年貼春聯、放鞭炮，嚇得年獸快快跑（3:34）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011" y="833316"/>
            <a:ext cx="8862140" cy="1520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spc="2183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THINK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70416" y="3813574"/>
            <a:ext cx="12711329" cy="281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00"/>
              </a:lnSpc>
            </a:pPr>
            <a:r>
              <a:rPr lang="en-US" sz="65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1.看完影片，想想看，過年的時候</a:t>
            </a:r>
          </a:p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 為什麼要放炮、貼紅春聯呢？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112204" y="7307140"/>
            <a:ext cx="4943599" cy="2949654"/>
            <a:chOff x="0" y="0"/>
            <a:chExt cx="6591466" cy="3932872"/>
          </a:xfrm>
        </p:grpSpPr>
        <p:sp>
          <p:nvSpPr>
            <p:cNvPr id="10" name="Freeform 10"/>
            <p:cNvSpPr/>
            <p:nvPr/>
          </p:nvSpPr>
          <p:spPr>
            <a:xfrm>
              <a:off x="0" y="884982"/>
              <a:ext cx="3050432" cy="3047890"/>
            </a:xfrm>
            <a:custGeom>
              <a:avLst/>
              <a:gdLst/>
              <a:ahLst/>
              <a:cxnLst/>
              <a:rect l="l" t="t" r="r" b="b"/>
              <a:pathLst>
                <a:path w="3050432" h="3047890">
                  <a:moveTo>
                    <a:pt x="0" y="0"/>
                  </a:moveTo>
                  <a:lnTo>
                    <a:pt x="3050432" y="0"/>
                  </a:lnTo>
                  <a:lnTo>
                    <a:pt x="3050432" y="3047890"/>
                  </a:lnTo>
                  <a:lnTo>
                    <a:pt x="0" y="3047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524127" y="203857"/>
              <a:ext cx="2067339" cy="3564378"/>
            </a:xfrm>
            <a:custGeom>
              <a:avLst/>
              <a:gdLst/>
              <a:ahLst/>
              <a:cxnLst/>
              <a:rect l="l" t="t" r="r" b="b"/>
              <a:pathLst>
                <a:path w="2067339" h="3564378">
                  <a:moveTo>
                    <a:pt x="0" y="0"/>
                  </a:moveTo>
                  <a:lnTo>
                    <a:pt x="2067339" y="0"/>
                  </a:lnTo>
                  <a:lnTo>
                    <a:pt x="2067339" y="3564378"/>
                  </a:lnTo>
                  <a:lnTo>
                    <a:pt x="0" y="3564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854320" y="0"/>
              <a:ext cx="1837014" cy="3768235"/>
            </a:xfrm>
            <a:custGeom>
              <a:avLst/>
              <a:gdLst/>
              <a:ahLst/>
              <a:cxnLst/>
              <a:rect l="l" t="t" r="r" b="b"/>
              <a:pathLst>
                <a:path w="1837014" h="3768235">
                  <a:moveTo>
                    <a:pt x="0" y="0"/>
                  </a:moveTo>
                  <a:lnTo>
                    <a:pt x="1837014" y="0"/>
                  </a:lnTo>
                  <a:lnTo>
                    <a:pt x="1837014" y="3768235"/>
                  </a:lnTo>
                  <a:lnTo>
                    <a:pt x="0" y="3768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春節的由來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203" y="3165922"/>
            <a:ext cx="14535686" cy="581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21" lvl="1" indent="-528960" algn="l">
              <a:lnSpc>
                <a:spcPts val="7595"/>
              </a:lnSpc>
              <a:buFont typeface="Arial"/>
              <a:buChar char="•"/>
            </a:pPr>
            <a:r>
              <a:rPr lang="en-US" sz="4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春節，又稱農曆新年，是華人社會最重要的傳統節日之一。 它源自於上古時期的歲末祭祀活動，並與農業社會的曆法和豐收祈願密切相關。 </a:t>
            </a:r>
          </a:p>
          <a:p>
            <a:pPr marL="1057921" lvl="1" indent="-528960" algn="l">
              <a:lnSpc>
                <a:spcPts val="7595"/>
              </a:lnSpc>
              <a:buFont typeface="Arial"/>
              <a:buChar char="•"/>
            </a:pPr>
            <a:r>
              <a:rPr lang="en-US" sz="4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隨著時代變遷，春節的習俗和慶祝方式日益豐富，融合了祭祀、祈福、團圓、除舊布新等多重意義，成為聯繫情感、維繫文化的重要節慶。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rId8" tooltip="https://www.youtube.com/watch?v=0rgV_IYFf6I"/>
          </p:cNvPr>
          <p:cNvSpPr/>
          <p:nvPr/>
        </p:nvSpPr>
        <p:spPr>
          <a:xfrm>
            <a:off x="2920996" y="8627704"/>
            <a:ext cx="1261192" cy="1261192"/>
          </a:xfrm>
          <a:custGeom>
            <a:avLst/>
            <a:gdLst/>
            <a:ahLst/>
            <a:cxnLst/>
            <a:rect l="l" t="t" r="r" b="b"/>
            <a:pathLst>
              <a:path w="1261192" h="1261192">
                <a:moveTo>
                  <a:pt x="0" y="0"/>
                </a:moveTo>
                <a:lnTo>
                  <a:pt x="1261192" y="0"/>
                </a:lnTo>
                <a:lnTo>
                  <a:pt x="1261192" y="1261192"/>
                </a:lnTo>
                <a:lnTo>
                  <a:pt x="0" y="1261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hlinkClick r:id="rId8" tooltip="https://www.youtube.com/watch?v=0rgV_IYFf6I"/>
          </p:cNvPr>
          <p:cNvSpPr/>
          <p:nvPr/>
        </p:nvSpPr>
        <p:spPr>
          <a:xfrm>
            <a:off x="3698112" y="3423097"/>
            <a:ext cx="10243115" cy="5070342"/>
          </a:xfrm>
          <a:custGeom>
            <a:avLst/>
            <a:gdLst/>
            <a:ahLst/>
            <a:cxnLst/>
            <a:rect l="l" t="t" r="r" b="b"/>
            <a:pathLst>
              <a:path w="10243115" h="5070342">
                <a:moveTo>
                  <a:pt x="0" y="0"/>
                </a:moveTo>
                <a:lnTo>
                  <a:pt x="10243115" y="0"/>
                </a:lnTo>
                <a:lnTo>
                  <a:pt x="10243115" y="5070342"/>
                </a:lnTo>
                <a:lnTo>
                  <a:pt x="0" y="507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95011" y="915269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春節習俗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51168" y="8923692"/>
            <a:ext cx="12815093" cy="13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u="sng" spc="101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  <a:hlinkClick r:id="rId8" tooltip="https://www.youtube.com/watch?v=0rgV_IYFf6I"/>
              </a:rPr>
              <a:t>「過年」節日故事｜春節習俗還有哪些呢(7:11)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 u="sng" spc="101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  <a:hlinkClick r:id="rId8" tooltip="https://www.youtube.com/watch?v=0rgV_IYFf6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春節的由來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203" y="3165922"/>
            <a:ext cx="14535686" cy="581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21" lvl="1" indent="-528960" algn="l">
              <a:lnSpc>
                <a:spcPts val="7595"/>
              </a:lnSpc>
              <a:buFont typeface="Arial"/>
              <a:buChar char="•"/>
            </a:pPr>
            <a:r>
              <a:rPr lang="en-US" sz="4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春節，又稱農曆新年，是華人社會最重要的傳統節日之一。 它源自於上古時期的歲末祭祀活動，並與農業社會的曆法和豐收祈願密切相關。 </a:t>
            </a:r>
          </a:p>
          <a:p>
            <a:pPr marL="1057921" lvl="1" indent="-528960" algn="l">
              <a:lnSpc>
                <a:spcPts val="7595"/>
              </a:lnSpc>
              <a:buFont typeface="Arial"/>
              <a:buChar char="•"/>
            </a:pPr>
            <a:r>
              <a:rPr lang="en-US" sz="4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隨著時代變遷，春節的習俗和慶祝方式日益豐富，融合了祭祀、祈福、團圓、除舊布新等多重意義，成為聯繫情感、維繫文化的重要節慶。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春節的習俗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94028" y="3338607"/>
            <a:ext cx="8827296" cy="747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10"/>
              </a:lnSpc>
            </a:pPr>
            <a:r>
              <a:rPr lang="en-US" sz="6006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1.除夕前要大掃除。</a:t>
            </a:r>
          </a:p>
          <a:p>
            <a:pPr algn="l">
              <a:lnSpc>
                <a:spcPts val="9310"/>
              </a:lnSpc>
            </a:pPr>
            <a:r>
              <a:rPr lang="en-US" sz="6006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2.要辦年貨。</a:t>
            </a:r>
          </a:p>
          <a:p>
            <a:pPr algn="l">
              <a:lnSpc>
                <a:spcPts val="9310"/>
              </a:lnSpc>
            </a:pPr>
            <a:r>
              <a:rPr lang="en-US" sz="6006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3.吃年夜飯。</a:t>
            </a:r>
          </a:p>
          <a:p>
            <a:pPr algn="l">
              <a:lnSpc>
                <a:spcPts val="9310"/>
              </a:lnSpc>
            </a:pPr>
            <a:r>
              <a:rPr lang="en-US" sz="6006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4.貼春聯、放鞭炮。</a:t>
            </a:r>
          </a:p>
          <a:p>
            <a:pPr algn="l">
              <a:lnSpc>
                <a:spcPts val="9310"/>
              </a:lnSpc>
            </a:pPr>
            <a:r>
              <a:rPr lang="en-US" sz="6006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5.發紅包。</a:t>
            </a:r>
          </a:p>
          <a:p>
            <a:pPr algn="l">
              <a:lnSpc>
                <a:spcPts val="3911"/>
              </a:lnSpc>
            </a:pPr>
            <a:endParaRPr lang="en-US" sz="6006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l">
              <a:lnSpc>
                <a:spcPts val="3911"/>
              </a:lnSpc>
            </a:pPr>
            <a:endParaRPr lang="en-US" sz="6006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l">
              <a:lnSpc>
                <a:spcPts val="3911"/>
              </a:lnSpc>
            </a:pPr>
            <a:endParaRPr lang="en-US" sz="6006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501515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2529493" y="2520007"/>
                </a:moveTo>
                <a:lnTo>
                  <a:pt x="0" y="2520007"/>
                </a:lnTo>
                <a:lnTo>
                  <a:pt x="0" y="0"/>
                </a:lnTo>
                <a:lnTo>
                  <a:pt x="2529493" y="0"/>
                </a:lnTo>
                <a:lnTo>
                  <a:pt x="2529493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256992" y="7521964"/>
            <a:ext cx="2529493" cy="2520007"/>
          </a:xfrm>
          <a:custGeom>
            <a:avLst/>
            <a:gdLst/>
            <a:ahLst/>
            <a:cxnLst/>
            <a:rect l="l" t="t" r="r" b="b"/>
            <a:pathLst>
              <a:path w="2529493" h="2520007">
                <a:moveTo>
                  <a:pt x="0" y="2520007"/>
                </a:moveTo>
                <a:lnTo>
                  <a:pt x="2529493" y="2520007"/>
                </a:lnTo>
                <a:lnTo>
                  <a:pt x="2529493" y="0"/>
                </a:lnTo>
                <a:lnTo>
                  <a:pt x="0" y="0"/>
                </a:lnTo>
                <a:lnTo>
                  <a:pt x="0" y="2520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6608" y="-217131"/>
            <a:ext cx="4061622" cy="3640228"/>
          </a:xfrm>
          <a:custGeom>
            <a:avLst/>
            <a:gdLst/>
            <a:ahLst/>
            <a:cxnLst/>
            <a:rect l="l" t="t" r="r" b="b"/>
            <a:pathLst>
              <a:path w="4061622" h="3640228">
                <a:moveTo>
                  <a:pt x="0" y="0"/>
                </a:moveTo>
                <a:lnTo>
                  <a:pt x="4061622" y="0"/>
                </a:lnTo>
                <a:lnTo>
                  <a:pt x="4061622" y="3640228"/>
                </a:lnTo>
                <a:lnTo>
                  <a:pt x="0" y="364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51777" y="-304790"/>
            <a:ext cx="3936223" cy="3527840"/>
          </a:xfrm>
          <a:custGeom>
            <a:avLst/>
            <a:gdLst/>
            <a:ahLst/>
            <a:cxnLst/>
            <a:rect l="l" t="t" r="r" b="b"/>
            <a:pathLst>
              <a:path w="3936223" h="3527840">
                <a:moveTo>
                  <a:pt x="3936223" y="0"/>
                </a:moveTo>
                <a:lnTo>
                  <a:pt x="0" y="0"/>
                </a:lnTo>
                <a:lnTo>
                  <a:pt x="0" y="3527840"/>
                </a:lnTo>
                <a:lnTo>
                  <a:pt x="3936223" y="3527840"/>
                </a:lnTo>
                <a:lnTo>
                  <a:pt x="393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82188" y="200048"/>
            <a:ext cx="9274963" cy="3223050"/>
          </a:xfrm>
          <a:custGeom>
            <a:avLst/>
            <a:gdLst/>
            <a:ahLst/>
            <a:cxnLst/>
            <a:rect l="l" t="t" r="r" b="b"/>
            <a:pathLst>
              <a:path w="9274963" h="3223050">
                <a:moveTo>
                  <a:pt x="0" y="0"/>
                </a:moveTo>
                <a:lnTo>
                  <a:pt x="9274963" y="0"/>
                </a:lnTo>
                <a:lnTo>
                  <a:pt x="9274963" y="3223049"/>
                </a:lnTo>
                <a:lnTo>
                  <a:pt x="0" y="3223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rId8" tooltip="https://www.youtube.com/watch?v=goW-r-_N5nE"/>
          </p:cNvPr>
          <p:cNvSpPr/>
          <p:nvPr/>
        </p:nvSpPr>
        <p:spPr>
          <a:xfrm>
            <a:off x="5543416" y="4829680"/>
            <a:ext cx="7201167" cy="3987646"/>
          </a:xfrm>
          <a:custGeom>
            <a:avLst/>
            <a:gdLst/>
            <a:ahLst/>
            <a:cxnLst/>
            <a:rect l="l" t="t" r="r" b="b"/>
            <a:pathLst>
              <a:path w="7201167" h="3987646">
                <a:moveTo>
                  <a:pt x="0" y="0"/>
                </a:moveTo>
                <a:lnTo>
                  <a:pt x="7201168" y="0"/>
                </a:lnTo>
                <a:lnTo>
                  <a:pt x="7201168" y="3987647"/>
                </a:lnTo>
                <a:lnTo>
                  <a:pt x="0" y="39876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595011" y="833316"/>
            <a:ext cx="8862140" cy="148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2129">
                <a:solidFill>
                  <a:srgbClr val="7E0D1A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春節的習俗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0987" y="3355380"/>
            <a:ext cx="14535686" cy="1204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45"/>
              </a:lnSpc>
            </a:pPr>
            <a:r>
              <a:rPr lang="en-US" sz="59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Q1:猜猜看過年為什麼要大掃除?</a:t>
            </a:r>
          </a:p>
        </p:txBody>
      </p:sp>
      <p:sp>
        <p:nvSpPr>
          <p:cNvPr id="10" name="Freeform 10">
            <a:hlinkClick r:id="rId8" tooltip="https://www.youtube.com/watch?v=goW-r-_N5nE"/>
          </p:cNvPr>
          <p:cNvSpPr/>
          <p:nvPr/>
        </p:nvSpPr>
        <p:spPr>
          <a:xfrm>
            <a:off x="4182188" y="8780778"/>
            <a:ext cx="1261192" cy="1261192"/>
          </a:xfrm>
          <a:custGeom>
            <a:avLst/>
            <a:gdLst/>
            <a:ahLst/>
            <a:cxnLst/>
            <a:rect l="l" t="t" r="r" b="b"/>
            <a:pathLst>
              <a:path w="1261192" h="1261192">
                <a:moveTo>
                  <a:pt x="0" y="0"/>
                </a:moveTo>
                <a:lnTo>
                  <a:pt x="1261192" y="0"/>
                </a:lnTo>
                <a:lnTo>
                  <a:pt x="1261192" y="1261193"/>
                </a:lnTo>
                <a:lnTo>
                  <a:pt x="0" y="1261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28269" y="8998302"/>
            <a:ext cx="8752148" cy="795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8" tooltip="https://www.youtube.com/watch?v=goW-r-_N5nE"/>
              </a:rPr>
              <a:t>農曆</a:t>
            </a:r>
            <a:r>
              <a:rPr lang="en-US" sz="47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  <a:hlinkClick r:id="rId8" tooltip="https://www.youtube.com/watch?v=goW-r-_N5nE"/>
              </a:rPr>
              <a:t>新年特輯：大掃除</a:t>
            </a:r>
            <a:r>
              <a:rPr lang="en-US" sz="47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(1:55)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Office PowerPoint</Application>
  <PresentationFormat>自訂</PresentationFormat>
  <Paragraphs>60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Rasputin Bold</vt:lpstr>
      <vt:lpstr>Noto Sans T Chinese Bold</vt:lpstr>
      <vt:lpstr>Noto Sans T Chinese</vt:lpstr>
      <vt:lpstr>王漢宗特黑體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一上04-台灣Fun春節</dc:title>
  <cp:lastModifiedBy>媽</cp:lastModifiedBy>
  <cp:revision>2</cp:revision>
  <dcterms:created xsi:type="dcterms:W3CDTF">2006-08-16T00:00:00Z</dcterms:created>
  <dcterms:modified xsi:type="dcterms:W3CDTF">2025-07-20T15:28:02Z</dcterms:modified>
  <dc:identifier>DAGthyPZjQo</dc:identifier>
</cp:coreProperties>
</file>