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文鼎標楷注音" panose="020B0602010101010101" pitchFamily="34" charset="-120"/>
      <p:regular r:id="rId14"/>
    </p:embeddedFont>
    <p:embeddedFont>
      <p:font typeface="王漢宗特黑體" panose="02020500000000000000" charset="-120"/>
      <p:regular r:id="rId15"/>
    </p:embeddedFont>
    <p:embeddedFont>
      <p:font typeface="League Spartan" panose="02020500000000000000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51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maps/place/%E5%8F%B0%E7%81%A3/@23.3961197,114.198581,6z/data=!3m1!4b1!4m6!3m5!1s0x346ef3065c07572f:0xe711f004bf9c5469!8m2!3d23.69781!4d120.960515!16zL20vMDZmMzI?entry=ttu&amp;g_ep=EgoyMDI1MDcxMy4wIKXMDSoASAFQAw%3D%3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hyperlink" Target="https://www.youtube.com/watch?v=Il-xCcy2zA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dJ-y8RzanI8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hyperlink" Target="https://www.youtube.com/watch?v=sSetXP71lH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fWX2Eo5scs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177832"/>
            <a:ext cx="19690400" cy="5931336"/>
            <a:chOff x="0" y="0"/>
            <a:chExt cx="5185949" cy="15621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62162"/>
            </a:xfrm>
            <a:custGeom>
              <a:avLst/>
              <a:gdLst/>
              <a:ahLst/>
              <a:cxnLst/>
              <a:rect l="l" t="t" r="r" b="b"/>
              <a:pathLst>
                <a:path w="5185949" h="1562162">
                  <a:moveTo>
                    <a:pt x="0" y="0"/>
                  </a:moveTo>
                  <a:lnTo>
                    <a:pt x="5185949" y="0"/>
                  </a:lnTo>
                  <a:lnTo>
                    <a:pt x="5185949" y="1562162"/>
                  </a:lnTo>
                  <a:lnTo>
                    <a:pt x="0" y="1562162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19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586646"/>
            <a:ext cx="10531025" cy="6759283"/>
            <a:chOff x="0" y="0"/>
            <a:chExt cx="14041366" cy="9012377"/>
          </a:xfrm>
        </p:grpSpPr>
        <p:sp>
          <p:nvSpPr>
            <p:cNvPr id="9" name="Freeform 9"/>
            <p:cNvSpPr/>
            <p:nvPr/>
          </p:nvSpPr>
          <p:spPr>
            <a:xfrm>
              <a:off x="2337512" y="0"/>
              <a:ext cx="9366342" cy="5604195"/>
            </a:xfrm>
            <a:custGeom>
              <a:avLst/>
              <a:gdLst/>
              <a:ahLst/>
              <a:cxnLst/>
              <a:rect l="l" t="t" r="r" b="b"/>
              <a:pathLst>
                <a:path w="9366342" h="5604195">
                  <a:moveTo>
                    <a:pt x="0" y="0"/>
                  </a:moveTo>
                  <a:lnTo>
                    <a:pt x="9366342" y="0"/>
                  </a:lnTo>
                  <a:lnTo>
                    <a:pt x="9366342" y="5604195"/>
                  </a:lnTo>
                  <a:lnTo>
                    <a:pt x="0" y="5604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4421631"/>
              <a:ext cx="14041366" cy="4590746"/>
            </a:xfrm>
            <a:custGeom>
              <a:avLst/>
              <a:gdLst/>
              <a:ahLst/>
              <a:cxnLst/>
              <a:rect l="l" t="t" r="r" b="b"/>
              <a:pathLst>
                <a:path w="14041366" h="4590746">
                  <a:moveTo>
                    <a:pt x="0" y="0"/>
                  </a:moveTo>
                  <a:lnTo>
                    <a:pt x="14041366" y="0"/>
                  </a:lnTo>
                  <a:lnTo>
                    <a:pt x="14041366" y="4590746"/>
                  </a:lnTo>
                  <a:lnTo>
                    <a:pt x="0" y="4590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5021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1239564" y="1803357"/>
            <a:ext cx="6595264" cy="6680286"/>
          </a:xfrm>
          <a:custGeom>
            <a:avLst/>
            <a:gdLst/>
            <a:ahLst/>
            <a:cxnLst/>
            <a:rect l="l" t="t" r="r" b="b"/>
            <a:pathLst>
              <a:path w="6595264" h="6680286">
                <a:moveTo>
                  <a:pt x="0" y="0"/>
                </a:moveTo>
                <a:lnTo>
                  <a:pt x="6595264" y="0"/>
                </a:lnTo>
                <a:lnTo>
                  <a:pt x="6595264" y="6680286"/>
                </a:lnTo>
                <a:lnTo>
                  <a:pt x="0" y="6680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78574" y="772528"/>
            <a:ext cx="13730853" cy="1525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4"/>
              </a:lnSpc>
            </a:pPr>
            <a:r>
              <a:rPr lang="en-US" sz="8699" spc="869">
                <a:solidFill>
                  <a:srgbClr val="1823B7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THINK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21018" y="2537138"/>
            <a:ext cx="15184836" cy="2750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73"/>
              </a:lnSpc>
            </a:pPr>
            <a:r>
              <a:rPr lang="en-US" sz="5433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1.這些慶典和豐年祭有哪些相似之處</a:t>
            </a:r>
            <a:r>
              <a:rPr lang="en-US" sz="5433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？</a:t>
            </a:r>
          </a:p>
          <a:p>
            <a:pPr algn="l">
              <a:lnSpc>
                <a:spcPts val="9454"/>
              </a:lnSpc>
              <a:spcBef>
                <a:spcPct val="0"/>
              </a:spcBef>
            </a:pPr>
            <a:r>
              <a:rPr lang="en-US" sz="5433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2.你最想體驗哪個國家關於豐收的慶典？為什麼</a:t>
            </a:r>
            <a:r>
              <a:rPr lang="en-US" sz="5433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？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78574" y="772528"/>
            <a:ext cx="13730853" cy="1525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4"/>
              </a:lnSpc>
            </a:pPr>
            <a:r>
              <a:rPr lang="en-US" sz="8699" spc="869">
                <a:solidFill>
                  <a:srgbClr val="1823B7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老師的話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21018" y="2603813"/>
            <a:ext cx="15184836" cy="6435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24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花蓮的豐年祭的精神是感謝自然的恩賜、祈求來年豐收，經過這堂課，有沒有發現其實世界上很多國家也有這樣的祭典呢?以後如果有機會認識外國的朋友，別忘了把我們花蓮最引以為傲的豐年祭介紹給他們認識喔!</a:t>
            </a:r>
          </a:p>
          <a:p>
            <a:pPr algn="l">
              <a:lnSpc>
                <a:spcPts val="9454"/>
              </a:lnSpc>
              <a:spcBef>
                <a:spcPct val="0"/>
              </a:spcBef>
            </a:pPr>
            <a:endParaRPr lang="en-US" sz="480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883046" y="1476348"/>
            <a:ext cx="7376254" cy="7471344"/>
          </a:xfrm>
          <a:custGeom>
            <a:avLst/>
            <a:gdLst/>
            <a:ahLst/>
            <a:cxnLst/>
            <a:rect l="l" t="t" r="r" b="b"/>
            <a:pathLst>
              <a:path w="7376254" h="7471344">
                <a:moveTo>
                  <a:pt x="0" y="0"/>
                </a:moveTo>
                <a:lnTo>
                  <a:pt x="7376254" y="0"/>
                </a:lnTo>
                <a:lnTo>
                  <a:pt x="7376254" y="7471344"/>
                </a:lnTo>
                <a:lnTo>
                  <a:pt x="0" y="7471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34148" y="3245386"/>
            <a:ext cx="7448898" cy="370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49"/>
              </a:lnSpc>
            </a:pPr>
            <a:r>
              <a:rPr lang="en-US" sz="11799" spc="1179">
                <a:solidFill>
                  <a:srgbClr val="383E4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WELL DONE!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78574" y="772528"/>
            <a:ext cx="13730853" cy="1525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4"/>
              </a:lnSpc>
            </a:pPr>
            <a:r>
              <a:rPr lang="en-US" sz="8699" spc="869">
                <a:solidFill>
                  <a:srgbClr val="1823B7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THINK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4410" y="2591888"/>
            <a:ext cx="15139180" cy="583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9534" lvl="1" indent="-584767" algn="l">
              <a:lnSpc>
                <a:spcPts val="9425"/>
              </a:lnSpc>
              <a:buFont typeface="Arial"/>
              <a:buChar char="•"/>
            </a:pPr>
            <a:r>
              <a:rPr lang="en-US" sz="5417" b="1" dirty="0" err="1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王漢宗特黑體"/>
                <a:sym typeface="王漢宗特黑體"/>
              </a:rPr>
              <a:t>我們認識了花蓮原住民豐年祭，豐年祭以感謝自然的恩賜</a:t>
            </a:r>
            <a:r>
              <a:rPr lang="en-US" sz="5417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王漢宗特黑體"/>
                <a:sym typeface="王漢宗特黑體"/>
              </a:rPr>
              <a:t>、 </a:t>
            </a:r>
            <a:r>
              <a:rPr lang="en-US" sz="5417" b="1" dirty="0" err="1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王漢宗特黑體"/>
                <a:sym typeface="王漢宗特黑體"/>
              </a:rPr>
              <a:t>祈求來年豐收為主</a:t>
            </a:r>
            <a:r>
              <a:rPr lang="en-US" sz="5417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王漢宗特黑體"/>
                <a:sym typeface="王漢宗特黑體"/>
              </a:rPr>
              <a:t>。</a:t>
            </a:r>
          </a:p>
          <a:p>
            <a:pPr marL="1169534" lvl="1" indent="-584767" algn="l">
              <a:lnSpc>
                <a:spcPts val="9425"/>
              </a:lnSpc>
              <a:spcBef>
                <a:spcPct val="0"/>
              </a:spcBef>
              <a:buFont typeface="Arial"/>
              <a:buChar char="•"/>
            </a:pPr>
            <a:r>
              <a:rPr lang="en-US" sz="5417" b="1" dirty="0" err="1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王漢宗特黑體"/>
                <a:sym typeface="王漢宗特黑體"/>
              </a:rPr>
              <a:t>小朋友知道世界上還有哪些國家也有類似的慶典嗎</a:t>
            </a:r>
            <a:r>
              <a:rPr lang="en-US" sz="5417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王漢宗特黑體"/>
                <a:sym typeface="王漢宗特黑體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78574" y="1012558"/>
            <a:ext cx="13730853" cy="106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9"/>
              </a:lnSpc>
            </a:pPr>
            <a:r>
              <a:rPr lang="en-US" sz="6600" b="1" spc="779" dirty="0" err="1">
                <a:solidFill>
                  <a:srgbClr val="1823B7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Roboto Bold"/>
                <a:sym typeface="Roboto Bold"/>
              </a:rPr>
              <a:t>同樣有豐收慶典的國家</a:t>
            </a:r>
            <a:endParaRPr lang="en-US" sz="6600" b="1" spc="779" dirty="0">
              <a:solidFill>
                <a:srgbClr val="1823B7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Roboto Bold"/>
              <a:sym typeface="Robot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74410" y="2885844"/>
            <a:ext cx="15139180" cy="470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7945" lvl="1" indent="-573972" algn="l">
              <a:lnSpc>
                <a:spcPts val="9251"/>
              </a:lnSpc>
              <a:buFont typeface="Arial"/>
              <a:buChar char="•"/>
            </a:pPr>
            <a:r>
              <a:rPr lang="en-US" sz="5317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美國與加拿大：感恩節</a:t>
            </a:r>
            <a:r>
              <a:rPr lang="en-US" sz="531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(Thanksgiving) </a:t>
            </a:r>
          </a:p>
          <a:p>
            <a:pPr marL="1147945" lvl="1" indent="-573972" algn="l">
              <a:lnSpc>
                <a:spcPts val="9251"/>
              </a:lnSpc>
              <a:buFont typeface="Arial"/>
              <a:buChar char="•"/>
            </a:pPr>
            <a:r>
              <a:rPr lang="en-US" sz="5317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印度：豐收節</a:t>
            </a:r>
            <a:r>
              <a:rPr lang="en-US" sz="531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(Pongal 或 Makar Sankranti)</a:t>
            </a:r>
          </a:p>
          <a:p>
            <a:pPr marL="1147945" lvl="1" indent="-573972" algn="l">
              <a:lnSpc>
                <a:spcPts val="9251"/>
              </a:lnSpc>
              <a:buFont typeface="Arial"/>
              <a:buChar char="•"/>
            </a:pPr>
            <a:r>
              <a:rPr lang="en-US" sz="5317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日本：新嘗祭</a:t>
            </a:r>
            <a:r>
              <a:rPr lang="en-US" sz="531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(</a:t>
            </a:r>
            <a:r>
              <a:rPr lang="en-US" sz="5317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Niiname-sai</a:t>
            </a:r>
            <a:r>
              <a:rPr lang="en-US" sz="531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)</a:t>
            </a:r>
          </a:p>
          <a:p>
            <a:pPr marL="1147945" lvl="1" indent="-573972" algn="l">
              <a:lnSpc>
                <a:spcPts val="9251"/>
              </a:lnSpc>
              <a:spcBef>
                <a:spcPct val="0"/>
              </a:spcBef>
              <a:buFont typeface="Arial"/>
              <a:buChar char="•"/>
            </a:pPr>
            <a:r>
              <a:rPr lang="en-US" sz="5317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菲律賓：豐收節</a:t>
            </a:r>
            <a:r>
              <a:rPr lang="en-US" sz="531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(</a:t>
            </a:r>
            <a:r>
              <a:rPr lang="en-US" sz="5317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Pahiyas</a:t>
            </a:r>
            <a:r>
              <a:rPr lang="en-US" sz="531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Festival)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95753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hlinkClick r:id="rId2" tooltip="https://www.google.com/maps/place/%E5%8F%B0%E7%81%A3/@23.3961197,114.198581,6z/data=!3m1!4b1!4m6!3m5!1s0x346ef3065c07572f:0xe711f004bf9c5469!8m2!3d23.69781!4d120.960515!16zL20vMDZmMzI?entry=ttu&amp;g_ep=EgoyMDI1MDcxMy4wIKXMDSoASAFQAw%3D%3D"/>
          </p:cNvPr>
          <p:cNvSpPr/>
          <p:nvPr/>
        </p:nvSpPr>
        <p:spPr>
          <a:xfrm>
            <a:off x="3580484" y="2229835"/>
            <a:ext cx="11730079" cy="7976454"/>
          </a:xfrm>
          <a:custGeom>
            <a:avLst/>
            <a:gdLst/>
            <a:ahLst/>
            <a:cxnLst/>
            <a:rect l="l" t="t" r="r" b="b"/>
            <a:pathLst>
              <a:path w="11730079" h="7976454">
                <a:moveTo>
                  <a:pt x="0" y="0"/>
                </a:moveTo>
                <a:lnTo>
                  <a:pt x="11730079" y="0"/>
                </a:lnTo>
                <a:lnTo>
                  <a:pt x="11730079" y="7976454"/>
                </a:lnTo>
                <a:lnTo>
                  <a:pt x="0" y="79764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hlinkClick r:id="rId2" tooltip="https://www.google.com/maps/place/%E5%8F%B0%E7%81%A3/@23.3961197,114.198581,6z/data=!3m1!4b1!4m6!3m5!1s0x346ef3065c07572f:0xe711f004bf9c5469!8m2!3d23.69781!4d120.960515!16zL20vMDZmMzI?entry=ttu&amp;g_ep=EgoyMDI1MDcxMy4wIKXMDSoASAFQAw%3D%3D"/>
          </p:cNvPr>
          <p:cNvSpPr/>
          <p:nvPr/>
        </p:nvSpPr>
        <p:spPr>
          <a:xfrm>
            <a:off x="549027" y="2884612"/>
            <a:ext cx="3459093" cy="1699279"/>
          </a:xfrm>
          <a:custGeom>
            <a:avLst/>
            <a:gdLst/>
            <a:ahLst/>
            <a:cxnLst/>
            <a:rect l="l" t="t" r="r" b="b"/>
            <a:pathLst>
              <a:path w="3459093" h="1699279">
                <a:moveTo>
                  <a:pt x="0" y="0"/>
                </a:moveTo>
                <a:lnTo>
                  <a:pt x="3459093" y="0"/>
                </a:lnTo>
                <a:lnTo>
                  <a:pt x="3459093" y="1699279"/>
                </a:lnTo>
                <a:lnTo>
                  <a:pt x="0" y="16992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78574" y="860158"/>
            <a:ext cx="13730853" cy="136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9"/>
              </a:lnSpc>
            </a:pPr>
            <a:r>
              <a:rPr lang="en-US" sz="7799" spc="779">
                <a:solidFill>
                  <a:srgbClr val="1823B7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同樣有豐收慶典的國家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4479116"/>
            <a:ext cx="2913375" cy="887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點選地圖超連結至</a:t>
            </a:r>
            <a:endParaRPr lang="en-US" sz="2599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Google Map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200" y="5677078"/>
            <a:ext cx="2514600" cy="241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933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美國</a:t>
            </a:r>
            <a:endParaRPr lang="en-US" sz="27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582933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加拿大</a:t>
            </a:r>
            <a:endParaRPr lang="en-US" sz="27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582933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印度</a:t>
            </a:r>
            <a:endParaRPr lang="en-US" sz="27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582933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日本</a:t>
            </a:r>
            <a:endParaRPr lang="en-US" sz="27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582933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菲律賓</a:t>
            </a:r>
            <a:endParaRPr lang="en-US" sz="27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95300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391719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913484" y="3764276"/>
            <a:ext cx="4436601" cy="2758447"/>
          </a:xfrm>
          <a:custGeom>
            <a:avLst/>
            <a:gdLst/>
            <a:ahLst/>
            <a:cxnLst/>
            <a:rect l="l" t="t" r="r" b="b"/>
            <a:pathLst>
              <a:path w="4436601" h="2758447">
                <a:moveTo>
                  <a:pt x="0" y="0"/>
                </a:moveTo>
                <a:lnTo>
                  <a:pt x="4436601" y="0"/>
                </a:lnTo>
                <a:lnTo>
                  <a:pt x="4436601" y="2758448"/>
                </a:lnTo>
                <a:lnTo>
                  <a:pt x="0" y="2758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46382" y="2890338"/>
            <a:ext cx="6680533" cy="4506323"/>
          </a:xfrm>
          <a:custGeom>
            <a:avLst/>
            <a:gdLst/>
            <a:ahLst/>
            <a:cxnLst/>
            <a:rect l="l" t="t" r="r" b="b"/>
            <a:pathLst>
              <a:path w="6680533" h="4506323">
                <a:moveTo>
                  <a:pt x="0" y="0"/>
                </a:moveTo>
                <a:lnTo>
                  <a:pt x="6680533" y="0"/>
                </a:lnTo>
                <a:lnTo>
                  <a:pt x="6680533" y="4506324"/>
                </a:lnTo>
                <a:lnTo>
                  <a:pt x="0" y="4506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78574" y="1140492"/>
            <a:ext cx="13730853" cy="961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</a:pPr>
            <a:r>
              <a:rPr lang="en-US" sz="6099" spc="60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COUNTRY IS THIS?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23366" y="7094384"/>
            <a:ext cx="8547151" cy="89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5"/>
              </a:lnSpc>
              <a:spcBef>
                <a:spcPct val="0"/>
              </a:spcBef>
            </a:pPr>
            <a:r>
              <a:rPr lang="en-US" sz="4747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美國--感恩節 (Thanksgiving)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84659" y="7643360"/>
            <a:ext cx="284474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America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hlinkClick r:id="rId2" tooltip="https://www.youtube.com/watch?v=Il-xCcy2zAE"/>
          </p:cNvPr>
          <p:cNvSpPr/>
          <p:nvPr/>
        </p:nvSpPr>
        <p:spPr>
          <a:xfrm>
            <a:off x="1492723" y="3095863"/>
            <a:ext cx="7205629" cy="4053166"/>
          </a:xfrm>
          <a:custGeom>
            <a:avLst/>
            <a:gdLst/>
            <a:ahLst/>
            <a:cxnLst/>
            <a:rect l="l" t="t" r="r" b="b"/>
            <a:pathLst>
              <a:path w="7205629" h="4053166">
                <a:moveTo>
                  <a:pt x="0" y="0"/>
                </a:moveTo>
                <a:lnTo>
                  <a:pt x="7205629" y="0"/>
                </a:lnTo>
                <a:lnTo>
                  <a:pt x="7205629" y="4053166"/>
                </a:lnTo>
                <a:lnTo>
                  <a:pt x="0" y="4053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68894" y="2623931"/>
            <a:ext cx="4741998" cy="4114800"/>
          </a:xfrm>
          <a:custGeom>
            <a:avLst/>
            <a:gdLst/>
            <a:ahLst/>
            <a:cxnLst/>
            <a:rect l="l" t="t" r="r" b="b"/>
            <a:pathLst>
              <a:path w="4741998" h="4114800">
                <a:moveTo>
                  <a:pt x="0" y="0"/>
                </a:moveTo>
                <a:lnTo>
                  <a:pt x="4741999" y="0"/>
                </a:lnTo>
                <a:lnTo>
                  <a:pt x="47419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hlinkClick r:id="rId2" tooltip="https://www.youtube.com/watch?v=Il-xCcy2zAE"/>
          </p:cNvPr>
          <p:cNvSpPr/>
          <p:nvPr/>
        </p:nvSpPr>
        <p:spPr>
          <a:xfrm>
            <a:off x="8698352" y="8423036"/>
            <a:ext cx="989288" cy="989288"/>
          </a:xfrm>
          <a:custGeom>
            <a:avLst/>
            <a:gdLst/>
            <a:ahLst/>
            <a:cxnLst/>
            <a:rect l="l" t="t" r="r" b="b"/>
            <a:pathLst>
              <a:path w="989288" h="989288">
                <a:moveTo>
                  <a:pt x="0" y="0"/>
                </a:moveTo>
                <a:lnTo>
                  <a:pt x="989289" y="0"/>
                </a:lnTo>
                <a:lnTo>
                  <a:pt x="989289" y="989289"/>
                </a:lnTo>
                <a:lnTo>
                  <a:pt x="0" y="989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78574" y="1121755"/>
            <a:ext cx="13730853" cy="961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</a:pPr>
            <a:r>
              <a:rPr lang="en-US" sz="6099" spc="60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COUNTRY IS THIS?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4000" y="7098532"/>
            <a:ext cx="8547151" cy="89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5"/>
              </a:lnSpc>
              <a:spcBef>
                <a:spcPct val="0"/>
              </a:spcBef>
            </a:pPr>
            <a:r>
              <a:rPr lang="en-US" sz="4747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加拿大--感恩節 (Thanksgiving)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87641" y="8522932"/>
            <a:ext cx="7615351" cy="132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 u="sng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  <a:hlinkClick r:id="rId2" tooltip="https://www.youtube.com/watch?v=Il-xCcy2zAE"/>
              </a:rPr>
              <a:t>感恩節</a:t>
            </a:r>
            <a:r>
              <a:rPr lang="en-US" sz="3600" u="sng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  <a:hlinkClick r:id="rId2" tooltip="https://www.youtube.com/watch?v=Il-xCcy2zAE"/>
              </a:rPr>
              <a:t>的由來是什麼？（3:32）</a:t>
            </a:r>
          </a:p>
          <a:p>
            <a:pPr algn="l">
              <a:lnSpc>
                <a:spcPts val="5040"/>
              </a:lnSpc>
              <a:spcBef>
                <a:spcPct val="0"/>
              </a:spcBef>
            </a:pPr>
            <a:endParaRPr lang="en-US" sz="3600" u="sng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  <a:hlinkClick r:id="rId2" tooltip="https://www.youtube.com/watch?v=Il-xCcy2zA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92723" y="7552576"/>
            <a:ext cx="7205629" cy="721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Canada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994036" y="2693206"/>
            <a:ext cx="3611511" cy="4114800"/>
          </a:xfrm>
          <a:custGeom>
            <a:avLst/>
            <a:gdLst/>
            <a:ahLst/>
            <a:cxnLst/>
            <a:rect l="l" t="t" r="r" b="b"/>
            <a:pathLst>
              <a:path w="3611511" h="4114800">
                <a:moveTo>
                  <a:pt x="0" y="0"/>
                </a:moveTo>
                <a:lnTo>
                  <a:pt x="3611512" y="0"/>
                </a:lnTo>
                <a:lnTo>
                  <a:pt x="3611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hlinkClick r:id="rId4" tooltip="https://www.youtube.com/watch?v=dJ-y8RzanI8"/>
          </p:cNvPr>
          <p:cNvSpPr/>
          <p:nvPr/>
        </p:nvSpPr>
        <p:spPr>
          <a:xfrm>
            <a:off x="1609146" y="2992196"/>
            <a:ext cx="6457948" cy="4302608"/>
          </a:xfrm>
          <a:custGeom>
            <a:avLst/>
            <a:gdLst/>
            <a:ahLst/>
            <a:cxnLst/>
            <a:rect l="l" t="t" r="r" b="b"/>
            <a:pathLst>
              <a:path w="6457948" h="4302608">
                <a:moveTo>
                  <a:pt x="0" y="0"/>
                </a:moveTo>
                <a:lnTo>
                  <a:pt x="6457948" y="0"/>
                </a:lnTo>
                <a:lnTo>
                  <a:pt x="6457948" y="4302608"/>
                </a:lnTo>
                <a:lnTo>
                  <a:pt x="0" y="430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>
            <a:hlinkClick r:id="rId4" tooltip="https://www.youtube.com/watch?v=dJ-y8RzanI8"/>
          </p:cNvPr>
          <p:cNvSpPr/>
          <p:nvPr/>
        </p:nvSpPr>
        <p:spPr>
          <a:xfrm>
            <a:off x="8649356" y="8423036"/>
            <a:ext cx="989288" cy="989288"/>
          </a:xfrm>
          <a:custGeom>
            <a:avLst/>
            <a:gdLst/>
            <a:ahLst/>
            <a:cxnLst/>
            <a:rect l="l" t="t" r="r" b="b"/>
            <a:pathLst>
              <a:path w="989288" h="989288">
                <a:moveTo>
                  <a:pt x="0" y="0"/>
                </a:moveTo>
                <a:lnTo>
                  <a:pt x="989288" y="0"/>
                </a:lnTo>
                <a:lnTo>
                  <a:pt x="989288" y="989289"/>
                </a:lnTo>
                <a:lnTo>
                  <a:pt x="0" y="989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78574" y="1140492"/>
            <a:ext cx="13730853" cy="961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</a:pPr>
            <a:r>
              <a:rPr lang="en-US" sz="6099" spc="60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COUNTRY IS THIS?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74310" y="7218344"/>
            <a:ext cx="8547151" cy="89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5"/>
              </a:lnSpc>
              <a:spcBef>
                <a:spcPct val="0"/>
              </a:spcBef>
            </a:pPr>
            <a:r>
              <a:rPr lang="en-US" sz="4747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印度：豐收節(Pongal)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38644" y="8522932"/>
            <a:ext cx="6783029" cy="132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u="sng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  <a:hlinkClick r:id="rId4" tooltip="https://www.youtube.com/watch?v=dJ-y8RzanI8"/>
              </a:rPr>
              <a:t>大馬印度教徒歡慶豐收節(1:42)</a:t>
            </a:r>
          </a:p>
          <a:p>
            <a:pPr algn="l">
              <a:lnSpc>
                <a:spcPts val="5039"/>
              </a:lnSpc>
            </a:pPr>
            <a:endParaRPr lang="en-US" sz="3599" u="sng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  <a:hlinkClick r:id="rId4" tooltip="https://www.youtube.com/watch?v=dJ-y8RzanI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09146" y="7484409"/>
            <a:ext cx="6457948" cy="761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India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hlinkClick r:id="rId2" tooltip="https://www.youtube.com/watch?v=sSetXP71lHg"/>
          </p:cNvPr>
          <p:cNvSpPr/>
          <p:nvPr/>
        </p:nvSpPr>
        <p:spPr>
          <a:xfrm>
            <a:off x="1028700" y="2557848"/>
            <a:ext cx="8085905" cy="5559060"/>
          </a:xfrm>
          <a:custGeom>
            <a:avLst/>
            <a:gdLst/>
            <a:ahLst/>
            <a:cxnLst/>
            <a:rect l="l" t="t" r="r" b="b"/>
            <a:pathLst>
              <a:path w="8085905" h="5559060">
                <a:moveTo>
                  <a:pt x="0" y="0"/>
                </a:moveTo>
                <a:lnTo>
                  <a:pt x="8085905" y="0"/>
                </a:lnTo>
                <a:lnTo>
                  <a:pt x="8085905" y="5559060"/>
                </a:lnTo>
                <a:lnTo>
                  <a:pt x="0" y="555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807050" y="2693206"/>
            <a:ext cx="3833870" cy="4114800"/>
          </a:xfrm>
          <a:custGeom>
            <a:avLst/>
            <a:gdLst/>
            <a:ahLst/>
            <a:cxnLst/>
            <a:rect l="l" t="t" r="r" b="b"/>
            <a:pathLst>
              <a:path w="3833870" h="4114800">
                <a:moveTo>
                  <a:pt x="0" y="0"/>
                </a:moveTo>
                <a:lnTo>
                  <a:pt x="3833870" y="0"/>
                </a:lnTo>
                <a:lnTo>
                  <a:pt x="3833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hlinkClick r:id="rId2" tooltip="https://www.youtube.com/watch?v=sSetXP71lHg"/>
          </p:cNvPr>
          <p:cNvSpPr/>
          <p:nvPr/>
        </p:nvSpPr>
        <p:spPr>
          <a:xfrm>
            <a:off x="9079779" y="8423036"/>
            <a:ext cx="989288" cy="989288"/>
          </a:xfrm>
          <a:custGeom>
            <a:avLst/>
            <a:gdLst/>
            <a:ahLst/>
            <a:cxnLst/>
            <a:rect l="l" t="t" r="r" b="b"/>
            <a:pathLst>
              <a:path w="989288" h="989288">
                <a:moveTo>
                  <a:pt x="0" y="0"/>
                </a:moveTo>
                <a:lnTo>
                  <a:pt x="989288" y="0"/>
                </a:lnTo>
                <a:lnTo>
                  <a:pt x="989288" y="989289"/>
                </a:lnTo>
                <a:lnTo>
                  <a:pt x="0" y="9892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78574" y="1140492"/>
            <a:ext cx="13730853" cy="961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</a:pPr>
            <a:r>
              <a:rPr lang="en-US" sz="6099" spc="60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COUNTRY IS THIS?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74310" y="7218344"/>
            <a:ext cx="8547151" cy="89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5"/>
              </a:lnSpc>
              <a:spcBef>
                <a:spcPct val="0"/>
              </a:spcBef>
            </a:pPr>
            <a:r>
              <a:rPr lang="en-US" sz="4747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日本：新嘗祭 (Niiname-sai)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69067" y="8623061"/>
            <a:ext cx="7945610" cy="132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u="sng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  <a:hlinkClick r:id="rId2" tooltip="https://www.youtube.com/watch?v=sSetXP71lHg"/>
              </a:rPr>
              <a:t>明治神宮新嘗祭</a:t>
            </a:r>
            <a:r>
              <a:rPr lang="en-US" sz="35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(3:27)</a:t>
            </a:r>
          </a:p>
          <a:p>
            <a:pPr algn="l">
              <a:lnSpc>
                <a:spcPts val="5039"/>
              </a:lnSpc>
            </a:pPr>
            <a:endParaRPr lang="en-US" sz="3599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745807" y="7530307"/>
            <a:ext cx="4710481" cy="721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Japan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6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2821"/>
            <a:ext cx="16230600" cy="8959250"/>
            <a:chOff x="0" y="0"/>
            <a:chExt cx="4274726" cy="2359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59638"/>
            </a:xfrm>
            <a:custGeom>
              <a:avLst/>
              <a:gdLst/>
              <a:ahLst/>
              <a:cxnLst/>
              <a:rect l="l" t="t" r="r" b="b"/>
              <a:pathLst>
                <a:path w="4274726" h="2359638">
                  <a:moveTo>
                    <a:pt x="0" y="0"/>
                  </a:moveTo>
                  <a:lnTo>
                    <a:pt x="4274726" y="0"/>
                  </a:lnTo>
                  <a:lnTo>
                    <a:pt x="4274726" y="2359638"/>
                  </a:lnTo>
                  <a:lnTo>
                    <a:pt x="0" y="2359638"/>
                  </a:lnTo>
                  <a:close/>
                </a:path>
              </a:pathLst>
            </a:custGeom>
            <a:solidFill>
              <a:srgbClr val="C5E1EB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241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1200" y="2441316"/>
            <a:ext cx="19690400" cy="5981720"/>
            <a:chOff x="0" y="0"/>
            <a:chExt cx="5185949" cy="1575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ECF8F9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055889" y="2441316"/>
            <a:ext cx="2383993" cy="4114800"/>
          </a:xfrm>
          <a:custGeom>
            <a:avLst/>
            <a:gdLst/>
            <a:ahLst/>
            <a:cxnLst/>
            <a:rect l="l" t="t" r="r" b="b"/>
            <a:pathLst>
              <a:path w="2383993" h="4114800">
                <a:moveTo>
                  <a:pt x="0" y="0"/>
                </a:moveTo>
                <a:lnTo>
                  <a:pt x="2383993" y="0"/>
                </a:lnTo>
                <a:lnTo>
                  <a:pt x="2383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hlinkClick r:id="rId4" tooltip="https://www.youtube.com/watch?v=fWX2Eo5scsc"/>
          </p:cNvPr>
          <p:cNvSpPr/>
          <p:nvPr/>
        </p:nvSpPr>
        <p:spPr>
          <a:xfrm>
            <a:off x="1998582" y="2761064"/>
            <a:ext cx="6353164" cy="4764873"/>
          </a:xfrm>
          <a:custGeom>
            <a:avLst/>
            <a:gdLst/>
            <a:ahLst/>
            <a:cxnLst/>
            <a:rect l="l" t="t" r="r" b="b"/>
            <a:pathLst>
              <a:path w="6353164" h="4764873">
                <a:moveTo>
                  <a:pt x="0" y="0"/>
                </a:moveTo>
                <a:lnTo>
                  <a:pt x="6353164" y="0"/>
                </a:lnTo>
                <a:lnTo>
                  <a:pt x="6353164" y="4764872"/>
                </a:lnTo>
                <a:lnTo>
                  <a:pt x="0" y="4764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>
            <a:hlinkClick r:id="rId4" tooltip="https://www.youtube.com/watch?v=fWX2Eo5scsc"/>
          </p:cNvPr>
          <p:cNvSpPr/>
          <p:nvPr/>
        </p:nvSpPr>
        <p:spPr>
          <a:xfrm>
            <a:off x="8610490" y="8423036"/>
            <a:ext cx="989288" cy="989288"/>
          </a:xfrm>
          <a:custGeom>
            <a:avLst/>
            <a:gdLst/>
            <a:ahLst/>
            <a:cxnLst/>
            <a:rect l="l" t="t" r="r" b="b"/>
            <a:pathLst>
              <a:path w="989288" h="989288">
                <a:moveTo>
                  <a:pt x="0" y="0"/>
                </a:moveTo>
                <a:lnTo>
                  <a:pt x="989289" y="0"/>
                </a:lnTo>
                <a:lnTo>
                  <a:pt x="989289" y="989289"/>
                </a:lnTo>
                <a:lnTo>
                  <a:pt x="0" y="989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78574" y="1140492"/>
            <a:ext cx="13730853" cy="961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</a:pPr>
            <a:r>
              <a:rPr lang="en-US" sz="6099" spc="60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COUNTRY IS THIS?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10490" y="6899556"/>
            <a:ext cx="9274790" cy="85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25"/>
              </a:lnSpc>
              <a:spcBef>
                <a:spcPct val="0"/>
              </a:spcBef>
            </a:pPr>
            <a:r>
              <a:rPr lang="en-US" sz="4447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菲律賓：豐收節 (Pahiyas Festival)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99779" y="8568651"/>
            <a:ext cx="5866568" cy="68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u="sng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  <a:hlinkClick r:id="rId4" tooltip="https://www.youtube.com/watch?v=fWX2Eo5scsc"/>
              </a:rPr>
              <a:t>Festival 菲律賓豐收節(1:19)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62375" y="7672388"/>
            <a:ext cx="6648115" cy="70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Philippines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152</Words>
  <Application>Microsoft Office PowerPoint</Application>
  <PresentationFormat>自訂</PresentationFormat>
  <Paragraphs>41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8" baseType="lpstr">
      <vt:lpstr>文鼎標楷注音</vt:lpstr>
      <vt:lpstr>League Spartan</vt:lpstr>
      <vt:lpstr>王漢宗特黑體</vt:lpstr>
      <vt:lpstr>Calibri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一上03-世界慶豐年</dc:title>
  <cp:lastModifiedBy>媽</cp:lastModifiedBy>
  <cp:revision>2</cp:revision>
  <dcterms:created xsi:type="dcterms:W3CDTF">2006-08-16T00:00:00Z</dcterms:created>
  <dcterms:modified xsi:type="dcterms:W3CDTF">2025-07-18T03:39:37Z</dcterms:modified>
  <dc:identifier>DAGtbnZ6Akk</dc:identifier>
</cp:coreProperties>
</file>