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sldIdLst>
    <p:sldId id="256" r:id="rId2"/>
    <p:sldId id="269" r:id="rId3"/>
    <p:sldId id="257" r:id="rId4"/>
    <p:sldId id="258" r:id="rId5"/>
    <p:sldId id="260" r:id="rId6"/>
    <p:sldId id="261" r:id="rId7"/>
    <p:sldId id="259" r:id="rId8"/>
    <p:sldId id="262" r:id="rId9"/>
    <p:sldId id="263" r:id="rId10"/>
    <p:sldId id="264" r:id="rId11"/>
    <p:sldId id="265" r:id="rId12"/>
    <p:sldId id="266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708" autoAdjust="0"/>
  </p:normalViewPr>
  <p:slideViewPr>
    <p:cSldViewPr>
      <p:cViewPr varScale="1">
        <p:scale>
          <a:sx n="76" d="100"/>
          <a:sy n="76" d="100"/>
        </p:scale>
        <p:origin x="-996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0D6B-E87C-4784-92BA-3906BD0031E2}" type="datetimeFigureOut">
              <a:rPr lang="zh-TW" altLang="en-US" smtClean="0"/>
              <a:t>2025/9/8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AC365-7FB6-4434-B33E-9A721A11071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0D6B-E87C-4784-92BA-3906BD0031E2}" type="datetimeFigureOut">
              <a:rPr lang="zh-TW" altLang="en-US" smtClean="0"/>
              <a:t>2025/9/8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AC365-7FB6-4434-B33E-9A721A11071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0D6B-E87C-4784-92BA-3906BD0031E2}" type="datetimeFigureOut">
              <a:rPr lang="zh-TW" altLang="en-US" smtClean="0"/>
              <a:t>2025/9/8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AC365-7FB6-4434-B33E-9A721A11071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0D6B-E87C-4784-92BA-3906BD0031E2}" type="datetimeFigureOut">
              <a:rPr lang="zh-TW" altLang="en-US" smtClean="0"/>
              <a:t>2025/9/8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AC365-7FB6-4434-B33E-9A721A11071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0D6B-E87C-4784-92BA-3906BD0031E2}" type="datetimeFigureOut">
              <a:rPr lang="zh-TW" altLang="en-US" smtClean="0"/>
              <a:t>2025/9/8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AC365-7FB6-4434-B33E-9A721A11071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0D6B-E87C-4784-92BA-3906BD0031E2}" type="datetimeFigureOut">
              <a:rPr lang="zh-TW" altLang="en-US" smtClean="0"/>
              <a:t>2025/9/8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AC365-7FB6-4434-B33E-9A721A11071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0D6B-E87C-4784-92BA-3906BD0031E2}" type="datetimeFigureOut">
              <a:rPr lang="zh-TW" altLang="en-US" smtClean="0"/>
              <a:t>2025/9/8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AC365-7FB6-4434-B33E-9A721A11071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0D6B-E87C-4784-92BA-3906BD0031E2}" type="datetimeFigureOut">
              <a:rPr lang="zh-TW" altLang="en-US" smtClean="0"/>
              <a:t>2025/9/8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AC365-7FB6-4434-B33E-9A721A11071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0D6B-E87C-4784-92BA-3906BD0031E2}" type="datetimeFigureOut">
              <a:rPr lang="zh-TW" altLang="en-US" smtClean="0"/>
              <a:t>2025/9/8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AC365-7FB6-4434-B33E-9A721A11071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0D6B-E87C-4784-92BA-3906BD0031E2}" type="datetimeFigureOut">
              <a:rPr lang="zh-TW" altLang="en-US" smtClean="0"/>
              <a:t>2025/9/8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AC365-7FB6-4434-B33E-9A721A11071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 anchor="ctr"/>
          <a:lstStyle>
            <a:lvl1pPr algn="ctr">
              <a:defRPr sz="36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 anchor="ctr"/>
          <a:lstStyle>
            <a:lvl1pPr algn="l">
              <a:defRPr sz="2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0D6B-E87C-4784-92BA-3906BD0031E2}" type="datetimeFigureOut">
              <a:rPr lang="zh-TW" altLang="en-US" smtClean="0"/>
              <a:t>2025/9/8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AC365-7FB6-4434-B33E-9A721A11071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13">
            <a:duotone>
              <a:schemeClr val="accent1"/>
              <a:srgbClr val="FFFFFF"/>
            </a:duotone>
            <a:lum bright="12000" contrast="40000"/>
          </a:blip>
          <a:stretch>
            <a:fillRect/>
          </a:stretch>
        </p:blipFill>
        <p:spPr>
          <a:xfrm>
            <a:off x="6667809" y="4915143"/>
            <a:ext cx="2476191" cy="194285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0" y="40951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14">
            <a:duotone>
              <a:schemeClr val="accent1"/>
              <a:srgbClr val="FFFFFF"/>
            </a:duotone>
            <a:lum bright="35000" contrast="40000"/>
          </a:blip>
          <a:stretch>
            <a:fillRect/>
          </a:stretch>
        </p:blipFill>
        <p:spPr>
          <a:xfrm>
            <a:off x="0" y="6420445"/>
            <a:ext cx="9144000" cy="43755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50D6B-E87C-4784-92BA-3906BD0031E2}" type="datetimeFigureOut">
              <a:rPr lang="zh-TW" altLang="en-US" smtClean="0"/>
              <a:t>2025/9/8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AC365-7FB6-4434-B33E-9A721A11071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 2"/>
        <a:buChar char="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60000"/>
        <a:buFont typeface="Wingdings 2"/>
        <a:buChar char="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45000"/>
        <a:buFont typeface="Wingdings 2"/>
        <a:buChar char="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u.tw/News_Content.aspx?n=9E7AC85F1954DDA8&amp;s=2960D5D672A44B6A" TargetMode="External"/><Relationship Id="rId2" Type="http://schemas.openxmlformats.org/officeDocument/2006/relationships/hyperlink" Target="https://www.youtube.com/watch?v=uZ5wmb6RV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pKKIpn2fDGI" TargetMode="External"/><Relationship Id="rId5" Type="http://schemas.openxmlformats.org/officeDocument/2006/relationships/hyperlink" Target="https://www.youtube.com/watch?v=oCaKhfNAa4Q" TargetMode="External"/><Relationship Id="rId4" Type="http://schemas.openxmlformats.org/officeDocument/2006/relationships/hyperlink" Target="https://artouch.com/artco-kids/content-162918.html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dkYHHvRirg" TargetMode="Externa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u.tw/News_Content.aspx?n=9E7AC85F1954DDA8&amp;s=2960D5D672A44B6A" TargetMode="External"/><Relationship Id="rId2" Type="http://schemas.openxmlformats.org/officeDocument/2006/relationships/hyperlink" Target="https://www.youtube.com/watch?v=uZ5wmb6RVEs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youtube.com/watch?v=pKKIpn2fDGI" TargetMode="External"/><Relationship Id="rId5" Type="http://schemas.openxmlformats.org/officeDocument/2006/relationships/hyperlink" Target="https://www.youtube.com/watch?v=oCaKhfNAa4Q" TargetMode="External"/><Relationship Id="rId4" Type="http://schemas.openxmlformats.org/officeDocument/2006/relationships/hyperlink" Target="https://artouch.com/artco-kids/content-162918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At2TzAYlY4" TargetMode="External"/><Relationship Id="rId2" Type="http://schemas.openxmlformats.org/officeDocument/2006/relationships/hyperlink" Target="https://www.youtube.com/watch?v=JyatV0_BYI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KdkYHHvRir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b.ntu.edu.tw/node/4658" TargetMode="External"/><Relationship Id="rId2" Type="http://schemas.openxmlformats.org/officeDocument/2006/relationships/hyperlink" Target="https://blog.lib.ksu.edu.tw/blog/3522/%E6%88%91%E5%92%8C%E6%9B%B8%E6%9C%89%E5%80%8B%E7%B4%84%E6%9C%83-blind-date-with-a-boo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tiktok.com/discover/best-blind-date-with-a-book" TargetMode="External"/><Relationship Id="rId4" Type="http://schemas.openxmlformats.org/officeDocument/2006/relationships/hyperlink" Target="https://libraryview.me/2013/01/26/6526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-v7bbSftH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3789040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en-US" altLang="zh-TW" sz="6600" b="1" dirty="0" smtClean="0"/>
              <a:t>114</a:t>
            </a:r>
            <a:r>
              <a:rPr lang="zh-TW" altLang="en-US" sz="6600" b="1" dirty="0" smtClean="0"/>
              <a:t>學年度四上</a:t>
            </a:r>
            <a:r>
              <a:rPr lang="en-US" altLang="zh-TW" sz="6600" b="1" dirty="0" smtClean="0"/>
              <a:t/>
            </a:r>
            <a:br>
              <a:rPr lang="en-US" altLang="zh-TW" sz="6600" b="1" dirty="0" smtClean="0"/>
            </a:br>
            <a:r>
              <a:rPr lang="zh-TW" altLang="en-US" sz="6600" b="1" dirty="0" smtClean="0"/>
              <a:t>圖書館</a:t>
            </a:r>
            <a:r>
              <a:rPr lang="zh-TW" altLang="en-US" sz="6600" b="1" dirty="0"/>
              <a:t>利用</a:t>
            </a:r>
            <a:r>
              <a:rPr lang="zh-TW" altLang="en-US" sz="6600" b="1" dirty="0" smtClean="0"/>
              <a:t>教育</a:t>
            </a:r>
            <a:r>
              <a:rPr lang="en-US" altLang="zh-TW" sz="6600" b="1" dirty="0" smtClean="0"/>
              <a:t/>
            </a:r>
            <a:br>
              <a:rPr lang="en-US" altLang="zh-TW" sz="6600" b="1" dirty="0" smtClean="0"/>
            </a:br>
            <a:r>
              <a:rPr lang="zh-TW" altLang="en-US" sz="6600" b="1" dirty="0" smtClean="0">
                <a:solidFill>
                  <a:srgbClr val="FF0000"/>
                </a:solidFill>
              </a:rPr>
              <a:t>（國際教育）</a:t>
            </a:r>
            <a:r>
              <a:rPr lang="en-US" altLang="zh-TW" sz="6600" b="1" dirty="0" smtClean="0">
                <a:solidFill>
                  <a:srgbClr val="FF0000"/>
                </a:solidFill>
              </a:rPr>
              <a:t/>
            </a:r>
            <a:br>
              <a:rPr lang="en-US" altLang="zh-TW" sz="6600" b="1" dirty="0" smtClean="0">
                <a:solidFill>
                  <a:srgbClr val="FF0000"/>
                </a:solidFill>
              </a:rPr>
            </a:br>
            <a:r>
              <a:rPr lang="zh-TW" altLang="en-US" sz="6600" b="1" dirty="0" smtClean="0">
                <a:solidFill>
                  <a:schemeClr val="tx1"/>
                </a:solidFill>
              </a:rPr>
              <a:t>教案</a:t>
            </a:r>
            <a:r>
              <a:rPr lang="zh-TW" altLang="en-US" sz="6600" b="1" dirty="0" smtClean="0"/>
              <a:t>課程包</a:t>
            </a:r>
            <a:endParaRPr lang="zh-TW" altLang="en-US" sz="6600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36817" y="5445224"/>
            <a:ext cx="6670366" cy="864096"/>
          </a:xfrm>
        </p:spPr>
        <p:txBody>
          <a:bodyPr/>
          <a:lstStyle/>
          <a:p>
            <a:pPr algn="ctr"/>
            <a:r>
              <a:rPr lang="zh-TW" altLang="en-US" b="1" dirty="0" smtClean="0">
                <a:latin typeface="+mj-ea"/>
                <a:ea typeface="+mj-ea"/>
              </a:rPr>
              <a:t>鄭媖壬製作</a:t>
            </a:r>
            <a:r>
              <a:rPr lang="en-US" altLang="zh-TW" b="1" dirty="0" smtClean="0">
                <a:latin typeface="+mj-ea"/>
                <a:ea typeface="+mj-ea"/>
              </a:rPr>
              <a:t>20250531</a:t>
            </a:r>
            <a:endParaRPr lang="zh-TW" altLang="en-US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8108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圖書館利用教育</a:t>
            </a:r>
            <a:r>
              <a:rPr lang="zh-TW" altLang="en-US" dirty="0">
                <a:solidFill>
                  <a:srgbClr val="FF0000"/>
                </a:solidFill>
              </a:rPr>
              <a:t>（國際教育）</a:t>
            </a:r>
            <a:r>
              <a:rPr lang="en-US" altLang="zh-TW" dirty="0">
                <a:solidFill>
                  <a:srgbClr val="FF0000"/>
                </a:solidFill>
              </a:rPr>
              <a:t/>
            </a:r>
            <a:br>
              <a:rPr lang="en-US" altLang="zh-TW" dirty="0">
                <a:solidFill>
                  <a:srgbClr val="FF0000"/>
                </a:solidFill>
              </a:rPr>
            </a:br>
            <a:r>
              <a:rPr lang="zh-TW" altLang="en-US" dirty="0">
                <a:solidFill>
                  <a:schemeClr val="tx1"/>
                </a:solidFill>
              </a:rPr>
              <a:t>教學活動執行序</a:t>
            </a:r>
            <a:r>
              <a:rPr lang="en-US" altLang="zh-TW" dirty="0" smtClean="0">
                <a:solidFill>
                  <a:schemeClr val="tx1"/>
                </a:solidFill>
              </a:rPr>
              <a:t>-4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709119"/>
          </a:xfrm>
        </p:spPr>
        <p:txBody>
          <a:bodyPr>
            <a:normAutofit/>
          </a:bodyPr>
          <a:lstStyle/>
          <a:p>
            <a:r>
              <a:rPr lang="zh-TW" altLang="zh-TW" b="1" dirty="0"/>
              <a:t>活動三：書寫分享</a:t>
            </a:r>
            <a:r>
              <a:rPr lang="zh-TW" altLang="zh-TW" b="1" dirty="0" smtClean="0"/>
              <a:t>書單</a:t>
            </a:r>
            <a:r>
              <a:rPr lang="en-US" altLang="zh-TW" b="1" dirty="0" smtClean="0"/>
              <a:t/>
            </a:r>
            <a:br>
              <a:rPr lang="en-US" altLang="zh-TW" b="1" dirty="0" smtClean="0"/>
            </a:br>
            <a:endParaRPr lang="zh-TW" altLang="zh-TW" b="1" dirty="0"/>
          </a:p>
          <a:p>
            <a:r>
              <a:rPr lang="zh-TW" altLang="zh-TW" sz="2000" dirty="0"/>
              <a:t>指導孩子思考並寫下關於分享書籍的五件事，例如：人</a:t>
            </a:r>
            <a:r>
              <a:rPr lang="zh-TW" altLang="en-US" sz="2000" dirty="0"/>
              <a:t>、</a:t>
            </a:r>
            <a:r>
              <a:rPr lang="zh-TW" altLang="zh-TW" sz="2000" dirty="0"/>
              <a:t>事</a:t>
            </a:r>
            <a:r>
              <a:rPr lang="zh-TW" altLang="en-US" sz="2000" dirty="0"/>
              <a:t>、</a:t>
            </a:r>
            <a:r>
              <a:rPr lang="zh-TW" altLang="zh-TW" sz="2000" dirty="0"/>
              <a:t>時</a:t>
            </a:r>
            <a:r>
              <a:rPr lang="zh-TW" altLang="en-US" sz="2000" dirty="0"/>
              <a:t>、</a:t>
            </a:r>
            <a:r>
              <a:rPr lang="zh-TW" altLang="zh-TW" sz="2000" dirty="0"/>
              <a:t>地</a:t>
            </a:r>
            <a:r>
              <a:rPr lang="zh-TW" altLang="en-US" sz="2000" dirty="0"/>
              <a:t>、</a:t>
            </a:r>
            <a:r>
              <a:rPr lang="zh-TW" altLang="zh-TW" sz="2000" dirty="0"/>
              <a:t>物</a:t>
            </a:r>
            <a:r>
              <a:rPr lang="zh-TW" altLang="zh-TW" sz="2000" dirty="0" smtClean="0"/>
              <a:t>。</a:t>
            </a:r>
            <a:r>
              <a:rPr lang="en-US" altLang="zh-TW" sz="2000" dirty="0" smtClean="0"/>
              <a:t/>
            </a:r>
            <a:br>
              <a:rPr lang="en-US" altLang="zh-TW" sz="2000" dirty="0" smtClean="0"/>
            </a:br>
            <a:r>
              <a:rPr lang="en-US" altLang="zh-TW" sz="2000" dirty="0" smtClean="0"/>
              <a:t/>
            </a:r>
            <a:br>
              <a:rPr lang="en-US" altLang="zh-TW" sz="2000" dirty="0" smtClean="0"/>
            </a:br>
            <a:r>
              <a:rPr lang="en-US" altLang="zh-TW" sz="2000" dirty="0" smtClean="0"/>
              <a:t/>
            </a:r>
            <a:br>
              <a:rPr lang="en-US" altLang="zh-TW" sz="2000" dirty="0" smtClean="0"/>
            </a:br>
            <a:r>
              <a:rPr lang="en-US" altLang="zh-TW" sz="2000" dirty="0" smtClean="0"/>
              <a:t/>
            </a:r>
            <a:br>
              <a:rPr lang="en-US" altLang="zh-TW" sz="2000" dirty="0" smtClean="0"/>
            </a:br>
            <a:r>
              <a:rPr lang="en-US" altLang="zh-TW" sz="2000" dirty="0" smtClean="0"/>
              <a:t/>
            </a:r>
            <a:br>
              <a:rPr lang="en-US" altLang="zh-TW" sz="2000" dirty="0" smtClean="0"/>
            </a:br>
            <a:r>
              <a:rPr lang="en-US" altLang="zh-TW" sz="2000" dirty="0" smtClean="0"/>
              <a:t/>
            </a:r>
            <a:br>
              <a:rPr lang="en-US" altLang="zh-TW" sz="2000" dirty="0" smtClean="0"/>
            </a:br>
            <a:r>
              <a:rPr lang="en-US" altLang="zh-TW" sz="2000" dirty="0" smtClean="0"/>
              <a:t/>
            </a:r>
            <a:br>
              <a:rPr lang="en-US" altLang="zh-TW" sz="2000" dirty="0" smtClean="0"/>
            </a:br>
            <a:r>
              <a:rPr lang="en-US" altLang="zh-TW" sz="2000" b="1" dirty="0" smtClean="0">
                <a:solidFill>
                  <a:srgbClr val="C00000"/>
                </a:solidFill>
                <a:latin typeface="標楷體"/>
                <a:ea typeface="標楷體"/>
              </a:rPr>
              <a:t>★</a:t>
            </a:r>
            <a:r>
              <a:rPr lang="zh-TW" altLang="en-US" sz="2000" b="1" dirty="0" smtClean="0">
                <a:solidFill>
                  <a:srgbClr val="C00000"/>
                </a:solidFill>
                <a:latin typeface="標楷體"/>
                <a:ea typeface="標楷體"/>
              </a:rPr>
              <a:t>提醒</a:t>
            </a:r>
            <a:r>
              <a:rPr lang="zh-TW" altLang="en-US" sz="2000" b="1" dirty="0">
                <a:solidFill>
                  <a:srgbClr val="C00000"/>
                </a:solidFill>
                <a:latin typeface="標楷體"/>
                <a:ea typeface="標楷體"/>
              </a:rPr>
              <a:t>學童</a:t>
            </a:r>
            <a:r>
              <a:rPr lang="zh-TW" altLang="en-US" sz="2000" b="1" dirty="0" smtClean="0">
                <a:solidFill>
                  <a:srgbClr val="C00000"/>
                </a:solidFill>
                <a:latin typeface="標楷體"/>
                <a:ea typeface="標楷體"/>
              </a:rPr>
              <a:t>：適當的將「</a:t>
            </a:r>
            <a:r>
              <a:rPr lang="zh-TW" altLang="en-US" sz="2000" b="1" dirty="0">
                <a:solidFill>
                  <a:srgbClr val="C00000"/>
                </a:solidFill>
                <a:latin typeface="標楷體"/>
                <a:ea typeface="標楷體"/>
              </a:rPr>
              <a:t>分享書單</a:t>
            </a:r>
            <a:r>
              <a:rPr lang="zh-TW" altLang="en-US" sz="2000" b="1" dirty="0" smtClean="0">
                <a:solidFill>
                  <a:srgbClr val="C00000"/>
                </a:solidFill>
                <a:latin typeface="標楷體"/>
                <a:ea typeface="標楷體"/>
              </a:rPr>
              <a:t>」貼妥在包裝好的書上。</a:t>
            </a:r>
            <a:r>
              <a:rPr lang="en-US" altLang="zh-TW" sz="2000" b="1" dirty="0" smtClean="0">
                <a:solidFill>
                  <a:srgbClr val="C00000"/>
                </a:solidFill>
                <a:latin typeface="標楷體"/>
                <a:ea typeface="標楷體"/>
              </a:rPr>
              <a:t/>
            </a:r>
            <a:br>
              <a:rPr lang="en-US" altLang="zh-TW" sz="2000" b="1" dirty="0" smtClean="0">
                <a:solidFill>
                  <a:srgbClr val="C00000"/>
                </a:solidFill>
                <a:latin typeface="標楷體"/>
                <a:ea typeface="標楷體"/>
              </a:rPr>
            </a:br>
            <a:r>
              <a:rPr lang="en-US" altLang="zh-TW" sz="2000" b="1" dirty="0">
                <a:solidFill>
                  <a:srgbClr val="C00000"/>
                </a:solidFill>
                <a:latin typeface="標楷體"/>
                <a:ea typeface="標楷體"/>
              </a:rPr>
              <a:t>★</a:t>
            </a:r>
            <a:r>
              <a:rPr lang="zh-TW" altLang="en-US" sz="2000" b="1" dirty="0" smtClean="0">
                <a:solidFill>
                  <a:srgbClr val="C00000"/>
                </a:solidFill>
                <a:latin typeface="標楷體"/>
                <a:ea typeface="標楷體"/>
              </a:rPr>
              <a:t>提醒</a:t>
            </a:r>
            <a:r>
              <a:rPr lang="zh-TW" altLang="en-US" sz="2000" b="1" dirty="0">
                <a:solidFill>
                  <a:srgbClr val="C00000"/>
                </a:solidFill>
                <a:latin typeface="標楷體"/>
                <a:ea typeface="標楷體"/>
              </a:rPr>
              <a:t>學童</a:t>
            </a:r>
            <a:r>
              <a:rPr lang="zh-TW" altLang="en-US" sz="2000" b="1" dirty="0" smtClean="0">
                <a:solidFill>
                  <a:srgbClr val="C00000"/>
                </a:solidFill>
                <a:latin typeface="標楷體"/>
                <a:ea typeface="標楷體"/>
              </a:rPr>
              <a:t>：下次活動「變裝走秀」的時程。</a:t>
            </a:r>
            <a:endParaRPr lang="zh-TW" altLang="en-US" sz="2000" b="1" dirty="0">
              <a:solidFill>
                <a:srgbClr val="C00000"/>
              </a:solidFill>
            </a:endParaRPr>
          </a:p>
          <a:p>
            <a:endParaRPr lang="zh-TW" altLang="en-US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97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圖書館利用教育</a:t>
            </a:r>
            <a:r>
              <a:rPr lang="zh-TW" altLang="en-US" dirty="0">
                <a:solidFill>
                  <a:srgbClr val="FF0000"/>
                </a:solidFill>
              </a:rPr>
              <a:t>（國際教育）</a:t>
            </a:r>
            <a:r>
              <a:rPr lang="en-US" altLang="zh-TW" dirty="0">
                <a:solidFill>
                  <a:srgbClr val="FF0000"/>
                </a:solidFill>
              </a:rPr>
              <a:t/>
            </a:r>
            <a:br>
              <a:rPr lang="en-US" altLang="zh-TW" dirty="0">
                <a:solidFill>
                  <a:srgbClr val="FF0000"/>
                </a:solidFill>
              </a:rPr>
            </a:br>
            <a:r>
              <a:rPr lang="zh-TW" altLang="en-US" dirty="0">
                <a:solidFill>
                  <a:schemeClr val="tx1"/>
                </a:solidFill>
              </a:rPr>
              <a:t>教學活動執行序</a:t>
            </a:r>
            <a:r>
              <a:rPr lang="en-US" altLang="zh-TW" dirty="0" smtClean="0">
                <a:solidFill>
                  <a:schemeClr val="tx1"/>
                </a:solidFill>
              </a:rPr>
              <a:t>-5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b="1" dirty="0"/>
              <a:t>活動四：創意變裝走</a:t>
            </a:r>
            <a:r>
              <a:rPr lang="zh-TW" altLang="zh-TW" b="1" dirty="0" smtClean="0"/>
              <a:t>秀</a:t>
            </a:r>
            <a:r>
              <a:rPr lang="en-US" altLang="zh-TW" sz="2000" b="1" dirty="0"/>
              <a:t/>
            </a:r>
            <a:br>
              <a:rPr lang="en-US" altLang="zh-TW" sz="2000" b="1" dirty="0"/>
            </a:br>
            <a:endParaRPr lang="zh-TW" altLang="zh-TW" b="1" dirty="0"/>
          </a:p>
          <a:p>
            <a:r>
              <a:rPr lang="zh-TW" altLang="zh-TW" sz="2000" dirty="0"/>
              <a:t>穿上自己設計的萬聖節裝扮上場走秀。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08987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圖書館利用教育</a:t>
            </a:r>
            <a:r>
              <a:rPr lang="zh-TW" altLang="en-US" dirty="0">
                <a:solidFill>
                  <a:srgbClr val="FF0000"/>
                </a:solidFill>
              </a:rPr>
              <a:t>（國際教育）</a:t>
            </a:r>
            <a:r>
              <a:rPr lang="en-US" altLang="zh-TW" dirty="0">
                <a:solidFill>
                  <a:srgbClr val="FF0000"/>
                </a:solidFill>
              </a:rPr>
              <a:t/>
            </a:r>
            <a:br>
              <a:rPr lang="en-US" altLang="zh-TW" dirty="0">
                <a:solidFill>
                  <a:srgbClr val="FF0000"/>
                </a:solidFill>
              </a:rPr>
            </a:br>
            <a:r>
              <a:rPr lang="zh-TW" altLang="en-US" dirty="0">
                <a:solidFill>
                  <a:schemeClr val="tx1"/>
                </a:solidFill>
              </a:rPr>
              <a:t>教學活動執行序</a:t>
            </a:r>
            <a:r>
              <a:rPr lang="en-US" altLang="zh-TW" dirty="0" smtClean="0">
                <a:solidFill>
                  <a:schemeClr val="tx1"/>
                </a:solidFill>
              </a:rPr>
              <a:t>-6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40000" lnSpcReduction="20000"/>
          </a:bodyPr>
          <a:lstStyle/>
          <a:p>
            <a:r>
              <a:rPr lang="zh-TW" altLang="zh-TW" sz="5100" b="1" dirty="0"/>
              <a:t>閱讀看天下</a:t>
            </a:r>
          </a:p>
          <a:p>
            <a:r>
              <a:rPr lang="en-US" altLang="zh-TW" sz="4200" dirty="0"/>
              <a:t>1.</a:t>
            </a:r>
            <a:r>
              <a:rPr lang="zh-TW" altLang="zh-TW" sz="4200" dirty="0"/>
              <a:t>認識臺灣閱讀節，穿越多國文化探索世界繪本。</a:t>
            </a:r>
          </a:p>
          <a:p>
            <a:r>
              <a:rPr lang="zh-TW" altLang="zh-TW" sz="4200" dirty="0"/>
              <a:t>（</a:t>
            </a:r>
            <a:r>
              <a:rPr lang="en-US" altLang="zh-TW" sz="4200" dirty="0"/>
              <a:t>1</a:t>
            </a:r>
            <a:r>
              <a:rPr lang="zh-TW" altLang="zh-TW" sz="4200" dirty="0"/>
              <a:t>）〈發現新台灣　臺灣閱讀節〉</a:t>
            </a:r>
          </a:p>
          <a:p>
            <a:r>
              <a:rPr lang="en-US" altLang="zh-TW" sz="4200" u="sng" dirty="0">
                <a:hlinkClick r:id="rId2"/>
              </a:rPr>
              <a:t>https://</a:t>
            </a:r>
            <a:r>
              <a:rPr lang="en-US" altLang="zh-TW" sz="4200" u="sng" dirty="0" err="1" smtClean="0">
                <a:hlinkClick r:id="rId2"/>
              </a:rPr>
              <a:t>www.youtube.com</a:t>
            </a:r>
            <a:r>
              <a:rPr lang="en-US" altLang="zh-TW" sz="4200" u="sng" dirty="0" smtClean="0">
                <a:hlinkClick r:id="rId2"/>
              </a:rPr>
              <a:t>/</a:t>
            </a:r>
            <a:r>
              <a:rPr lang="en-US" altLang="zh-TW" sz="4200" u="sng" dirty="0" err="1" smtClean="0">
                <a:hlinkClick r:id="rId2"/>
              </a:rPr>
              <a:t>watch?v</a:t>
            </a:r>
            <a:r>
              <a:rPr lang="en-US" altLang="zh-TW" sz="4200" u="sng" dirty="0" smtClean="0">
                <a:hlinkClick r:id="rId2"/>
              </a:rPr>
              <a:t>=</a:t>
            </a:r>
            <a:r>
              <a:rPr lang="en-US" altLang="zh-TW" sz="4200" u="sng" dirty="0" err="1" smtClean="0">
                <a:hlinkClick r:id="rId2"/>
              </a:rPr>
              <a:t>uZ5wmb6RVEs</a:t>
            </a:r>
            <a:r>
              <a:rPr lang="en-US" altLang="zh-TW" sz="4200" u="sng" dirty="0" smtClean="0"/>
              <a:t/>
            </a:r>
            <a:br>
              <a:rPr lang="en-US" altLang="zh-TW" sz="4200" u="sng" dirty="0" smtClean="0"/>
            </a:br>
            <a:endParaRPr lang="zh-TW" altLang="zh-TW" sz="4200" dirty="0"/>
          </a:p>
          <a:p>
            <a:r>
              <a:rPr lang="zh-TW" altLang="zh-TW" sz="4200" dirty="0"/>
              <a:t>（</a:t>
            </a:r>
            <a:r>
              <a:rPr lang="en-US" altLang="zh-TW" sz="4200" dirty="0"/>
              <a:t>2</a:t>
            </a:r>
            <a:r>
              <a:rPr lang="zh-TW" altLang="zh-TW" sz="4200" dirty="0"/>
              <a:t>）〈臺灣閱讀　揚名國際　臺灣閱讀節榮獲美國</a:t>
            </a:r>
            <a:r>
              <a:rPr lang="en-US" altLang="zh-TW" sz="4200" dirty="0" err="1"/>
              <a:t>ALA</a:t>
            </a:r>
            <a:r>
              <a:rPr lang="en-US" altLang="zh-TW" sz="4200" dirty="0"/>
              <a:t> 2020</a:t>
            </a:r>
            <a:r>
              <a:rPr lang="zh-TW" altLang="zh-TW" sz="4200" dirty="0"/>
              <a:t>年國際圖書館創新服務獎〉</a:t>
            </a:r>
          </a:p>
          <a:p>
            <a:r>
              <a:rPr lang="en-US" altLang="zh-TW" sz="4200" u="sng" dirty="0">
                <a:hlinkClick r:id="rId3"/>
              </a:rPr>
              <a:t>https://</a:t>
            </a:r>
            <a:r>
              <a:rPr lang="en-US" altLang="zh-TW" sz="4200" u="sng" dirty="0" err="1" smtClean="0">
                <a:hlinkClick r:id="rId3"/>
              </a:rPr>
              <a:t>www.edu.tw</a:t>
            </a:r>
            <a:r>
              <a:rPr lang="en-US" altLang="zh-TW" sz="4200" u="sng" dirty="0" smtClean="0">
                <a:hlinkClick r:id="rId3"/>
              </a:rPr>
              <a:t>/</a:t>
            </a:r>
            <a:r>
              <a:rPr lang="en-US" altLang="zh-TW" sz="4200" u="sng" dirty="0" err="1" smtClean="0">
                <a:hlinkClick r:id="rId3"/>
              </a:rPr>
              <a:t>News_Content.aspx?n</a:t>
            </a:r>
            <a:r>
              <a:rPr lang="en-US" altLang="zh-TW" sz="4200" u="sng" dirty="0" smtClean="0">
                <a:hlinkClick r:id="rId3"/>
              </a:rPr>
              <a:t>=</a:t>
            </a:r>
            <a:r>
              <a:rPr lang="en-US" altLang="zh-TW" sz="4200" u="sng" dirty="0" err="1" smtClean="0">
                <a:hlinkClick r:id="rId3"/>
              </a:rPr>
              <a:t>9E7AC85F1954DDA8&amp;s</a:t>
            </a:r>
            <a:r>
              <a:rPr lang="en-US" altLang="zh-TW" sz="4200" u="sng" dirty="0" smtClean="0">
                <a:hlinkClick r:id="rId3"/>
              </a:rPr>
              <a:t>=</a:t>
            </a:r>
            <a:r>
              <a:rPr lang="en-US" altLang="zh-TW" sz="4200" u="sng" dirty="0" err="1" smtClean="0">
                <a:hlinkClick r:id="rId3"/>
              </a:rPr>
              <a:t>2960D5D672A44B6A</a:t>
            </a:r>
            <a:r>
              <a:rPr lang="en-US" altLang="zh-TW" sz="4200" u="sng" dirty="0" smtClean="0"/>
              <a:t/>
            </a:r>
            <a:br>
              <a:rPr lang="en-US" altLang="zh-TW" sz="4200" u="sng" dirty="0" smtClean="0"/>
            </a:br>
            <a:endParaRPr lang="zh-TW" altLang="zh-TW" sz="4200" dirty="0"/>
          </a:p>
          <a:p>
            <a:r>
              <a:rPr lang="zh-TW" altLang="zh-TW" sz="4200" dirty="0"/>
              <a:t>（</a:t>
            </a:r>
            <a:r>
              <a:rPr lang="en-US" altLang="zh-TW" sz="4200" dirty="0"/>
              <a:t>3</a:t>
            </a:r>
            <a:r>
              <a:rPr lang="zh-TW" altLang="zh-TW" sz="4200" dirty="0"/>
              <a:t>）</a:t>
            </a:r>
            <a:r>
              <a:rPr lang="en-US" altLang="zh-TW" sz="4200" dirty="0"/>
              <a:t>2024</a:t>
            </a:r>
            <a:r>
              <a:rPr lang="zh-TW" altLang="zh-TW" sz="4200" dirty="0"/>
              <a:t>臺灣閱讀節活動海報</a:t>
            </a:r>
          </a:p>
          <a:p>
            <a:r>
              <a:rPr lang="en-US" altLang="zh-TW" sz="4200" u="sng" dirty="0">
                <a:hlinkClick r:id="rId4"/>
              </a:rPr>
              <a:t>https://</a:t>
            </a:r>
            <a:r>
              <a:rPr lang="en-US" altLang="zh-TW" sz="4200" u="sng" dirty="0" err="1" smtClean="0">
                <a:hlinkClick r:id="rId4"/>
              </a:rPr>
              <a:t>artouch.com</a:t>
            </a:r>
            <a:r>
              <a:rPr lang="en-US" altLang="zh-TW" sz="4200" u="sng" dirty="0" smtClean="0">
                <a:hlinkClick r:id="rId4"/>
              </a:rPr>
              <a:t>/</a:t>
            </a:r>
            <a:r>
              <a:rPr lang="en-US" altLang="zh-TW" sz="4200" u="sng" dirty="0" err="1" smtClean="0">
                <a:hlinkClick r:id="rId4"/>
              </a:rPr>
              <a:t>artco</a:t>
            </a:r>
            <a:r>
              <a:rPr lang="en-US" altLang="zh-TW" sz="4200" u="sng" dirty="0" smtClean="0">
                <a:hlinkClick r:id="rId4"/>
              </a:rPr>
              <a:t>-kids/content-</a:t>
            </a:r>
            <a:r>
              <a:rPr lang="en-US" altLang="zh-TW" sz="4200" u="sng" dirty="0" err="1" smtClean="0">
                <a:hlinkClick r:id="rId4"/>
              </a:rPr>
              <a:t>162918.html</a:t>
            </a:r>
            <a:r>
              <a:rPr lang="en-US" altLang="zh-TW" sz="4200" u="sng" dirty="0" smtClean="0"/>
              <a:t/>
            </a:r>
            <a:br>
              <a:rPr lang="en-US" altLang="zh-TW" sz="4200" u="sng" dirty="0" smtClean="0"/>
            </a:br>
            <a:endParaRPr lang="zh-TW" altLang="zh-TW" sz="4200" dirty="0"/>
          </a:p>
          <a:p>
            <a:r>
              <a:rPr lang="en-US" altLang="zh-TW" sz="4200" dirty="0"/>
              <a:t>2.</a:t>
            </a:r>
            <a:r>
              <a:rPr lang="zh-TW" altLang="zh-TW" sz="4200" dirty="0"/>
              <a:t>花蓮在地的閱讀節活動</a:t>
            </a:r>
          </a:p>
          <a:p>
            <a:r>
              <a:rPr lang="zh-TW" altLang="zh-TW" sz="4200" dirty="0"/>
              <a:t>（</a:t>
            </a:r>
            <a:r>
              <a:rPr lang="en-US" altLang="zh-TW" sz="4200" dirty="0"/>
              <a:t>1</a:t>
            </a:r>
            <a:r>
              <a:rPr lang="zh-TW" altLang="zh-TW" sz="4200" dirty="0"/>
              <a:t>）</a:t>
            </a:r>
            <a:r>
              <a:rPr lang="en-US" altLang="zh-TW" sz="4200" dirty="0"/>
              <a:t>2023</a:t>
            </a:r>
            <a:r>
              <a:rPr lang="zh-TW" altLang="zh-TW" sz="4200" dirty="0"/>
              <a:t>聖誕嘉年華Ｘ台灣閱讀節</a:t>
            </a:r>
          </a:p>
          <a:p>
            <a:r>
              <a:rPr lang="en-US" altLang="zh-TW" sz="4200" u="sng" dirty="0">
                <a:hlinkClick r:id="rId5"/>
              </a:rPr>
              <a:t>https://</a:t>
            </a:r>
            <a:r>
              <a:rPr lang="en-US" altLang="zh-TW" sz="4200" u="sng" dirty="0" err="1" smtClean="0">
                <a:hlinkClick r:id="rId5"/>
              </a:rPr>
              <a:t>www.youtube.com</a:t>
            </a:r>
            <a:r>
              <a:rPr lang="en-US" altLang="zh-TW" sz="4200" u="sng" dirty="0" smtClean="0">
                <a:hlinkClick r:id="rId5"/>
              </a:rPr>
              <a:t>/</a:t>
            </a:r>
            <a:r>
              <a:rPr lang="en-US" altLang="zh-TW" sz="4200" u="sng" dirty="0" err="1" smtClean="0">
                <a:hlinkClick r:id="rId5"/>
              </a:rPr>
              <a:t>watch?v</a:t>
            </a:r>
            <a:r>
              <a:rPr lang="en-US" altLang="zh-TW" sz="4200" u="sng" dirty="0" smtClean="0">
                <a:hlinkClick r:id="rId5"/>
              </a:rPr>
              <a:t>=</a:t>
            </a:r>
            <a:r>
              <a:rPr lang="en-US" altLang="zh-TW" sz="4200" u="sng" dirty="0" err="1" smtClean="0">
                <a:hlinkClick r:id="rId5"/>
              </a:rPr>
              <a:t>oCaKhfNAa4Q</a:t>
            </a:r>
            <a:r>
              <a:rPr lang="en-US" altLang="zh-TW" sz="4200" u="sng" dirty="0" smtClean="0"/>
              <a:t/>
            </a:r>
            <a:br>
              <a:rPr lang="en-US" altLang="zh-TW" sz="4200" u="sng" dirty="0" smtClean="0"/>
            </a:br>
            <a:endParaRPr lang="zh-TW" altLang="zh-TW" sz="4200" dirty="0"/>
          </a:p>
          <a:p>
            <a:r>
              <a:rPr lang="zh-TW" altLang="zh-TW" sz="4200" dirty="0"/>
              <a:t>（</a:t>
            </a:r>
            <a:r>
              <a:rPr lang="en-US" altLang="zh-TW" sz="4200" dirty="0"/>
              <a:t>2</a:t>
            </a:r>
            <a:r>
              <a:rPr lang="zh-TW" altLang="zh-TW" sz="4200" dirty="0"/>
              <a:t>）</a:t>
            </a:r>
            <a:r>
              <a:rPr lang="en-US" altLang="zh-TW" sz="4200" dirty="0"/>
              <a:t>2024</a:t>
            </a:r>
            <a:r>
              <a:rPr lang="zh-TW" altLang="zh-TW" sz="4200" dirty="0"/>
              <a:t>春遊書食節Ｘ希柏市集Ｘ世界閱讀日</a:t>
            </a:r>
          </a:p>
          <a:p>
            <a:r>
              <a:rPr lang="en-US" altLang="zh-TW" sz="4200" u="sng" dirty="0">
                <a:hlinkClick r:id="rId6"/>
              </a:rPr>
              <a:t>https://</a:t>
            </a:r>
            <a:r>
              <a:rPr lang="en-US" altLang="zh-TW" sz="4200" u="sng" dirty="0" err="1">
                <a:hlinkClick r:id="rId6"/>
              </a:rPr>
              <a:t>www.youtube.com</a:t>
            </a:r>
            <a:r>
              <a:rPr lang="en-US" altLang="zh-TW" sz="4200" u="sng" dirty="0">
                <a:hlinkClick r:id="rId6"/>
              </a:rPr>
              <a:t>/</a:t>
            </a:r>
            <a:r>
              <a:rPr lang="en-US" altLang="zh-TW" sz="4200" u="sng" dirty="0" err="1">
                <a:hlinkClick r:id="rId6"/>
              </a:rPr>
              <a:t>watch?v</a:t>
            </a:r>
            <a:r>
              <a:rPr lang="en-US" altLang="zh-TW" sz="4200" u="sng" dirty="0">
                <a:hlinkClick r:id="rId6"/>
              </a:rPr>
              <a:t>=</a:t>
            </a:r>
            <a:r>
              <a:rPr lang="en-US" altLang="zh-TW" sz="4200" u="sng" dirty="0" err="1">
                <a:hlinkClick r:id="rId6"/>
              </a:rPr>
              <a:t>pKKIpn2fDGI</a:t>
            </a:r>
            <a:endParaRPr lang="zh-TW" altLang="en-US" sz="4200" dirty="0"/>
          </a:p>
        </p:txBody>
      </p:sp>
    </p:spTree>
    <p:extLst>
      <p:ext uri="{BB962C8B-B14F-4D97-AF65-F5344CB8AC3E}">
        <p14:creationId xmlns:p14="http://schemas.microsoft.com/office/powerpoint/2010/main" val="178858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圖書館利用教育</a:t>
            </a:r>
            <a:r>
              <a:rPr lang="zh-TW" altLang="en-US" dirty="0">
                <a:solidFill>
                  <a:srgbClr val="FF0000"/>
                </a:solidFill>
              </a:rPr>
              <a:t>（國際教育</a:t>
            </a:r>
            <a:r>
              <a:rPr lang="zh-TW" altLang="en-US" dirty="0" smtClean="0">
                <a:solidFill>
                  <a:srgbClr val="FF0000"/>
                </a:solidFill>
              </a:rPr>
              <a:t>）</a:t>
            </a:r>
            <a:r>
              <a:rPr lang="zh-TW" altLang="en-US" dirty="0" smtClean="0">
                <a:solidFill>
                  <a:schemeClr val="tx1"/>
                </a:solidFill>
              </a:rPr>
              <a:t>教案</a:t>
            </a:r>
            <a:r>
              <a:rPr lang="en-US" altLang="zh-TW" dirty="0" smtClean="0">
                <a:solidFill>
                  <a:schemeClr val="tx1"/>
                </a:solidFill>
              </a:rPr>
              <a:t>-1</a:t>
            </a:r>
            <a:endParaRPr lang="zh-TW" alt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1322107" y="1577182"/>
          <a:ext cx="6499785" cy="4572000"/>
        </p:xfrm>
        <a:graphic>
          <a:graphicData uri="http://schemas.openxmlformats.org/drawingml/2006/table">
            <a:tbl>
              <a:tblPr bandRow="1"/>
              <a:tblGrid>
                <a:gridCol w="2046543"/>
                <a:gridCol w="2137053"/>
                <a:gridCol w="2316189"/>
              </a:tblGrid>
              <a:tr h="14483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設計理念</a:t>
                      </a:r>
                      <a:endParaRPr lang="zh-TW" sz="12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從孩子備感興趣的西洋萬聖節出發，搭配在國外行之有年的「</a:t>
                      </a:r>
                      <a:r>
                        <a:rPr lang="en-US" sz="120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blind date with a book</a:t>
                      </a:r>
                      <a:r>
                        <a:rPr lang="zh-TW" sz="120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」，讓學生除了進一步了解世界各國的亡靈節文化，發揮創意打扮各種造型；透過覆面書的選擇與包裝，感受交換圖書的樂趣。</a:t>
                      </a:r>
                      <a:r>
                        <a:rPr lang="en-US" sz="120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/>
                      </a:r>
                      <a:br>
                        <a:rPr lang="en-US" sz="120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</a:br>
                      <a:r>
                        <a:rPr lang="zh-TW" sz="120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透過認識臺灣閱讀節，親近書本，感受從閱讀探索世界的樂趣，並了解花蓮在地的閱讀節相關活動。本校自辦的閱讀節活動為圖書館利用教育週，三年級課程為認識圖書館分類法，以及世界各國圖書館不同的分類邏輯。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81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>
                          <a:solidFill>
                            <a:srgbClr val="FF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融入領域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語文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81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>
                          <a:solidFill>
                            <a:srgbClr val="FF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節數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６節課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81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>
                          <a:solidFill>
                            <a:srgbClr val="FF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年級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四年級</a:t>
                      </a:r>
                      <a:endParaRPr lang="zh-TW" sz="12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62077">
                <a:tc>
                  <a:txBody>
                    <a:bodyPr/>
                    <a:lstStyle/>
                    <a:p>
                      <a:pPr marL="198120" indent="-175260" algn="ctr">
                        <a:spcAft>
                          <a:spcPts val="0"/>
                        </a:spcAft>
                      </a:pPr>
                      <a:r>
                        <a:rPr lang="zh-TW" sz="1200">
                          <a:solidFill>
                            <a:srgbClr val="FF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國際教育議題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marL="198120" indent="-175260" algn="ctr">
                        <a:spcAft>
                          <a:spcPts val="0"/>
                        </a:spcAft>
                      </a:pPr>
                      <a:r>
                        <a:rPr lang="zh-TW" sz="1200">
                          <a:solidFill>
                            <a:srgbClr val="FF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實質內涵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>
                          <a:solidFill>
                            <a:srgbClr val="FF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學習目標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>
                          <a:solidFill>
                            <a:srgbClr val="FF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總結性評量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</a:txBody>
                  <a:tcPr marL="67889" marR="678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2462">
                <a:tc>
                  <a:txBody>
                    <a:bodyPr/>
                    <a:lstStyle/>
                    <a:p>
                      <a:pPr marL="198120" indent="-175260"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333333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  <a:ea typeface="微軟正黑體"/>
                          <a:cs typeface="微軟正黑體"/>
                        </a:rPr>
                        <a:t>國</a:t>
                      </a:r>
                      <a:r>
                        <a:rPr lang="en-US" sz="1200" dirty="0" err="1">
                          <a:solidFill>
                            <a:srgbClr val="333333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  <a:ea typeface="微軟正黑體"/>
                          <a:cs typeface="微軟正黑體"/>
                        </a:rPr>
                        <a:t>E1</a:t>
                      </a:r>
                      <a:r>
                        <a:rPr lang="en-US" sz="1200" dirty="0">
                          <a:solidFill>
                            <a:srgbClr val="333333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  <a:ea typeface="微軟正黑體"/>
                          <a:cs typeface="微軟正黑體"/>
                        </a:rPr>
                        <a:t> </a:t>
                      </a:r>
                      <a:r>
                        <a:rPr lang="zh-TW" sz="1200" dirty="0">
                          <a:solidFill>
                            <a:srgbClr val="333333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  <a:ea typeface="微軟正黑體"/>
                          <a:cs typeface="微軟正黑體"/>
                        </a:rPr>
                        <a:t>了解我國與世界其他國家的文化特質。</a:t>
                      </a:r>
                      <a:endParaRPr lang="zh-TW" sz="12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marL="198120" indent="-175260"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333333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  <a:ea typeface="微軟正黑體"/>
                          <a:cs typeface="微軟正黑體"/>
                        </a:rPr>
                        <a:t>國</a:t>
                      </a:r>
                      <a:r>
                        <a:rPr lang="en-US" sz="1200" dirty="0" err="1">
                          <a:solidFill>
                            <a:srgbClr val="333333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  <a:ea typeface="微軟正黑體"/>
                          <a:cs typeface="微軟正黑體"/>
                        </a:rPr>
                        <a:t>E2</a:t>
                      </a:r>
                      <a:r>
                        <a:rPr lang="en-US" sz="1200" dirty="0">
                          <a:solidFill>
                            <a:srgbClr val="333333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  <a:ea typeface="微軟正黑體"/>
                          <a:cs typeface="微軟正黑體"/>
                        </a:rPr>
                        <a:t> </a:t>
                      </a:r>
                      <a:r>
                        <a:rPr lang="zh-TW" sz="1200" dirty="0">
                          <a:solidFill>
                            <a:srgbClr val="333333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  <a:ea typeface="微軟正黑體"/>
                          <a:cs typeface="微軟正黑體"/>
                        </a:rPr>
                        <a:t>發展具國際視野的本土認同。</a:t>
                      </a:r>
                      <a:endParaRPr lang="zh-TW" sz="12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marL="198120" indent="-175260"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333333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  <a:ea typeface="微軟正黑體"/>
                          <a:cs typeface="微軟正黑體"/>
                        </a:rPr>
                        <a:t>國</a:t>
                      </a:r>
                      <a:r>
                        <a:rPr lang="en-US" sz="1200" dirty="0" err="1">
                          <a:solidFill>
                            <a:srgbClr val="333333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  <a:ea typeface="微軟正黑體"/>
                          <a:cs typeface="微軟正黑體"/>
                        </a:rPr>
                        <a:t>E3</a:t>
                      </a:r>
                      <a:r>
                        <a:rPr lang="en-US" sz="1200" dirty="0">
                          <a:solidFill>
                            <a:srgbClr val="333333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  <a:ea typeface="微軟正黑體"/>
                          <a:cs typeface="微軟正黑體"/>
                        </a:rPr>
                        <a:t> </a:t>
                      </a:r>
                      <a:r>
                        <a:rPr lang="zh-TW" sz="1200" dirty="0">
                          <a:solidFill>
                            <a:srgbClr val="333333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  <a:ea typeface="微軟正黑體"/>
                          <a:cs typeface="微軟正黑體"/>
                        </a:rPr>
                        <a:t>具備表達我國本土文化特色的能力。</a:t>
                      </a:r>
                      <a:endParaRPr lang="zh-TW" sz="12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marL="198120" indent="-175260"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333333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  <a:ea typeface="微軟正黑體"/>
                          <a:cs typeface="微軟正黑體"/>
                        </a:rPr>
                        <a:t>國</a:t>
                      </a:r>
                      <a:r>
                        <a:rPr lang="en-US" sz="1200" dirty="0" err="1">
                          <a:solidFill>
                            <a:srgbClr val="333333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  <a:ea typeface="微軟正黑體"/>
                          <a:cs typeface="微軟正黑體"/>
                        </a:rPr>
                        <a:t>E4</a:t>
                      </a:r>
                      <a:r>
                        <a:rPr lang="en-US" sz="1200" dirty="0">
                          <a:solidFill>
                            <a:srgbClr val="333333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  <a:ea typeface="微軟正黑體"/>
                          <a:cs typeface="微軟正黑體"/>
                        </a:rPr>
                        <a:t> </a:t>
                      </a:r>
                      <a:r>
                        <a:rPr lang="zh-TW" sz="1200" dirty="0">
                          <a:solidFill>
                            <a:srgbClr val="333333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  <a:ea typeface="微軟正黑體"/>
                          <a:cs typeface="微軟正黑體"/>
                        </a:rPr>
                        <a:t>了解國際文化的多樣性。</a:t>
                      </a:r>
                      <a:endParaRPr lang="zh-TW" sz="12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marL="198120" indent="-175260"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333333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  <a:ea typeface="微軟正黑體"/>
                          <a:cs typeface="微軟正黑體"/>
                        </a:rPr>
                        <a:t>國</a:t>
                      </a:r>
                      <a:r>
                        <a:rPr lang="en-US" sz="1200" dirty="0" err="1">
                          <a:solidFill>
                            <a:srgbClr val="333333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  <a:ea typeface="微軟正黑體"/>
                          <a:cs typeface="微軟正黑體"/>
                        </a:rPr>
                        <a:t>E5</a:t>
                      </a:r>
                      <a:r>
                        <a:rPr lang="en-US" sz="1200" dirty="0">
                          <a:solidFill>
                            <a:srgbClr val="333333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  <a:ea typeface="微軟正黑體"/>
                          <a:cs typeface="微軟正黑體"/>
                        </a:rPr>
                        <a:t> </a:t>
                      </a:r>
                      <a:r>
                        <a:rPr lang="zh-TW" sz="1200" dirty="0">
                          <a:solidFill>
                            <a:srgbClr val="333333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  <a:ea typeface="微軟正黑體"/>
                          <a:cs typeface="微軟正黑體"/>
                        </a:rPr>
                        <a:t>發展學習不同文化的意願。</a:t>
                      </a:r>
                      <a:endParaRPr lang="zh-TW" sz="12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marL="22225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12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8120" indent="-175260"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333333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  <a:ea typeface="微軟正黑體"/>
                          <a:cs typeface="微軟正黑體"/>
                        </a:rPr>
                        <a:t>國</a:t>
                      </a:r>
                      <a:r>
                        <a:rPr lang="en-US" sz="1200" dirty="0" err="1">
                          <a:solidFill>
                            <a:srgbClr val="333333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  <a:ea typeface="微軟正黑體"/>
                          <a:cs typeface="微軟正黑體"/>
                        </a:rPr>
                        <a:t>E1</a:t>
                      </a:r>
                      <a:r>
                        <a:rPr lang="en-US" sz="1200" dirty="0">
                          <a:solidFill>
                            <a:srgbClr val="333333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  <a:ea typeface="微軟正黑體"/>
                          <a:cs typeface="微軟正黑體"/>
                        </a:rPr>
                        <a:t> </a:t>
                      </a:r>
                      <a:r>
                        <a:rPr lang="zh-TW" sz="1200" dirty="0">
                          <a:solidFill>
                            <a:srgbClr val="333333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  <a:ea typeface="微軟正黑體"/>
                          <a:cs typeface="微軟正黑體"/>
                        </a:rPr>
                        <a:t>了解我國清明節與世界其他國家的亡靈節文化特質。</a:t>
                      </a:r>
                      <a:endParaRPr lang="zh-TW" sz="12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marL="198120" indent="-175260"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333333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  <a:ea typeface="微軟正黑體"/>
                          <a:cs typeface="微軟正黑體"/>
                        </a:rPr>
                        <a:t>國</a:t>
                      </a:r>
                      <a:r>
                        <a:rPr lang="en-US" sz="1200" dirty="0" err="1">
                          <a:solidFill>
                            <a:srgbClr val="333333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  <a:ea typeface="微軟正黑體"/>
                          <a:cs typeface="微軟正黑體"/>
                        </a:rPr>
                        <a:t>E2</a:t>
                      </a:r>
                      <a:r>
                        <a:rPr lang="en-US" sz="1200" dirty="0">
                          <a:solidFill>
                            <a:srgbClr val="333333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  <a:ea typeface="微軟正黑體"/>
                          <a:cs typeface="微軟正黑體"/>
                        </a:rPr>
                        <a:t> </a:t>
                      </a:r>
                      <a:r>
                        <a:rPr lang="zh-TW" sz="1200" dirty="0">
                          <a:solidFill>
                            <a:srgbClr val="333333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  <a:ea typeface="微軟正黑體"/>
                          <a:cs typeface="微軟正黑體"/>
                        </a:rPr>
                        <a:t>我們以二手好書的交換活動響應</a:t>
                      </a:r>
                      <a:r>
                        <a:rPr lang="zh-TW" sz="1200" dirty="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「</a:t>
                      </a:r>
                      <a:r>
                        <a:rPr lang="en-US" sz="1200" dirty="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blind date with a book</a:t>
                      </a:r>
                      <a:r>
                        <a:rPr lang="zh-TW" sz="1200" dirty="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」</a:t>
                      </a:r>
                      <a:r>
                        <a:rPr lang="zh-TW" sz="1200" dirty="0">
                          <a:solidFill>
                            <a:srgbClr val="333333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  <a:ea typeface="微軟正黑體"/>
                          <a:cs typeface="微軟正黑體"/>
                        </a:rPr>
                        <a:t>的閱讀精神。</a:t>
                      </a:r>
                      <a:endParaRPr lang="zh-TW" sz="12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marL="198120" indent="-175260"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333333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  <a:ea typeface="微軟正黑體"/>
                          <a:cs typeface="微軟正黑體"/>
                        </a:rPr>
                        <a:t>國</a:t>
                      </a:r>
                      <a:r>
                        <a:rPr lang="en-US" sz="1200" dirty="0" err="1">
                          <a:solidFill>
                            <a:srgbClr val="333333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  <a:ea typeface="微軟正黑體"/>
                          <a:cs typeface="微軟正黑體"/>
                        </a:rPr>
                        <a:t>E3</a:t>
                      </a:r>
                      <a:r>
                        <a:rPr lang="en-US" sz="1200" dirty="0">
                          <a:solidFill>
                            <a:srgbClr val="333333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  <a:ea typeface="微軟正黑體"/>
                          <a:cs typeface="微軟正黑體"/>
                        </a:rPr>
                        <a:t> </a:t>
                      </a:r>
                      <a:r>
                        <a:rPr lang="zh-TW" sz="1200" dirty="0">
                          <a:solidFill>
                            <a:srgbClr val="333333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  <a:ea typeface="微軟正黑體"/>
                          <a:cs typeface="微軟正黑體"/>
                        </a:rPr>
                        <a:t>鼓勵學生以在地文化特色設計萬聖節裝扮。</a:t>
                      </a:r>
                      <a:endParaRPr lang="zh-TW" sz="12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marL="198120" indent="-175260"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333333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  <a:ea typeface="微軟正黑體"/>
                          <a:cs typeface="微軟正黑體"/>
                        </a:rPr>
                        <a:t>國</a:t>
                      </a:r>
                      <a:r>
                        <a:rPr lang="en-US" sz="1200" dirty="0" err="1">
                          <a:solidFill>
                            <a:srgbClr val="333333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  <a:ea typeface="微軟正黑體"/>
                          <a:cs typeface="微軟正黑體"/>
                        </a:rPr>
                        <a:t>E4</a:t>
                      </a:r>
                      <a:r>
                        <a:rPr lang="en-US" sz="1200" dirty="0">
                          <a:solidFill>
                            <a:srgbClr val="333333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  <a:ea typeface="微軟正黑體"/>
                          <a:cs typeface="微軟正黑體"/>
                        </a:rPr>
                        <a:t> </a:t>
                      </a:r>
                      <a:r>
                        <a:rPr lang="zh-TW" sz="1200" dirty="0">
                          <a:solidFill>
                            <a:srgbClr val="333333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  <a:ea typeface="微軟正黑體"/>
                          <a:cs typeface="微軟正黑體"/>
                        </a:rPr>
                        <a:t>從臺灣閱讀節了解國際文化的多樣性。</a:t>
                      </a:r>
                      <a:endParaRPr lang="zh-TW" sz="12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marL="198120" indent="-175260"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333333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  <a:ea typeface="微軟正黑體"/>
                          <a:cs typeface="微軟正黑體"/>
                        </a:rPr>
                        <a:t>國</a:t>
                      </a:r>
                      <a:r>
                        <a:rPr lang="en-US" sz="1200" dirty="0" err="1">
                          <a:solidFill>
                            <a:srgbClr val="333333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  <a:ea typeface="微軟正黑體"/>
                          <a:cs typeface="微軟正黑體"/>
                        </a:rPr>
                        <a:t>E5</a:t>
                      </a:r>
                      <a:r>
                        <a:rPr lang="en-US" sz="1200" dirty="0">
                          <a:solidFill>
                            <a:srgbClr val="333333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  <a:ea typeface="微軟正黑體"/>
                          <a:cs typeface="微軟正黑體"/>
                        </a:rPr>
                        <a:t> </a:t>
                      </a:r>
                      <a:r>
                        <a:rPr lang="zh-TW" sz="1200" dirty="0">
                          <a:solidFill>
                            <a:srgbClr val="333333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  <a:ea typeface="微軟正黑體"/>
                          <a:cs typeface="微軟正黑體"/>
                        </a:rPr>
                        <a:t>以在地的裝扮學習參與萬聖節文化活動。</a:t>
                      </a:r>
                      <a:endParaRPr lang="zh-TW" sz="12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結合萬聖節裝扮與設計覆面書，引導學生思考分享好書的意義，認識不同國家的亡靈文化，設計自己獨特的萬聖節裝扮。</a:t>
                      </a:r>
                      <a:r>
                        <a:rPr lang="en-US" sz="1200" dirty="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/>
                      </a:r>
                      <a:br>
                        <a:rPr lang="en-US" sz="1200" dirty="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</a:br>
                      <a:endParaRPr lang="zh-TW" sz="12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透過本校的圖書館利用課程，認識圖書分類法，參與並響應臺灣閱讀節。</a:t>
                      </a:r>
                      <a:endParaRPr lang="zh-TW" sz="12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</a:txBody>
                  <a:tcPr marL="67889" marR="6788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322388" y="1283355"/>
            <a:ext cx="6489972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sz="1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Calibri" pitchFamily="34" charset="0"/>
                <a:ea typeface="新細明體" pitchFamily="18" charset="-120"/>
                <a:cs typeface="微軟正黑體" pitchFamily="34" charset="-120"/>
              </a:rPr>
              <a:t>主題課程名稱：</a:t>
            </a:r>
            <a:r>
              <a:rPr kumimoji="1" lang="zh-TW" altLang="zh-TW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新細明體" pitchFamily="18" charset="-120"/>
                <a:cs typeface="微軟正黑體" pitchFamily="34" charset="-120"/>
              </a:rPr>
              <a:t>『</a:t>
            </a:r>
            <a:r>
              <a:rPr kumimoji="1" lang="zh-TW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新細明體" pitchFamily="18" charset="-120"/>
                <a:cs typeface="微軟正黑體" pitchFamily="34" charset="-120"/>
              </a:rPr>
              <a:t>世界交響閱</a:t>
            </a:r>
            <a:r>
              <a:rPr kumimoji="1" lang="zh-TW" altLang="zh-TW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新細明體" pitchFamily="18" charset="-120"/>
                <a:cs typeface="微軟正黑體" pitchFamily="34" charset="-120"/>
              </a:rPr>
              <a:t>』</a:t>
            </a:r>
            <a:r>
              <a:rPr kumimoji="1" lang="en-US" altLang="zh-TW" sz="1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Calibri" pitchFamily="34" charset="0"/>
                <a:ea typeface="新細明體" pitchFamily="18" charset="-120"/>
                <a:cs typeface="微軟正黑體" pitchFamily="34" charset="-120"/>
              </a:rPr>
              <a:t>                                             </a:t>
            </a:r>
            <a:r>
              <a:rPr kumimoji="1" lang="zh-TW" altLang="en-US" sz="1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Calibri" pitchFamily="34" charset="0"/>
                <a:ea typeface="新細明體" pitchFamily="18" charset="-120"/>
                <a:cs typeface="微軟正黑體" pitchFamily="34" charset="-120"/>
              </a:rPr>
              <a:t>                   設計者：鄭媖壬</a:t>
            </a:r>
            <a:r>
              <a:rPr kumimoji="1" lang="en-US" altLang="zh-TW" sz="1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Calibri" pitchFamily="34" charset="0"/>
                <a:ea typeface="新細明體" pitchFamily="18" charset="-120"/>
                <a:cs typeface="微軟正黑體" pitchFamily="34" charset="-120"/>
              </a:rPr>
              <a:t/>
            </a:r>
            <a:br>
              <a:rPr kumimoji="1" lang="en-US" altLang="zh-TW" sz="14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Calibri" pitchFamily="34" charset="0"/>
                <a:ea typeface="新細明體" pitchFamily="18" charset="-120"/>
                <a:cs typeface="微軟正黑體" pitchFamily="34" charset="-120"/>
              </a:rPr>
            </a:br>
            <a:endParaRPr kumimoji="1" lang="zh-TW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/>
            </a:r>
            <a:br>
              <a:rPr kumimoji="1" lang="zh-TW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</a:br>
            <a:r>
              <a:rPr kumimoji="1" lang="zh-TW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/>
            </a:r>
            <a:br>
              <a:rPr kumimoji="1" lang="zh-TW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</a:br>
            <a:endParaRPr kumimoji="1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8070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53752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圖書館利用教育</a:t>
            </a:r>
            <a:r>
              <a:rPr lang="zh-TW" altLang="en-US" dirty="0">
                <a:solidFill>
                  <a:srgbClr val="FF0000"/>
                </a:solidFill>
              </a:rPr>
              <a:t>（國際教育）</a:t>
            </a:r>
            <a:r>
              <a:rPr lang="zh-TW" altLang="en-US" dirty="0">
                <a:solidFill>
                  <a:schemeClr val="tx1"/>
                </a:solidFill>
              </a:rPr>
              <a:t>教案</a:t>
            </a:r>
            <a:r>
              <a:rPr lang="en-US" altLang="zh-TW" dirty="0" smtClean="0">
                <a:solidFill>
                  <a:schemeClr val="tx1"/>
                </a:solidFill>
              </a:rPr>
              <a:t>-2</a:t>
            </a:r>
            <a:endParaRPr lang="zh-TW" alt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2979875" y="1542488"/>
          <a:ext cx="3184250" cy="4641387"/>
        </p:xfrm>
        <a:graphic>
          <a:graphicData uri="http://schemas.openxmlformats.org/drawingml/2006/table">
            <a:tbl>
              <a:tblPr bandRow="1"/>
              <a:tblGrid>
                <a:gridCol w="305500"/>
                <a:gridCol w="1446178"/>
                <a:gridCol w="394552"/>
                <a:gridCol w="349408"/>
                <a:gridCol w="688612"/>
              </a:tblGrid>
              <a:tr h="2522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600">
                          <a:solidFill>
                            <a:srgbClr val="FF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單元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600">
                          <a:solidFill>
                            <a:srgbClr val="FF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名稱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</a:txBody>
                  <a:tcPr marL="33388" marR="333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600">
                          <a:solidFill>
                            <a:srgbClr val="FF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內容簡述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</a:txBody>
                  <a:tcPr marL="33388" marR="333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600">
                          <a:solidFill>
                            <a:srgbClr val="FF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教學時數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</a:txBody>
                  <a:tcPr marL="33388" marR="333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600">
                          <a:solidFill>
                            <a:srgbClr val="FF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學習目標標號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</a:txBody>
                  <a:tcPr marL="33388" marR="333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600">
                          <a:solidFill>
                            <a:srgbClr val="FF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學習評量</a:t>
                      </a:r>
                      <a:r>
                        <a:rPr lang="en-US" sz="600">
                          <a:solidFill>
                            <a:srgbClr val="FF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/>
                      </a:r>
                      <a:br>
                        <a:rPr lang="en-US" sz="600">
                          <a:solidFill>
                            <a:srgbClr val="FF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</a:br>
                      <a:r>
                        <a:rPr lang="en-US" sz="500">
                          <a:solidFill>
                            <a:srgbClr val="FF0000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(</a:t>
                      </a:r>
                      <a:r>
                        <a:rPr lang="zh-TW" sz="500">
                          <a:solidFill>
                            <a:srgbClr val="FF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包含總結性與</a:t>
                      </a:r>
                      <a:r>
                        <a:rPr lang="en-US" sz="500">
                          <a:solidFill>
                            <a:srgbClr val="FF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/>
                      </a:r>
                      <a:br>
                        <a:rPr lang="en-US" sz="500">
                          <a:solidFill>
                            <a:srgbClr val="FF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</a:br>
                      <a:r>
                        <a:rPr lang="zh-TW" sz="500">
                          <a:solidFill>
                            <a:srgbClr val="FF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形成性評量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</a:txBody>
                  <a:tcPr marL="33388" marR="333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36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一、</a:t>
                      </a: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/>
                      </a:r>
                      <a:b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</a:br>
                      <a:r>
                        <a:rPr lang="zh-TW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二手好書交換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/>
                      </a:r>
                      <a:br>
                        <a:rPr lang="en-US" sz="600">
                          <a:solidFill>
                            <a:srgbClr val="000000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</a:b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/>
                      </a:r>
                      <a:br>
                        <a:rPr lang="en-US" sz="600">
                          <a:solidFill>
                            <a:srgbClr val="000000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</a:b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/>
                      </a:r>
                      <a:br>
                        <a:rPr lang="en-US" sz="600">
                          <a:solidFill>
                            <a:srgbClr val="000000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</a:b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/>
                      </a:r>
                      <a:br>
                        <a:rPr lang="en-US" sz="600">
                          <a:solidFill>
                            <a:srgbClr val="000000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</a:b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</a:txBody>
                  <a:tcPr marL="33388" marR="33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60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活動一：</a:t>
                      </a:r>
                      <a:r>
                        <a:rPr lang="zh-TW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向死而生</a:t>
                      </a: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MingLiu"/>
                          <a:ea typeface="MingLiu"/>
                          <a:cs typeface="MingLiu"/>
                        </a:rPr>
                        <a:t>——</a:t>
                      </a:r>
                      <a:r>
                        <a:rPr lang="zh-TW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未知生焉知死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1.</a:t>
                      </a:r>
                      <a:r>
                        <a:rPr lang="zh-TW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萬聖節的由來</a:t>
                      </a: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/>
                      </a:r>
                      <a:b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</a:br>
                      <a:r>
                        <a:rPr lang="zh-TW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萬聖節</a:t>
                      </a: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https://www.youtube.com/watch?v=JyatV0_BYIw</a:t>
                      </a:r>
                      <a:b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</a:b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2.</a:t>
                      </a:r>
                      <a:r>
                        <a:rPr lang="zh-TW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認識清明節及各國亡靈節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清明節</a:t>
                      </a: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/>
                      </a:r>
                      <a:b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</a:b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https://www.youtube.com/watch?v=ZAt2TzAYlY4</a:t>
                      </a:r>
                      <a:b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</a:br>
                      <a:r>
                        <a:rPr lang="zh-TW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亡靈節</a:t>
                      </a: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/>
                      </a:r>
                      <a:b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</a:br>
                      <a:r>
                        <a:rPr lang="en-US" sz="600" u="sng">
                          <a:solidFill>
                            <a:srgbClr val="1155CC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  <a:hlinkClick r:id="rId2"/>
                        </a:rPr>
                        <a:t>https://www.youtube.com/watch?v=KdkYHHvRirg</a:t>
                      </a: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/>
                      </a:r>
                      <a:br>
                        <a:rPr lang="en-US" sz="600">
                          <a:solidFill>
                            <a:srgbClr val="000000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</a:b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3.</a:t>
                      </a:r>
                      <a:r>
                        <a:rPr lang="zh-TW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設計萬聖節裝扮</a:t>
                      </a: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--</a:t>
                      </a:r>
                      <a:r>
                        <a:rPr lang="zh-TW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越在地越國際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60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發下學習單（</a:t>
                      </a: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A4</a:t>
                      </a:r>
                      <a:r>
                        <a:rPr lang="zh-TW" sz="60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空白紙一張），引導學生以在地素材向國際慶典致意，設計自己獨特的萬聖節裝扮，充分表現向死而生的內蘊。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/>
                      </a:r>
                      <a:b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</a:br>
                      <a:r>
                        <a:rPr lang="zh-TW" sz="60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活動二：</a:t>
                      </a: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Blind date with a books</a:t>
                      </a:r>
                      <a:b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</a:b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1.Blind date with a books</a:t>
                      </a:r>
                      <a:r>
                        <a:rPr lang="zh-TW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的由來</a:t>
                      </a: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/>
                      </a:r>
                      <a:b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</a:br>
                      <a:r>
                        <a:rPr lang="zh-TW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（</a:t>
                      </a: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1</a:t>
                      </a:r>
                      <a:r>
                        <a:rPr lang="zh-TW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）</a:t>
                      </a: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Blind date with a books</a:t>
                      </a:r>
                      <a:r>
                        <a:rPr lang="zh-TW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由來：</a:t>
                      </a: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/>
                      </a:r>
                      <a:b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</a:b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https://blog.lib.ksu.edu.tw/blog/3522/%E6%88%91%E5%92%8C%E6%9B%B8%E6%9C%89%E5%80%8B%E7%B4%84%E6%9C%83-blind-date-with-a-book</a:t>
                      </a:r>
                      <a:b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</a:br>
                      <a:r>
                        <a:rPr lang="zh-TW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（</a:t>
                      </a: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2</a:t>
                      </a:r>
                      <a:r>
                        <a:rPr lang="zh-TW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）臺灣及其他國家圖書館對</a:t>
                      </a: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Blind date with a books</a:t>
                      </a:r>
                      <a:r>
                        <a:rPr lang="zh-TW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不同的呈現方式：</a:t>
                      </a: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/>
                      </a:r>
                      <a:b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</a:b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https://www.lib.ntu.edu.tw/node/4658</a:t>
                      </a:r>
                      <a:b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</a:b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https://libraryview.me/2013/01/26/6526/</a:t>
                      </a:r>
                      <a:b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</a:b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2.</a:t>
                      </a:r>
                      <a:r>
                        <a:rPr lang="zh-TW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分享自己的最愛</a:t>
                      </a: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/>
                      </a:r>
                      <a:b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</a:br>
                      <a:r>
                        <a:rPr lang="zh-TW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覆面書的包裝隱藏著分享書籍者的美意。</a:t>
                      </a: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/>
                      </a:r>
                      <a:b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</a:br>
                      <a:r>
                        <a:rPr lang="zh-TW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欣賞不同國家覆面書的包裝：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https://www.tiktok.com/discover/best-blind-date-with-a-book</a:t>
                      </a:r>
                      <a:br>
                        <a:rPr lang="en-US" sz="600">
                          <a:solidFill>
                            <a:srgbClr val="000000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</a:b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3.</a:t>
                      </a:r>
                      <a:r>
                        <a:rPr lang="zh-TW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打包美好的心意</a:t>
                      </a: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/>
                      </a:r>
                      <a:b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</a:br>
                      <a:r>
                        <a:rPr lang="zh-TW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（</a:t>
                      </a: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1</a:t>
                      </a:r>
                      <a:r>
                        <a:rPr lang="zh-TW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）如何包裝書本：</a:t>
                      </a: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/>
                      </a:r>
                      <a:b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</a:b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https://www.youtube.com/watch?v=j-v7bbSftHw</a:t>
                      </a:r>
                      <a:b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</a:br>
                      <a:r>
                        <a:rPr lang="zh-TW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（２）動手包裝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/>
                      </a:r>
                      <a:br>
                        <a:rPr lang="en-US" sz="600">
                          <a:solidFill>
                            <a:srgbClr val="000000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</a:br>
                      <a:r>
                        <a:rPr lang="zh-TW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活動三：</a:t>
                      </a:r>
                      <a:r>
                        <a:rPr lang="zh-TW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ingLiu"/>
                          <a:cs typeface="MingLiu"/>
                        </a:rPr>
                        <a:t>書寫分享書單</a:t>
                      </a: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ingLiu"/>
                          <a:cs typeface="MingLiu"/>
                        </a:rPr>
                        <a:t/>
                      </a:r>
                      <a:b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ingLiu"/>
                          <a:cs typeface="MingLiu"/>
                        </a:rPr>
                      </a:br>
                      <a:r>
                        <a:rPr lang="zh-TW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ingLiu"/>
                          <a:cs typeface="MingLiu"/>
                        </a:rPr>
                        <a:t>指導孩子思考並寫下關於分享書籍的五件事，例如：人事時地物。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MingLiu"/>
                          <a:ea typeface="MingLiu"/>
                          <a:cs typeface="MingLiu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MingLiu"/>
                          <a:ea typeface="MingLiu"/>
                          <a:cs typeface="MingLiu"/>
                        </a:rPr>
                        <a:t/>
                      </a:r>
                      <a:br>
                        <a:rPr lang="en-US" sz="600">
                          <a:solidFill>
                            <a:srgbClr val="000000"/>
                          </a:solidFill>
                          <a:effectLst/>
                          <a:latin typeface="MingLiu"/>
                          <a:ea typeface="MingLiu"/>
                          <a:cs typeface="MingLiu"/>
                        </a:rPr>
                      </a:br>
                      <a:r>
                        <a:rPr lang="zh-TW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ingLiu"/>
                          <a:cs typeface="MingLiu"/>
                        </a:rPr>
                        <a:t>活動四：創意變裝走秀</a:t>
                      </a: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ingLiu"/>
                          <a:cs typeface="MingLiu"/>
                        </a:rPr>
                        <a:t/>
                      </a:r>
                      <a:br>
                        <a:rPr lang="en-US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ingLiu"/>
                          <a:cs typeface="MingLiu"/>
                        </a:rPr>
                      </a:br>
                      <a:r>
                        <a:rPr lang="zh-TW" sz="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ingLiu"/>
                          <a:cs typeface="MingLiu"/>
                        </a:rPr>
                        <a:t>穿上自己設計的萬聖節裝扮上場走秀。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</a:txBody>
                  <a:tcPr marL="33388" marR="33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60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１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60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１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1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60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１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60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１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</a:txBody>
                  <a:tcPr marL="33388" marR="33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60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Ｅ１</a:t>
                      </a: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/>
                      </a:r>
                      <a:br>
                        <a:rPr lang="en-US" sz="60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</a:br>
                      <a:r>
                        <a:rPr lang="zh-TW" sz="60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Ｅ３</a:t>
                      </a: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/>
                      </a:r>
                      <a:br>
                        <a:rPr lang="en-US" sz="60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</a:br>
                      <a:r>
                        <a:rPr lang="zh-TW" sz="60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Ｅ５</a:t>
                      </a: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/>
                      </a:r>
                      <a:br>
                        <a:rPr lang="en-US" sz="60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</a:b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/>
                      </a:r>
                      <a:b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</a:b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/>
                      </a:r>
                      <a:b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</a:br>
                      <a:r>
                        <a:rPr lang="zh-TW" sz="60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Ｅ２</a:t>
                      </a: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/>
                      </a:r>
                      <a:br>
                        <a:rPr lang="en-US" sz="60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</a:b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/>
                      </a:r>
                      <a:br>
                        <a:rPr lang="en-US" sz="60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</a:b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/>
                      </a:r>
                      <a:br>
                        <a:rPr lang="en-US" sz="60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</a:b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60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Ｅ２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60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Ｅ２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60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Ｅ５</a:t>
                      </a:r>
                      <a:endParaRPr lang="zh-TW" sz="6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</a:txBody>
                  <a:tcPr marL="33388" marR="33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600" dirty="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學習單</a:t>
                      </a:r>
                      <a:r>
                        <a:rPr lang="en-US" sz="600" dirty="0">
                          <a:solidFill>
                            <a:srgbClr val="000000"/>
                          </a:solidFill>
                          <a:effectLst/>
                          <a:latin typeface="MingLiu"/>
                          <a:ea typeface="MingLiu"/>
                          <a:cs typeface="MingLiu"/>
                        </a:rPr>
                        <a:t>——</a:t>
                      </a:r>
                      <a: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/>
                      </a:r>
                      <a:b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</a:br>
                      <a:r>
                        <a:rPr lang="zh-TW" sz="600" dirty="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萬聖節裝扮設計</a:t>
                      </a:r>
                      <a:endParaRPr lang="zh-TW" sz="6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600" dirty="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口頭發表</a:t>
                      </a:r>
                      <a: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/>
                      </a:r>
                      <a:b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</a:br>
                      <a:r>
                        <a:rPr lang="zh-TW" sz="600" dirty="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實作表現</a:t>
                      </a:r>
                      <a: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/>
                      </a:r>
                      <a:b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</a:br>
                      <a:endParaRPr lang="zh-TW" sz="6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600" dirty="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覆面書包裝</a:t>
                      </a:r>
                      <a:endParaRPr lang="zh-TW" sz="6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600" dirty="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口頭發表</a:t>
                      </a:r>
                      <a: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/>
                      </a:r>
                      <a:b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</a:br>
                      <a:r>
                        <a:rPr lang="zh-TW" sz="600" dirty="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實作表現</a:t>
                      </a:r>
                      <a: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/>
                      </a:r>
                      <a:b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</a:br>
                      <a:endParaRPr lang="zh-TW" sz="6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600" dirty="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覆面書包裝</a:t>
                      </a:r>
                      <a:endParaRPr lang="zh-TW" sz="6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600" dirty="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口頭發表</a:t>
                      </a:r>
                      <a:endParaRPr lang="zh-TW" sz="6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600" dirty="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實作表現</a:t>
                      </a:r>
                      <a:endParaRPr lang="zh-TW" sz="6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6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600" dirty="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分享書單</a:t>
                      </a:r>
                      <a:endParaRPr lang="zh-TW" sz="6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600" dirty="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課堂觀察</a:t>
                      </a:r>
                      <a: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/>
                      </a:r>
                      <a:b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</a:br>
                      <a:r>
                        <a:rPr lang="zh-TW" sz="600" dirty="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實作表現</a:t>
                      </a:r>
                      <a: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/>
                      </a:r>
                      <a:b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</a:br>
                      <a:endParaRPr lang="zh-TW" sz="6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600" dirty="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上場走秀</a:t>
                      </a:r>
                      <a: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/>
                      </a:r>
                      <a:br>
                        <a:rPr lang="en-US" sz="600" dirty="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</a:br>
                      <a:r>
                        <a:rPr lang="zh-TW" sz="600" dirty="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二手書交換</a:t>
                      </a:r>
                      <a:endParaRPr lang="zh-TW" sz="6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600" dirty="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實作表現</a:t>
                      </a:r>
                      <a:endParaRPr lang="zh-TW" sz="6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</a:txBody>
                  <a:tcPr marL="33388" marR="333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61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圖書館利用教育</a:t>
            </a:r>
            <a:r>
              <a:rPr lang="zh-TW" altLang="en-US" dirty="0">
                <a:solidFill>
                  <a:srgbClr val="FF0000"/>
                </a:solidFill>
              </a:rPr>
              <a:t>（國際教育）</a:t>
            </a:r>
            <a:r>
              <a:rPr lang="zh-TW" altLang="en-US" dirty="0">
                <a:solidFill>
                  <a:schemeClr val="tx1"/>
                </a:solidFill>
              </a:rPr>
              <a:t>教案</a:t>
            </a:r>
            <a:r>
              <a:rPr lang="en-US" altLang="zh-TW" dirty="0" smtClean="0">
                <a:solidFill>
                  <a:schemeClr val="tx1"/>
                </a:solidFill>
              </a:rPr>
              <a:t>-3</a:t>
            </a:r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301750" y="1760061"/>
          <a:ext cx="6540500" cy="4206240"/>
        </p:xfrm>
        <a:graphic>
          <a:graphicData uri="http://schemas.openxmlformats.org/drawingml/2006/table">
            <a:tbl>
              <a:tblPr bandRow="1"/>
              <a:tblGrid>
                <a:gridCol w="627502"/>
                <a:gridCol w="2970472"/>
                <a:gridCol w="810417"/>
                <a:gridCol w="717689"/>
                <a:gridCol w="1414420"/>
              </a:tblGrid>
              <a:tr h="894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二、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臺灣閱讀節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ingLiu"/>
                          <a:cs typeface="MingLiu"/>
                        </a:rPr>
                        <a:t>閱讀看天下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ingLiu"/>
                          <a:cs typeface="MingLiu"/>
                        </a:rPr>
                        <a:t/>
                      </a:r>
                      <a:b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ingLiu"/>
                          <a:cs typeface="MingLiu"/>
                        </a:rPr>
                      </a:b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ingLiu"/>
                          <a:cs typeface="MingLiu"/>
                        </a:rPr>
                        <a:t>1.</a:t>
                      </a:r>
                      <a:r>
                        <a:rPr lang="zh-TW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ingLiu"/>
                          <a:cs typeface="MingLiu"/>
                        </a:rPr>
                        <a:t>認識臺灣閱讀節，穿越多國文化探索世界繪本。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ingLiu"/>
                          <a:cs typeface="MingLiu"/>
                        </a:rPr>
                        <a:t>（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ingLiu"/>
                          <a:cs typeface="MingLiu"/>
                        </a:rPr>
                        <a:t>1</a:t>
                      </a:r>
                      <a:r>
                        <a:rPr lang="zh-TW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ingLiu"/>
                          <a:cs typeface="MingLiu"/>
                        </a:rPr>
                        <a:t>）〈</a:t>
                      </a:r>
                      <a:r>
                        <a:rPr lang="zh-TW" sz="1200">
                          <a:solidFill>
                            <a:srgbClr val="0F0F0F"/>
                          </a:solidFill>
                          <a:effectLst/>
                          <a:latin typeface="Calibri"/>
                          <a:ea typeface="MingLiu"/>
                          <a:cs typeface="MingLiu"/>
                        </a:rPr>
                        <a:t>發現新台灣　臺灣閱讀節〉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MingLiu"/>
                          <a:ea typeface="MingLiu"/>
                          <a:cs typeface="MingLiu"/>
                        </a:rPr>
                        <a:t/>
                      </a:r>
                      <a:br>
                        <a:rPr lang="en-US" sz="1200">
                          <a:solidFill>
                            <a:srgbClr val="000000"/>
                          </a:solidFill>
                          <a:effectLst/>
                          <a:latin typeface="MingLiu"/>
                          <a:ea typeface="MingLiu"/>
                          <a:cs typeface="MingLiu"/>
                        </a:rPr>
                      </a:br>
                      <a:r>
                        <a:rPr lang="en-US" sz="1200" u="sng">
                          <a:solidFill>
                            <a:srgbClr val="1155CC"/>
                          </a:solidFill>
                          <a:effectLst/>
                          <a:latin typeface="MingLiu"/>
                          <a:ea typeface="MingLiu"/>
                          <a:cs typeface="MingLiu"/>
                          <a:hlinkClick r:id="rId2"/>
                        </a:rPr>
                        <a:t>https://www.youtube.com/watch?v=uZ5wmb6RVEs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ingLiu"/>
                          <a:cs typeface="MingLiu"/>
                        </a:rPr>
                        <a:t>（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ingLiu"/>
                          <a:cs typeface="MingLiu"/>
                        </a:rPr>
                        <a:t>2</a:t>
                      </a:r>
                      <a:r>
                        <a:rPr lang="zh-TW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ingLiu"/>
                          <a:cs typeface="MingLiu"/>
                        </a:rPr>
                        <a:t>）〈臺灣閱讀　揚名國際　臺灣閱讀節榮獲美國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ingLiu"/>
                          <a:cs typeface="MingLiu"/>
                        </a:rPr>
                        <a:t>ALA 2020</a:t>
                      </a:r>
                      <a:r>
                        <a:rPr lang="zh-TW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ingLiu"/>
                          <a:cs typeface="MingLiu"/>
                        </a:rPr>
                        <a:t>年國際圖書館創新服務獎〉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rgbClr val="1155CC"/>
                          </a:solidFill>
                          <a:effectLst/>
                          <a:latin typeface="Arial"/>
                          <a:ea typeface="Arial"/>
                          <a:cs typeface="Arial"/>
                          <a:hlinkClick r:id="rId3"/>
                        </a:rPr>
                        <a:t>https://www.edu.tw/News_Content.aspx?n=9E7AC85F1954DDA8&amp;s=2960D5D672A44B6A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ingLiu"/>
                          <a:cs typeface="MingLiu"/>
                        </a:rPr>
                        <a:t>（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ingLiu"/>
                          <a:cs typeface="MingLiu"/>
                        </a:rPr>
                        <a:t>3</a:t>
                      </a:r>
                      <a:r>
                        <a:rPr lang="zh-TW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ingLiu"/>
                          <a:cs typeface="MingLiu"/>
                        </a:rPr>
                        <a:t>）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ingLiu"/>
                          <a:cs typeface="MingLiu"/>
                        </a:rPr>
                        <a:t>2024</a:t>
                      </a:r>
                      <a:r>
                        <a:rPr lang="zh-TW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ingLiu"/>
                          <a:cs typeface="MingLiu"/>
                        </a:rPr>
                        <a:t>臺灣閱讀節活動海報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ingLiu"/>
                          <a:cs typeface="MingLiu"/>
                        </a:rPr>
                        <a:t/>
                      </a:r>
                      <a:b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ingLiu"/>
                          <a:cs typeface="MingLiu"/>
                        </a:rPr>
                      </a:br>
                      <a:r>
                        <a:rPr lang="en-US" sz="1200" u="sng">
                          <a:solidFill>
                            <a:srgbClr val="1155CC"/>
                          </a:solidFill>
                          <a:effectLst/>
                          <a:latin typeface="MingLiu"/>
                          <a:ea typeface="MingLiu"/>
                          <a:cs typeface="MingLiu"/>
                          <a:hlinkClick r:id="rId4"/>
                        </a:rPr>
                        <a:t>https://artouch.com/artco-kids/content-162918.html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MingLiu"/>
                          <a:ea typeface="MingLiu"/>
                          <a:cs typeface="MingLiu"/>
                        </a:rPr>
                        <a:t>2.</a:t>
                      </a:r>
                      <a:r>
                        <a:rPr lang="zh-TW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ingLiu"/>
                          <a:cs typeface="MingLiu"/>
                        </a:rPr>
                        <a:t>花蓮在地的閱讀節活動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ingLiu"/>
                          <a:cs typeface="MingLiu"/>
                        </a:rPr>
                        <a:t/>
                      </a:r>
                      <a:b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ingLiu"/>
                          <a:cs typeface="MingLiu"/>
                        </a:rPr>
                      </a:br>
                      <a:r>
                        <a:rPr lang="zh-TW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ingLiu"/>
                          <a:cs typeface="MingLiu"/>
                        </a:rPr>
                        <a:t>（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ingLiu"/>
                          <a:cs typeface="MingLiu"/>
                        </a:rPr>
                        <a:t>1</a:t>
                      </a:r>
                      <a:r>
                        <a:rPr lang="zh-TW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ingLiu"/>
                          <a:cs typeface="MingLiu"/>
                        </a:rPr>
                        <a:t>）</a:t>
                      </a:r>
                      <a:r>
                        <a:rPr lang="en-US" sz="1200">
                          <a:solidFill>
                            <a:srgbClr val="0F0F0F"/>
                          </a:solidFill>
                          <a:effectLst/>
                          <a:latin typeface="MingLiu"/>
                          <a:ea typeface="MingLiu"/>
                          <a:cs typeface="MingLiu"/>
                        </a:rPr>
                        <a:t>2023</a:t>
                      </a:r>
                      <a:r>
                        <a:rPr lang="zh-TW" sz="1200">
                          <a:solidFill>
                            <a:srgbClr val="0F0F0F"/>
                          </a:solidFill>
                          <a:effectLst/>
                          <a:latin typeface="Calibri"/>
                          <a:ea typeface="MingLiu"/>
                          <a:cs typeface="MingLiu"/>
                        </a:rPr>
                        <a:t>聖誕嘉年華Ｘ台灣閱讀節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rgbClr val="1155CC"/>
                          </a:solidFill>
                          <a:effectLst/>
                          <a:latin typeface="MingLiu"/>
                          <a:ea typeface="MingLiu"/>
                          <a:cs typeface="MingLiu"/>
                          <a:hlinkClick r:id="rId5"/>
                        </a:rPr>
                        <a:t>https://www.youtube.com/watch?v=oCaKhfNAa4Q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ingLiu"/>
                          <a:cs typeface="MingLiu"/>
                        </a:rPr>
                        <a:t>（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ingLiu"/>
                          <a:cs typeface="MingLiu"/>
                        </a:rPr>
                        <a:t>2</a:t>
                      </a:r>
                      <a:r>
                        <a:rPr lang="zh-TW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MingLiu"/>
                          <a:cs typeface="MingLiu"/>
                        </a:rPr>
                        <a:t>）</a:t>
                      </a:r>
                      <a:r>
                        <a:rPr lang="en-US" sz="1200">
                          <a:solidFill>
                            <a:srgbClr val="0F0F0F"/>
                          </a:solidFill>
                          <a:effectLst/>
                          <a:latin typeface="MingLiu"/>
                          <a:ea typeface="MingLiu"/>
                          <a:cs typeface="MingLiu"/>
                        </a:rPr>
                        <a:t>2024</a:t>
                      </a:r>
                      <a:r>
                        <a:rPr lang="zh-TW" sz="1200">
                          <a:solidFill>
                            <a:srgbClr val="0F0F0F"/>
                          </a:solidFill>
                          <a:effectLst/>
                          <a:latin typeface="Calibri"/>
                          <a:ea typeface="MingLiu"/>
                          <a:cs typeface="MingLiu"/>
                        </a:rPr>
                        <a:t>春遊書食節Ｘ希柏市集Ｘ世界閱讀日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rgbClr val="1155CC"/>
                          </a:solidFill>
                          <a:effectLst/>
                          <a:latin typeface="MingLiu"/>
                          <a:ea typeface="MingLiu"/>
                          <a:cs typeface="MingLiu"/>
                          <a:hlinkClick r:id="rId6"/>
                        </a:rPr>
                        <a:t>https://www.youtube.com/watch?v=pKKIpn2fDGI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１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Ｅ４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120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參與花蓮在地閱讀活動</a:t>
                      </a:r>
                      <a:endParaRPr lang="zh-TW" sz="12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>口頭發表</a:t>
                      </a:r>
                      <a:r>
                        <a:rPr lang="en-US" sz="1200" dirty="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  <a:t/>
                      </a:r>
                      <a:br>
                        <a:rPr lang="en-US" sz="1200" dirty="0">
                          <a:solidFill>
                            <a:srgbClr val="212529"/>
                          </a:solidFill>
                          <a:effectLst/>
                          <a:latin typeface="Calibri"/>
                          <a:ea typeface="微軟正黑體"/>
                          <a:cs typeface="微軟正黑體"/>
                        </a:rPr>
                      </a:br>
                      <a:endParaRPr lang="zh-TW" sz="12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12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12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12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12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12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12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12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12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12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12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12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212529"/>
                          </a:solidFill>
                          <a:effectLst/>
                          <a:latin typeface="微軟正黑體"/>
                          <a:ea typeface="新細明體"/>
                          <a:cs typeface="微軟正黑體"/>
                        </a:rPr>
                        <a:t> </a:t>
                      </a:r>
                      <a:endParaRPr lang="zh-TW" sz="1200" dirty="0">
                        <a:solidFill>
                          <a:srgbClr val="212529"/>
                        </a:solidFill>
                        <a:effectLst/>
                        <a:latin typeface="Calibri"/>
                        <a:ea typeface="新細明體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445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/>
              <a:t>圖書館</a:t>
            </a:r>
            <a:r>
              <a:rPr lang="zh-TW" altLang="en-US" b="1" dirty="0"/>
              <a:t>利用</a:t>
            </a:r>
            <a:r>
              <a:rPr lang="zh-TW" altLang="en-US" b="1" dirty="0" smtClean="0"/>
              <a:t>教育</a:t>
            </a:r>
            <a:r>
              <a:rPr lang="zh-TW" altLang="en-US" b="1" dirty="0" smtClean="0">
                <a:solidFill>
                  <a:srgbClr val="FF0000"/>
                </a:solidFill>
              </a:rPr>
              <a:t>（</a:t>
            </a:r>
            <a:r>
              <a:rPr lang="zh-TW" altLang="en-US" b="1" dirty="0">
                <a:solidFill>
                  <a:srgbClr val="FF0000"/>
                </a:solidFill>
              </a:rPr>
              <a:t>國際教育</a:t>
            </a:r>
            <a:r>
              <a:rPr lang="zh-TW" altLang="en-US" b="1" dirty="0" smtClean="0">
                <a:solidFill>
                  <a:srgbClr val="FF0000"/>
                </a:solidFill>
              </a:rPr>
              <a:t>）</a:t>
            </a:r>
            <a:r>
              <a:rPr lang="en-US" altLang="zh-TW" b="1" dirty="0" smtClean="0">
                <a:solidFill>
                  <a:srgbClr val="FF0000"/>
                </a:solidFill>
              </a:rPr>
              <a:t/>
            </a:r>
            <a:br>
              <a:rPr lang="en-US" altLang="zh-TW" b="1" dirty="0" smtClean="0">
                <a:solidFill>
                  <a:srgbClr val="FF0000"/>
                </a:solidFill>
              </a:rPr>
            </a:br>
            <a:r>
              <a:rPr lang="zh-TW" altLang="en-US" b="1" dirty="0" smtClean="0">
                <a:solidFill>
                  <a:schemeClr val="tx1"/>
                </a:solidFill>
              </a:rPr>
              <a:t>教案</a:t>
            </a:r>
            <a:r>
              <a:rPr lang="zh-TW" altLang="en-US" b="1" dirty="0"/>
              <a:t>課程</a:t>
            </a:r>
            <a:r>
              <a:rPr lang="zh-TW" altLang="en-US" b="1" dirty="0" smtClean="0"/>
              <a:t>包目錄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1246094"/>
              </p:ext>
            </p:extLst>
          </p:nvPr>
        </p:nvGraphicFramePr>
        <p:xfrm>
          <a:off x="457200" y="1484784"/>
          <a:ext cx="8229600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投影片內容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投影片頁數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封面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mtClean="0"/>
                        <a:t>目錄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教學活動概覽</a:t>
                      </a:r>
                      <a:r>
                        <a:rPr lang="en-US" altLang="zh-TW" dirty="0" smtClean="0"/>
                        <a:t>-1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教學活動概覽</a:t>
                      </a:r>
                      <a:r>
                        <a:rPr lang="en-US" altLang="zh-TW" dirty="0" smtClean="0"/>
                        <a:t>-2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</a:rPr>
                        <a:t>主題課程「世界交響閱」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</a:rPr>
                        <a:t>主題課程「世界交響閱」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</a:rPr>
                        <a:t>教學活動執行序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</a:rPr>
                        <a:t>教學活動執行序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-2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</a:rPr>
                        <a:t>教學活動執行序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-3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9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</a:rPr>
                        <a:t>教學活動執行序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-4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10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</a:rPr>
                        <a:t>教學活動執行序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-5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solidFill>
                            <a:schemeClr val="tx1"/>
                          </a:solidFill>
                        </a:rPr>
                        <a:t>教學活動執行序</a:t>
                      </a:r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-6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教案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13-15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749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圖書館利用教育</a:t>
            </a:r>
            <a:r>
              <a:rPr lang="zh-TW" altLang="en-US" dirty="0">
                <a:solidFill>
                  <a:srgbClr val="FF0000"/>
                </a:solidFill>
              </a:rPr>
              <a:t>（國際教育</a:t>
            </a:r>
            <a:r>
              <a:rPr lang="zh-TW" altLang="en-US" dirty="0" smtClean="0">
                <a:solidFill>
                  <a:srgbClr val="FF0000"/>
                </a:solidFill>
              </a:rPr>
              <a:t>）</a:t>
            </a:r>
            <a:r>
              <a:rPr lang="en-US" altLang="zh-TW" dirty="0" smtClean="0">
                <a:solidFill>
                  <a:srgbClr val="FF0000"/>
                </a:solidFill>
              </a:rPr>
              <a:t/>
            </a:r>
            <a:br>
              <a:rPr lang="en-US" altLang="zh-TW" dirty="0" smtClean="0">
                <a:solidFill>
                  <a:srgbClr val="FF0000"/>
                </a:solidFill>
              </a:rPr>
            </a:br>
            <a:r>
              <a:rPr lang="zh-TW" altLang="en-US" dirty="0" smtClean="0"/>
              <a:t>教學活動概覽</a:t>
            </a:r>
            <a:r>
              <a:rPr lang="en-US" altLang="zh-TW" dirty="0" smtClean="0"/>
              <a:t>-1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962843"/>
              </p:ext>
            </p:extLst>
          </p:nvPr>
        </p:nvGraphicFramePr>
        <p:xfrm>
          <a:off x="457200" y="1600200"/>
          <a:ext cx="8229600" cy="461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416"/>
                <a:gridCol w="2520280"/>
                <a:gridCol w="2520280"/>
                <a:gridCol w="25306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週次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主題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備品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產出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品德教育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影片連結</a:t>
                      </a:r>
                    </a:p>
                    <a:p>
                      <a:pPr algn="ctr"/>
                      <a:r>
                        <a:rPr lang="en-US" altLang="zh-TW" dirty="0" smtClean="0"/>
                        <a:t>《</a:t>
                      </a:r>
                      <a:r>
                        <a:rPr lang="zh-TW" altLang="en-US" dirty="0" smtClean="0"/>
                        <a:t>青春</a:t>
                      </a:r>
                      <a:r>
                        <a:rPr lang="en-US" altLang="zh-TW" dirty="0" err="1" smtClean="0"/>
                        <a:t>orz</a:t>
                      </a:r>
                      <a:r>
                        <a:rPr lang="en-US" altLang="zh-TW" dirty="0" smtClean="0"/>
                        <a:t>‧</a:t>
                      </a:r>
                      <a:r>
                        <a:rPr lang="zh-TW" altLang="en-US" dirty="0" smtClean="0"/>
                        <a:t>尊重</a:t>
                      </a:r>
                      <a:r>
                        <a:rPr lang="en-US" altLang="zh-TW" dirty="0" smtClean="0"/>
                        <a:t>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生命教育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《</a:t>
                      </a:r>
                      <a:r>
                        <a:rPr lang="zh-TW" altLang="en-US" dirty="0" smtClean="0"/>
                        <a:t>奶奶，妳在哪理呢？</a:t>
                      </a:r>
                      <a:r>
                        <a:rPr lang="en-US" altLang="zh-TW" dirty="0" smtClean="0"/>
                        <a:t>》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感謝卡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3-4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報章剪貼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5-6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主題剪貼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err="1" smtClean="0"/>
                        <a:t>A4</a:t>
                      </a:r>
                      <a:r>
                        <a:rPr lang="zh-TW" altLang="en-US" dirty="0" smtClean="0"/>
                        <a:t>剪報紙（圖書館提供）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剪報一篇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向死而生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影片連結、</a:t>
                      </a:r>
                      <a:r>
                        <a:rPr lang="en-US" altLang="zh-TW" dirty="0" err="1" smtClean="0"/>
                        <a:t>A4</a:t>
                      </a:r>
                      <a:r>
                        <a:rPr lang="zh-TW" altLang="en-US" dirty="0" smtClean="0"/>
                        <a:t>空白紙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FF0000"/>
                          </a:solidFill>
                        </a:rPr>
                        <a:t>萬聖節裝扮設計稿一張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Blind date with a books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影片連結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覆面書包裝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包裝書本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書寫書單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分享書單（圖書館提供）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書寫分享書單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變裝走秀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參與走秀、二手書交換活動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臺灣閱讀節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影片連結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參與在地閱讀節活動</a:t>
                      </a:r>
                      <a:endParaRPr lang="zh-TW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43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323528" y="2348880"/>
            <a:ext cx="8229600" cy="1143000"/>
          </a:xfrm>
          <a:prstGeom prst="rect">
            <a:avLst/>
          </a:prstGeom>
        </p:spPr>
        <p:txBody>
          <a:bodyPr vert="horz" rtlCol="0" anchor="ctr">
            <a:normAutofit fontScale="90000" lnSpcReduction="20000"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latinLnBrk="0" hangingPunct="1">
              <a:defRPr kumimoji="0">
                <a:solidFill>
                  <a:schemeClr val="tx2"/>
                </a:solidFill>
              </a:defRPr>
            </a:lvl2pPr>
            <a:lvl3pPr eaLnBrk="1" latinLnBrk="0" hangingPunct="1">
              <a:defRPr kumimoji="0">
                <a:solidFill>
                  <a:schemeClr val="tx2"/>
                </a:solidFill>
              </a:defRPr>
            </a:lvl3pPr>
            <a:lvl4pPr eaLnBrk="1" latinLnBrk="0" hangingPunct="1">
              <a:defRPr kumimoji="0">
                <a:solidFill>
                  <a:schemeClr val="tx2"/>
                </a:solidFill>
              </a:defRPr>
            </a:lvl4pPr>
            <a:lvl5pPr eaLnBrk="1" latinLnBrk="0" hangingPunct="1">
              <a:defRPr kumimoji="0">
                <a:solidFill>
                  <a:schemeClr val="tx2"/>
                </a:solidFill>
              </a:defRPr>
            </a:lvl5pPr>
            <a:lvl6pPr eaLnBrk="1" latinLnBrk="0" hangingPunct="1">
              <a:defRPr kumimoji="0">
                <a:solidFill>
                  <a:schemeClr val="tx2"/>
                </a:solidFill>
              </a:defRPr>
            </a:lvl6pPr>
            <a:lvl7pPr eaLnBrk="1" latinLnBrk="0" hangingPunct="1">
              <a:defRPr kumimoji="0">
                <a:solidFill>
                  <a:schemeClr val="tx2"/>
                </a:solidFill>
              </a:defRPr>
            </a:lvl7pPr>
            <a:lvl8pPr eaLnBrk="1" latinLnBrk="0" hangingPunct="1">
              <a:defRPr kumimoji="0">
                <a:solidFill>
                  <a:schemeClr val="tx2"/>
                </a:solidFill>
              </a:defRPr>
            </a:lvl8pPr>
            <a:lvl9pPr eaLnBrk="1" latinLnBrk="0" hangingPunct="1">
              <a:defRPr kumimoji="0"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/>
              <a:t>圖書館利用教育</a:t>
            </a:r>
            <a:r>
              <a:rPr lang="zh-TW" altLang="en-US" dirty="0" smtClean="0">
                <a:solidFill>
                  <a:srgbClr val="FF0000"/>
                </a:solidFill>
              </a:rPr>
              <a:t>（國際教育）</a:t>
            </a:r>
            <a:r>
              <a:rPr lang="en-US" altLang="zh-TW" dirty="0" smtClean="0">
                <a:solidFill>
                  <a:srgbClr val="FF0000"/>
                </a:solidFill>
              </a:rPr>
              <a:t/>
            </a:r>
            <a:br>
              <a:rPr lang="en-US" altLang="zh-TW" dirty="0" smtClean="0">
                <a:solidFill>
                  <a:srgbClr val="FF0000"/>
                </a:solidFill>
              </a:rPr>
            </a:br>
            <a:r>
              <a:rPr lang="zh-TW" altLang="en-US" dirty="0" smtClean="0"/>
              <a:t>教學活動概覽</a:t>
            </a:r>
            <a:endParaRPr lang="zh-TW" altLang="en-US" dirty="0"/>
          </a:p>
        </p:txBody>
      </p:sp>
      <p:graphicFrame>
        <p:nvGraphicFramePr>
          <p:cNvPr id="5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1019287"/>
              </p:ext>
            </p:extLst>
          </p:nvPr>
        </p:nvGraphicFramePr>
        <p:xfrm>
          <a:off x="457200" y="1600200"/>
          <a:ext cx="8229600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432"/>
                <a:gridCol w="2376264"/>
                <a:gridCol w="2520280"/>
                <a:gridCol w="25306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週次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主題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備品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產出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13-14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專題書展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圖書館</a:t>
                      </a:r>
                      <a:endParaRPr lang="en-US" altLang="zh-TW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參與書展活動</a:t>
                      </a:r>
                      <a:endParaRPr lang="zh-TW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15-16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橋樑書概說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品格閱讀護照</a:t>
                      </a:r>
                      <a:r>
                        <a:rPr lang="en-US" altLang="zh-TW" dirty="0" smtClean="0"/>
                        <a:t/>
                      </a:r>
                      <a:br>
                        <a:rPr lang="en-US" altLang="zh-TW" dirty="0" smtClean="0"/>
                      </a:br>
                      <a:r>
                        <a:rPr lang="zh-TW" altLang="en-US" dirty="0" smtClean="0"/>
                        <a:t>（圖書館提供）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17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探討：禮貌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共讀書箱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18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探討：守法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共讀書箱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探討：知恥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共</a:t>
                      </a:r>
                      <a:r>
                        <a:rPr lang="zh-TW" altLang="en-US" dirty="0" smtClean="0"/>
                        <a:t>讀書箱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探討：合作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mtClean="0"/>
                        <a:t>共</a:t>
                      </a:r>
                      <a:r>
                        <a:rPr lang="zh-TW" altLang="en-US" smtClean="0"/>
                        <a:t>讀書箱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品格閱讀護照</a:t>
                      </a:r>
                      <a:r>
                        <a:rPr lang="en-US" altLang="zh-TW" dirty="0" smtClean="0"/>
                        <a:t/>
                      </a:r>
                      <a:br>
                        <a:rPr lang="en-US" altLang="zh-TW" dirty="0" smtClean="0"/>
                      </a:br>
                      <a:r>
                        <a:rPr lang="zh-TW" altLang="en-US" dirty="0" smtClean="0"/>
                        <a:t>期末選出</a:t>
                      </a:r>
                      <a:r>
                        <a:rPr lang="en-US" altLang="zh-TW" dirty="0" smtClean="0"/>
                        <a:t>5</a:t>
                      </a:r>
                      <a:r>
                        <a:rPr lang="zh-TW" altLang="en-US" dirty="0" smtClean="0"/>
                        <a:t>名佳作頒獎</a:t>
                      </a:r>
                      <a:endParaRPr lang="zh-TW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圖書館利用教育</a:t>
            </a:r>
            <a:r>
              <a:rPr lang="zh-TW" altLang="en-US" dirty="0">
                <a:solidFill>
                  <a:srgbClr val="FF0000"/>
                </a:solidFill>
              </a:rPr>
              <a:t>（國際教育</a:t>
            </a:r>
            <a:r>
              <a:rPr lang="zh-TW" altLang="en-US" dirty="0" smtClean="0">
                <a:solidFill>
                  <a:srgbClr val="FF0000"/>
                </a:solidFill>
              </a:rPr>
              <a:t>）</a:t>
            </a:r>
            <a:r>
              <a:rPr lang="en-US" altLang="zh-TW" dirty="0" smtClean="0">
                <a:solidFill>
                  <a:srgbClr val="FF0000"/>
                </a:solidFill>
              </a:rPr>
              <a:t/>
            </a:r>
            <a:br>
              <a:rPr lang="en-US" altLang="zh-TW" dirty="0" smtClean="0">
                <a:solidFill>
                  <a:srgbClr val="FF0000"/>
                </a:solidFill>
              </a:rPr>
            </a:br>
            <a:r>
              <a:rPr lang="zh-TW" altLang="en-US" dirty="0" smtClean="0"/>
              <a:t>教學活動概覽</a:t>
            </a:r>
            <a:r>
              <a:rPr lang="en-US" altLang="zh-TW" dirty="0" smtClean="0"/>
              <a:t>-2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5274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圖書館利用教育</a:t>
            </a:r>
            <a:r>
              <a:rPr lang="zh-TW" altLang="en-US" dirty="0">
                <a:solidFill>
                  <a:srgbClr val="FF0000"/>
                </a:solidFill>
              </a:rPr>
              <a:t>（國際教育）</a:t>
            </a:r>
            <a:r>
              <a:rPr lang="en-US" altLang="zh-TW" dirty="0">
                <a:solidFill>
                  <a:srgbClr val="FF0000"/>
                </a:solidFill>
              </a:rPr>
              <a:t/>
            </a:r>
            <a:br>
              <a:rPr lang="en-US" altLang="zh-TW" dirty="0">
                <a:solidFill>
                  <a:srgbClr val="FF0000"/>
                </a:solidFill>
              </a:rPr>
            </a:br>
            <a:r>
              <a:rPr lang="zh-TW" altLang="en-US" dirty="0" smtClean="0">
                <a:solidFill>
                  <a:schemeClr val="tx1"/>
                </a:solidFill>
              </a:rPr>
              <a:t>主題課程「世界交響閱」</a:t>
            </a:r>
            <a:r>
              <a:rPr lang="en-US" altLang="zh-TW" dirty="0" smtClean="0">
                <a:solidFill>
                  <a:schemeClr val="tx1"/>
                </a:solidFill>
              </a:rPr>
              <a:t>-1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968552"/>
          </a:xfrm>
        </p:spPr>
        <p:txBody>
          <a:bodyPr>
            <a:normAutofit lnSpcReduction="10000"/>
          </a:bodyPr>
          <a:lstStyle/>
          <a:p>
            <a:r>
              <a:rPr lang="zh-TW" altLang="en-US" sz="3000" b="1" dirty="0">
                <a:latin typeface="+mj-lt"/>
                <a:ea typeface="+mj-ea"/>
                <a:cs typeface="+mj-cs"/>
              </a:rPr>
              <a:t>設計</a:t>
            </a:r>
            <a:r>
              <a:rPr lang="zh-TW" altLang="en-US" sz="3000" b="1" dirty="0" smtClean="0">
                <a:latin typeface="+mj-lt"/>
                <a:ea typeface="+mj-ea"/>
                <a:cs typeface="+mj-cs"/>
              </a:rPr>
              <a:t>理念</a:t>
            </a:r>
            <a:endParaRPr lang="en-US" altLang="zh-TW" sz="4300" b="1" dirty="0">
              <a:latin typeface="+mj-lt"/>
              <a:ea typeface="+mj-ea"/>
              <a:cs typeface="+mj-cs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從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孩子備感興趣的西洋萬聖節出發，搭配在國外行之有年的「</a:t>
            </a:r>
            <a:r>
              <a:rPr lang="en-US" altLang="zh-TW" dirty="0">
                <a:latin typeface="+mj-ea"/>
                <a:ea typeface="+mj-ea"/>
              </a:rPr>
              <a:t>blind date with a book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」，讓學生除了進一步了解世界各國的亡靈節文化，發揮創意打扮各種造型；透過覆面書的選擇與包裝，感受交換圖書的樂趣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透過認識臺灣閱讀節，親近書本，感受從閱讀探索世界的樂趣，並了解花蓮在地的閱讀節相關活動。</a:t>
            </a:r>
          </a:p>
        </p:txBody>
      </p:sp>
    </p:spTree>
    <p:extLst>
      <p:ext uri="{BB962C8B-B14F-4D97-AF65-F5344CB8AC3E}">
        <p14:creationId xmlns:p14="http://schemas.microsoft.com/office/powerpoint/2010/main" val="93657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圖書館利用教育</a:t>
            </a:r>
            <a:r>
              <a:rPr lang="zh-TW" altLang="en-US" dirty="0">
                <a:solidFill>
                  <a:srgbClr val="FF0000"/>
                </a:solidFill>
              </a:rPr>
              <a:t>（國際教育）</a:t>
            </a:r>
            <a:r>
              <a:rPr lang="en-US" altLang="zh-TW" dirty="0">
                <a:solidFill>
                  <a:srgbClr val="FF0000"/>
                </a:solidFill>
              </a:rPr>
              <a:t/>
            </a:r>
            <a:br>
              <a:rPr lang="en-US" altLang="zh-TW" dirty="0">
                <a:solidFill>
                  <a:srgbClr val="FF0000"/>
                </a:solidFill>
              </a:rPr>
            </a:br>
            <a:r>
              <a:rPr lang="zh-TW" altLang="en-US" dirty="0">
                <a:solidFill>
                  <a:schemeClr val="tx1"/>
                </a:solidFill>
              </a:rPr>
              <a:t>主題課程「世界交響閱」</a:t>
            </a:r>
            <a:r>
              <a:rPr lang="en-US" altLang="zh-TW" dirty="0" smtClean="0">
                <a:solidFill>
                  <a:schemeClr val="tx1"/>
                </a:solidFill>
              </a:rPr>
              <a:t>-2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3484984"/>
          </a:xfrm>
        </p:spPr>
        <p:txBody>
          <a:bodyPr>
            <a:normAutofit lnSpcReduction="10000"/>
          </a:bodyPr>
          <a:lstStyle/>
          <a:p>
            <a:r>
              <a:rPr lang="zh-TW" altLang="en-US" sz="3000" b="1" dirty="0">
                <a:latin typeface="+mj-lt"/>
                <a:ea typeface="+mj-ea"/>
                <a:cs typeface="+mj-cs"/>
              </a:rPr>
              <a:t>總結性</a:t>
            </a:r>
            <a:r>
              <a:rPr lang="zh-TW" altLang="en-US" sz="3000" b="1" dirty="0" smtClean="0">
                <a:latin typeface="+mj-lt"/>
                <a:ea typeface="+mj-ea"/>
                <a:cs typeface="+mj-cs"/>
              </a:rPr>
              <a:t>評量</a:t>
            </a:r>
            <a:endParaRPr lang="en-US" altLang="zh-TW" sz="3000" b="1" dirty="0" smtClean="0"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en-US" altLang="zh-TW" sz="3000" b="1" dirty="0">
              <a:latin typeface="+mj-lt"/>
              <a:ea typeface="+mj-ea"/>
              <a:cs typeface="+mj-cs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結合萬聖節裝扮與設計覆面書，引導學生思考分享好書的意義，認識不同國家的亡靈文化，設計自己獨特的萬聖節裝扮。</a:t>
            </a:r>
            <a:br>
              <a:rPr lang="zh-TW" altLang="en-US" dirty="0">
                <a:latin typeface="標楷體" pitchFamily="65" charset="-120"/>
                <a:ea typeface="標楷體" pitchFamily="65" charset="-120"/>
              </a:rPr>
            </a:b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參與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並響應臺灣閱讀節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2673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 fontScale="62500" lnSpcReduction="20000"/>
          </a:bodyPr>
          <a:lstStyle/>
          <a:p>
            <a:r>
              <a:rPr lang="zh-TW" altLang="en-US" sz="5100" b="1" dirty="0"/>
              <a:t>活動一：向死而生</a:t>
            </a:r>
            <a:r>
              <a:rPr lang="en-US" altLang="zh-TW" sz="5100" b="1" dirty="0"/>
              <a:t>——</a:t>
            </a:r>
            <a:r>
              <a:rPr lang="zh-TW" altLang="en-US" sz="5100" b="1" dirty="0"/>
              <a:t>未知生焉知死</a:t>
            </a:r>
          </a:p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1</a:t>
            </a:r>
            <a:r>
              <a:rPr lang="en-US" altLang="zh-TW" dirty="0"/>
              <a:t>.</a:t>
            </a:r>
            <a:r>
              <a:rPr lang="zh-TW" altLang="en-US" dirty="0"/>
              <a:t>萬聖節的</a:t>
            </a:r>
            <a:r>
              <a:rPr lang="zh-TW" altLang="en-US" dirty="0" smtClean="0"/>
              <a:t>由來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>
                <a:hlinkClick r:id="rId2"/>
              </a:rPr>
              <a:t>https</a:t>
            </a:r>
            <a:r>
              <a:rPr lang="en-US" altLang="zh-TW" dirty="0">
                <a:hlinkClick r:id="rId2"/>
              </a:rPr>
              <a:t>://</a:t>
            </a:r>
            <a:r>
              <a:rPr lang="en-US" altLang="zh-TW" dirty="0" err="1" smtClean="0">
                <a:hlinkClick r:id="rId2"/>
              </a:rPr>
              <a:t>www.youtube.com</a:t>
            </a:r>
            <a:r>
              <a:rPr lang="en-US" altLang="zh-TW" dirty="0" smtClean="0">
                <a:hlinkClick r:id="rId2"/>
              </a:rPr>
              <a:t>/</a:t>
            </a:r>
            <a:r>
              <a:rPr lang="en-US" altLang="zh-TW" dirty="0" err="1" smtClean="0">
                <a:hlinkClick r:id="rId2"/>
              </a:rPr>
              <a:t>watch?v</a:t>
            </a:r>
            <a:r>
              <a:rPr lang="en-US" altLang="zh-TW" dirty="0" smtClean="0">
                <a:hlinkClick r:id="rId2"/>
              </a:rPr>
              <a:t>=</a:t>
            </a:r>
            <a:r>
              <a:rPr lang="en-US" altLang="zh-TW" dirty="0" err="1" smtClean="0">
                <a:hlinkClick r:id="rId2"/>
              </a:rPr>
              <a:t>JyatV0_BYIw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2</a:t>
            </a:r>
            <a:r>
              <a:rPr lang="en-US" altLang="zh-TW" dirty="0"/>
              <a:t>.</a:t>
            </a:r>
            <a:r>
              <a:rPr lang="zh-TW" altLang="en-US" dirty="0"/>
              <a:t>認識清明節及各國亡靈節</a:t>
            </a:r>
          </a:p>
          <a:p>
            <a:r>
              <a:rPr lang="zh-TW" altLang="en-US" dirty="0"/>
              <a:t>（</a:t>
            </a:r>
            <a:r>
              <a:rPr lang="en-US" altLang="zh-TW" dirty="0" smtClean="0"/>
              <a:t>1</a:t>
            </a:r>
            <a:r>
              <a:rPr lang="zh-TW" altLang="en-US" dirty="0"/>
              <a:t>）</a:t>
            </a:r>
            <a:r>
              <a:rPr lang="zh-TW" altLang="en-US" dirty="0" smtClean="0"/>
              <a:t>清明節</a:t>
            </a:r>
            <a:endParaRPr lang="zh-TW" altLang="en-US" dirty="0"/>
          </a:p>
          <a:p>
            <a:r>
              <a:rPr lang="en-US" altLang="zh-TW" dirty="0">
                <a:hlinkClick r:id="rId3"/>
              </a:rPr>
              <a:t>https://</a:t>
            </a:r>
            <a:r>
              <a:rPr lang="en-US" altLang="zh-TW" dirty="0" err="1" smtClean="0">
                <a:hlinkClick r:id="rId3"/>
              </a:rPr>
              <a:t>www.youtube.com</a:t>
            </a:r>
            <a:r>
              <a:rPr lang="en-US" altLang="zh-TW" dirty="0" smtClean="0">
                <a:hlinkClick r:id="rId3"/>
              </a:rPr>
              <a:t>/</a:t>
            </a:r>
            <a:r>
              <a:rPr lang="en-US" altLang="zh-TW" dirty="0" err="1" smtClean="0">
                <a:hlinkClick r:id="rId3"/>
              </a:rPr>
              <a:t>watch?v</a:t>
            </a:r>
            <a:r>
              <a:rPr lang="en-US" altLang="zh-TW" dirty="0" smtClean="0">
                <a:hlinkClick r:id="rId3"/>
              </a:rPr>
              <a:t>=</a:t>
            </a:r>
            <a:r>
              <a:rPr lang="en-US" altLang="zh-TW" dirty="0" err="1" smtClean="0">
                <a:hlinkClick r:id="rId3"/>
              </a:rPr>
              <a:t>ZAt2TzAYlY4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/>
              <a:t>（</a:t>
            </a:r>
            <a:r>
              <a:rPr lang="en-US" altLang="zh-TW" dirty="0" smtClean="0"/>
              <a:t>2</a:t>
            </a:r>
            <a:r>
              <a:rPr lang="zh-TW" altLang="en-US" dirty="0" smtClean="0"/>
              <a:t>）亡靈</a:t>
            </a:r>
            <a:r>
              <a:rPr lang="zh-TW" altLang="en-US" dirty="0"/>
              <a:t>節</a:t>
            </a:r>
          </a:p>
          <a:p>
            <a:r>
              <a:rPr lang="en-US" altLang="zh-TW" dirty="0">
                <a:hlinkClick r:id="rId4"/>
              </a:rPr>
              <a:t>https://</a:t>
            </a:r>
            <a:r>
              <a:rPr lang="en-US" altLang="zh-TW" dirty="0" err="1" smtClean="0">
                <a:hlinkClick r:id="rId4"/>
              </a:rPr>
              <a:t>www.youtube.com</a:t>
            </a:r>
            <a:r>
              <a:rPr lang="en-US" altLang="zh-TW" dirty="0" smtClean="0">
                <a:hlinkClick r:id="rId4"/>
              </a:rPr>
              <a:t>/</a:t>
            </a:r>
            <a:r>
              <a:rPr lang="en-US" altLang="zh-TW" dirty="0" err="1" smtClean="0">
                <a:hlinkClick r:id="rId4"/>
              </a:rPr>
              <a:t>watch?v</a:t>
            </a:r>
            <a:r>
              <a:rPr lang="en-US" altLang="zh-TW" dirty="0" smtClean="0">
                <a:hlinkClick r:id="rId4"/>
              </a:rPr>
              <a:t>=</a:t>
            </a:r>
            <a:r>
              <a:rPr lang="en-US" altLang="zh-TW" dirty="0" err="1" smtClean="0">
                <a:hlinkClick r:id="rId4"/>
              </a:rPr>
              <a:t>KdkYHHvRirg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3</a:t>
            </a:r>
            <a:r>
              <a:rPr lang="en-US" altLang="zh-TW" dirty="0"/>
              <a:t>.</a:t>
            </a:r>
            <a:r>
              <a:rPr lang="zh-TW" altLang="en-US" dirty="0"/>
              <a:t>設計萬聖節</a:t>
            </a:r>
            <a:r>
              <a:rPr lang="zh-TW" altLang="en-US" dirty="0" smtClean="0"/>
              <a:t>裝扮</a:t>
            </a:r>
            <a:r>
              <a:rPr lang="zh-TW" altLang="en-US" dirty="0"/>
              <a:t>－－</a:t>
            </a:r>
            <a:r>
              <a:rPr lang="zh-TW" altLang="en-US" dirty="0" smtClean="0"/>
              <a:t>越</a:t>
            </a:r>
            <a:r>
              <a:rPr lang="zh-TW" altLang="en-US" dirty="0"/>
              <a:t>在地越國際</a:t>
            </a:r>
          </a:p>
          <a:p>
            <a:r>
              <a:rPr lang="zh-TW" altLang="en-US" b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發下學習單（</a:t>
            </a:r>
            <a:r>
              <a:rPr lang="en-US" altLang="zh-TW" b="1" dirty="0" err="1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A4</a:t>
            </a:r>
            <a:r>
              <a:rPr lang="zh-TW" altLang="en-US" b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空白紙一張）</a:t>
            </a:r>
            <a:r>
              <a:rPr lang="zh-TW" altLang="en-US" dirty="0"/>
              <a:t>，引導學生以在地素材向國際慶典致意，設計自己獨特的萬聖節裝扮，充分表現向死而生的內蘊。</a:t>
            </a:r>
          </a:p>
          <a:p>
            <a:endParaRPr lang="zh-TW" altLang="en-US" dirty="0"/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圖書館利用教育</a:t>
            </a:r>
            <a:r>
              <a:rPr lang="zh-TW" altLang="en-US" dirty="0">
                <a:solidFill>
                  <a:srgbClr val="FF0000"/>
                </a:solidFill>
              </a:rPr>
              <a:t>（國際</a:t>
            </a:r>
            <a:r>
              <a:rPr lang="zh-TW" altLang="en-US" dirty="0" smtClean="0">
                <a:solidFill>
                  <a:srgbClr val="FF0000"/>
                </a:solidFill>
              </a:rPr>
              <a:t>教育）</a:t>
            </a:r>
            <a:r>
              <a:rPr lang="en-US" altLang="zh-TW" dirty="0" smtClean="0">
                <a:solidFill>
                  <a:srgbClr val="FF0000"/>
                </a:solidFill>
              </a:rPr>
              <a:t/>
            </a:r>
            <a:br>
              <a:rPr lang="en-US" altLang="zh-TW" dirty="0" smtClean="0">
                <a:solidFill>
                  <a:srgbClr val="FF0000"/>
                </a:solidFill>
              </a:rPr>
            </a:br>
            <a:r>
              <a:rPr lang="zh-TW" altLang="en-US" dirty="0">
                <a:solidFill>
                  <a:schemeClr val="tx1"/>
                </a:solidFill>
              </a:rPr>
              <a:t>教學活動</a:t>
            </a:r>
            <a:r>
              <a:rPr lang="zh-TW" altLang="en-US" dirty="0" smtClean="0">
                <a:solidFill>
                  <a:schemeClr val="tx1"/>
                </a:solidFill>
              </a:rPr>
              <a:t>執行序</a:t>
            </a:r>
            <a:r>
              <a:rPr lang="en-US" altLang="zh-TW" dirty="0" smtClean="0">
                <a:solidFill>
                  <a:schemeClr val="tx1"/>
                </a:solidFill>
              </a:rPr>
              <a:t>-1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54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圖書館利用教育</a:t>
            </a:r>
            <a:r>
              <a:rPr lang="zh-TW" altLang="en-US" dirty="0">
                <a:solidFill>
                  <a:srgbClr val="FF0000"/>
                </a:solidFill>
              </a:rPr>
              <a:t>（國際教育）</a:t>
            </a:r>
            <a:r>
              <a:rPr lang="en-US" altLang="zh-TW" dirty="0">
                <a:solidFill>
                  <a:srgbClr val="FF0000"/>
                </a:solidFill>
              </a:rPr>
              <a:t/>
            </a:r>
            <a:br>
              <a:rPr lang="en-US" altLang="zh-TW" dirty="0">
                <a:solidFill>
                  <a:srgbClr val="FF0000"/>
                </a:solidFill>
              </a:rPr>
            </a:br>
            <a:r>
              <a:rPr lang="zh-TW" altLang="en-US" dirty="0">
                <a:solidFill>
                  <a:schemeClr val="tx1"/>
                </a:solidFill>
              </a:rPr>
              <a:t>教學活動執行序</a:t>
            </a:r>
            <a:r>
              <a:rPr lang="en-US" altLang="zh-TW" dirty="0" smtClean="0">
                <a:solidFill>
                  <a:schemeClr val="tx1"/>
                </a:solidFill>
              </a:rPr>
              <a:t>-</a:t>
            </a:r>
            <a:r>
              <a:rPr lang="en-US" altLang="zh-TW" dirty="0">
                <a:solidFill>
                  <a:schemeClr val="tx1"/>
                </a:solidFill>
              </a:rPr>
              <a:t>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13176"/>
          </a:xfrm>
        </p:spPr>
        <p:txBody>
          <a:bodyPr>
            <a:normAutofit fontScale="62500" lnSpcReduction="20000"/>
          </a:bodyPr>
          <a:lstStyle/>
          <a:p>
            <a:r>
              <a:rPr lang="zh-TW" altLang="zh-TW" sz="5100" b="1" dirty="0"/>
              <a:t>活動二：</a:t>
            </a:r>
            <a:r>
              <a:rPr lang="en-US" altLang="zh-TW" sz="5100" b="1" dirty="0"/>
              <a:t>Blind date with a books</a:t>
            </a:r>
            <a:endParaRPr lang="zh-TW" altLang="zh-TW" sz="5100" b="1" dirty="0"/>
          </a:p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err="1" smtClean="0"/>
              <a:t>1.Blind</a:t>
            </a:r>
            <a:r>
              <a:rPr lang="en-US" altLang="zh-TW" dirty="0" smtClean="0"/>
              <a:t> </a:t>
            </a:r>
            <a:r>
              <a:rPr lang="en-US" altLang="zh-TW" dirty="0"/>
              <a:t>date with a books</a:t>
            </a:r>
            <a:r>
              <a:rPr lang="zh-TW" altLang="zh-TW" dirty="0"/>
              <a:t>的由來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/>
              <a:t>（</a:t>
            </a:r>
            <a:r>
              <a:rPr lang="en-US" altLang="zh-TW" dirty="0" smtClean="0"/>
              <a:t>1</a:t>
            </a:r>
            <a:r>
              <a:rPr lang="zh-TW" altLang="en-US" dirty="0" smtClean="0"/>
              <a:t>）</a:t>
            </a:r>
            <a:r>
              <a:rPr lang="en-US" altLang="zh-TW" dirty="0" smtClean="0"/>
              <a:t>Blind </a:t>
            </a:r>
            <a:r>
              <a:rPr lang="en-US" altLang="zh-TW" dirty="0"/>
              <a:t>date with a books</a:t>
            </a:r>
            <a:r>
              <a:rPr lang="zh-TW" altLang="zh-TW" dirty="0"/>
              <a:t>由來：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u="sng" dirty="0">
                <a:hlinkClick r:id="rId2"/>
              </a:rPr>
              <a:t>https://</a:t>
            </a:r>
            <a:r>
              <a:rPr lang="en-US" altLang="zh-TW" u="sng" dirty="0" err="1">
                <a:hlinkClick r:id="rId2"/>
              </a:rPr>
              <a:t>blog.lib.ksu.edu.tw</a:t>
            </a:r>
            <a:r>
              <a:rPr lang="en-US" altLang="zh-TW" u="sng" dirty="0">
                <a:hlinkClick r:id="rId2"/>
              </a:rPr>
              <a:t>/blog/3522/%</a:t>
            </a:r>
            <a:r>
              <a:rPr lang="en-US" altLang="zh-TW" u="sng" dirty="0" smtClean="0">
                <a:hlinkClick r:id="rId2"/>
              </a:rPr>
              <a:t>E6%88%91%E5%92%8C%E6%9B%B8%E6%9C%89%E5%80%8B%E7%B4%84%E6%9C%83-blind-date-with-a-book</a:t>
            </a:r>
            <a:r>
              <a:rPr lang="en-US" altLang="zh-TW" u="sng" dirty="0" smtClean="0"/>
              <a:t/>
            </a:r>
            <a:br>
              <a:rPr lang="en-US" altLang="zh-TW" u="sng" dirty="0" smtClean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/>
              <a:t>（</a:t>
            </a:r>
            <a:r>
              <a:rPr lang="en-US" altLang="zh-TW" dirty="0" smtClean="0"/>
              <a:t>2</a:t>
            </a:r>
            <a:r>
              <a:rPr lang="zh-TW" altLang="en-US" dirty="0"/>
              <a:t>）</a:t>
            </a:r>
            <a:r>
              <a:rPr lang="zh-TW" altLang="zh-TW" dirty="0" smtClean="0"/>
              <a:t>臺灣</a:t>
            </a:r>
            <a:r>
              <a:rPr lang="zh-TW" altLang="zh-TW" dirty="0"/>
              <a:t>及其他國家圖書館對</a:t>
            </a:r>
            <a:r>
              <a:rPr lang="en-US" altLang="zh-TW" dirty="0"/>
              <a:t>Blind date with a books</a:t>
            </a:r>
            <a:r>
              <a:rPr lang="zh-TW" altLang="zh-TW" dirty="0"/>
              <a:t>不同的呈現</a:t>
            </a:r>
            <a:r>
              <a:rPr lang="zh-TW" altLang="zh-TW" dirty="0" smtClean="0"/>
              <a:t>方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式</a:t>
            </a:r>
            <a:r>
              <a:rPr lang="zh-TW" altLang="zh-TW" dirty="0"/>
              <a:t>：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u="sng" dirty="0">
                <a:hlinkClick r:id="rId3"/>
              </a:rPr>
              <a:t>https://</a:t>
            </a:r>
            <a:r>
              <a:rPr lang="en-US" altLang="zh-TW" u="sng" dirty="0" err="1">
                <a:hlinkClick r:id="rId3"/>
              </a:rPr>
              <a:t>www.lib.ntu.edu.tw</a:t>
            </a:r>
            <a:r>
              <a:rPr lang="en-US" altLang="zh-TW" u="sng" dirty="0">
                <a:hlinkClick r:id="rId3"/>
              </a:rPr>
              <a:t>/node/4658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u="sng" dirty="0">
                <a:hlinkClick r:id="rId4"/>
              </a:rPr>
              <a:t>https://</a:t>
            </a:r>
            <a:r>
              <a:rPr lang="en-US" altLang="zh-TW" u="sng" dirty="0" err="1">
                <a:hlinkClick r:id="rId4"/>
              </a:rPr>
              <a:t>libraryview.me</a:t>
            </a:r>
            <a:r>
              <a:rPr lang="en-US" altLang="zh-TW" u="sng" dirty="0">
                <a:hlinkClick r:id="rId4"/>
              </a:rPr>
              <a:t>/2013/01/26/6526</a:t>
            </a:r>
            <a:r>
              <a:rPr lang="en-US" altLang="zh-TW" u="sng" dirty="0" smtClean="0">
                <a:hlinkClick r:id="rId4"/>
              </a:rPr>
              <a:t>/</a:t>
            </a:r>
            <a:r>
              <a:rPr lang="en-US" altLang="zh-TW" u="sng" dirty="0" smtClean="0"/>
              <a:t/>
            </a:r>
            <a:br>
              <a:rPr lang="en-US" altLang="zh-TW" u="sng" dirty="0" smtClean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>2.</a:t>
            </a:r>
            <a:r>
              <a:rPr lang="zh-TW" altLang="zh-TW" dirty="0"/>
              <a:t>分享自己的最愛</a:t>
            </a:r>
          </a:p>
          <a:p>
            <a:r>
              <a:rPr lang="zh-TW" altLang="zh-TW" dirty="0"/>
              <a:t>覆面書的包裝隱藏著分享書籍者的美意。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zh-TW" dirty="0"/>
              <a:t>欣賞不同國家覆面書的包裝：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u="sng" dirty="0">
                <a:hlinkClick r:id="rId5"/>
              </a:rPr>
              <a:t>https://</a:t>
            </a:r>
            <a:r>
              <a:rPr lang="en-US" altLang="zh-TW" u="sng" dirty="0" err="1">
                <a:hlinkClick r:id="rId5"/>
              </a:rPr>
              <a:t>www.tiktok.com</a:t>
            </a:r>
            <a:r>
              <a:rPr lang="en-US" altLang="zh-TW" u="sng" dirty="0">
                <a:hlinkClick r:id="rId5"/>
              </a:rPr>
              <a:t>/discover/best-blind-date-with-a-book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b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★</a:t>
            </a:r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提醒學童</a:t>
            </a:r>
            <a:r>
              <a:rPr lang="zh-TW" altLang="en-US" b="1" dirty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下次上課帶包裝時需要用上的各種物品。</a:t>
            </a:r>
            <a:endParaRPr lang="zh-TW" altLang="en-US" b="1" dirty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5443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圖書館利用教育</a:t>
            </a:r>
            <a:r>
              <a:rPr lang="zh-TW" altLang="en-US" dirty="0">
                <a:solidFill>
                  <a:srgbClr val="FF0000"/>
                </a:solidFill>
              </a:rPr>
              <a:t>（國際教育）</a:t>
            </a:r>
            <a:r>
              <a:rPr lang="en-US" altLang="zh-TW" dirty="0">
                <a:solidFill>
                  <a:srgbClr val="FF0000"/>
                </a:solidFill>
              </a:rPr>
              <a:t/>
            </a:r>
            <a:br>
              <a:rPr lang="en-US" altLang="zh-TW" dirty="0">
                <a:solidFill>
                  <a:srgbClr val="FF0000"/>
                </a:solidFill>
              </a:rPr>
            </a:br>
            <a:r>
              <a:rPr lang="zh-TW" altLang="en-US" dirty="0">
                <a:solidFill>
                  <a:schemeClr val="tx1"/>
                </a:solidFill>
              </a:rPr>
              <a:t>教學活動執行序</a:t>
            </a:r>
            <a:r>
              <a:rPr lang="en-US" altLang="zh-TW" dirty="0" smtClean="0">
                <a:solidFill>
                  <a:schemeClr val="tx1"/>
                </a:solidFill>
              </a:rPr>
              <a:t>-3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b="1" dirty="0"/>
              <a:t>活動二：</a:t>
            </a:r>
            <a:r>
              <a:rPr lang="en-US" altLang="zh-TW" b="1" dirty="0"/>
              <a:t>Blind date with a books</a:t>
            </a:r>
            <a:endParaRPr lang="zh-TW" altLang="zh-TW" b="1" dirty="0"/>
          </a:p>
          <a:p>
            <a:endParaRPr lang="en-US" altLang="zh-TW" dirty="0" smtClean="0"/>
          </a:p>
          <a:p>
            <a:r>
              <a:rPr lang="en-US" altLang="zh-TW" sz="2000" dirty="0" smtClean="0"/>
              <a:t>3</a:t>
            </a:r>
            <a:r>
              <a:rPr lang="en-US" altLang="zh-TW" sz="2000" dirty="0"/>
              <a:t>.</a:t>
            </a:r>
            <a:r>
              <a:rPr lang="zh-TW" altLang="zh-TW" sz="2000" dirty="0"/>
              <a:t>打包美好的心意</a:t>
            </a:r>
          </a:p>
          <a:p>
            <a:r>
              <a:rPr lang="zh-TW" altLang="en-US" sz="2000" dirty="0" smtClean="0"/>
              <a:t>（</a:t>
            </a:r>
            <a:r>
              <a:rPr lang="en-US" altLang="zh-TW" sz="2000" dirty="0" smtClean="0"/>
              <a:t>1</a:t>
            </a:r>
            <a:r>
              <a:rPr lang="zh-TW" altLang="en-US" sz="2000" dirty="0" smtClean="0"/>
              <a:t>）</a:t>
            </a:r>
            <a:r>
              <a:rPr lang="zh-TW" altLang="zh-TW" sz="2000" dirty="0" smtClean="0"/>
              <a:t>如何</a:t>
            </a:r>
            <a:r>
              <a:rPr lang="zh-TW" altLang="zh-TW" sz="2000" dirty="0"/>
              <a:t>包裝書本：</a:t>
            </a:r>
            <a:r>
              <a:rPr lang="en-US" altLang="zh-TW" sz="2000" dirty="0"/>
              <a:t/>
            </a:r>
            <a:br>
              <a:rPr lang="en-US" altLang="zh-TW" sz="2000" dirty="0"/>
            </a:br>
            <a:r>
              <a:rPr lang="en-US" altLang="zh-TW" sz="2000" u="sng" dirty="0">
                <a:hlinkClick r:id="rId2"/>
              </a:rPr>
              <a:t>https://</a:t>
            </a:r>
            <a:r>
              <a:rPr lang="en-US" altLang="zh-TW" sz="2000" u="sng" dirty="0" err="1" smtClean="0">
                <a:hlinkClick r:id="rId2"/>
              </a:rPr>
              <a:t>www.youtube.com</a:t>
            </a:r>
            <a:r>
              <a:rPr lang="en-US" altLang="zh-TW" sz="2000" u="sng" dirty="0" smtClean="0">
                <a:hlinkClick r:id="rId2"/>
              </a:rPr>
              <a:t>/</a:t>
            </a:r>
            <a:r>
              <a:rPr lang="en-US" altLang="zh-TW" sz="2000" u="sng" dirty="0" err="1" smtClean="0">
                <a:hlinkClick r:id="rId2"/>
              </a:rPr>
              <a:t>watch?v</a:t>
            </a:r>
            <a:r>
              <a:rPr lang="en-US" altLang="zh-TW" sz="2000" u="sng" dirty="0" smtClean="0">
                <a:hlinkClick r:id="rId2"/>
              </a:rPr>
              <a:t>=j-</a:t>
            </a:r>
            <a:r>
              <a:rPr lang="en-US" altLang="zh-TW" sz="2000" u="sng" dirty="0" err="1" smtClean="0">
                <a:hlinkClick r:id="rId2"/>
              </a:rPr>
              <a:t>v7bbSftHw</a:t>
            </a:r>
            <a:r>
              <a:rPr lang="en-US" altLang="zh-TW" sz="2000" u="sng" dirty="0" smtClean="0"/>
              <a:t/>
            </a:r>
            <a:br>
              <a:rPr lang="en-US" altLang="zh-TW" sz="2000" u="sng" dirty="0" smtClean="0"/>
            </a:br>
            <a:r>
              <a:rPr lang="en-US" altLang="zh-TW" sz="2000" dirty="0"/>
              <a:t/>
            </a:r>
            <a:br>
              <a:rPr lang="en-US" altLang="zh-TW" sz="2000" dirty="0"/>
            </a:br>
            <a:r>
              <a:rPr lang="zh-TW" altLang="en-US" sz="2000" dirty="0" smtClean="0"/>
              <a:t>（</a:t>
            </a:r>
            <a:r>
              <a:rPr lang="en-US" altLang="zh-TW" sz="2000" dirty="0" smtClean="0"/>
              <a:t>2</a:t>
            </a:r>
            <a:r>
              <a:rPr lang="zh-TW" altLang="en-US" sz="2000" dirty="0" smtClean="0"/>
              <a:t>）</a:t>
            </a:r>
            <a:r>
              <a:rPr lang="zh-TW" altLang="zh-TW" sz="2000" dirty="0" smtClean="0"/>
              <a:t>動手</a:t>
            </a:r>
            <a:r>
              <a:rPr lang="zh-TW" altLang="zh-TW" sz="2000" dirty="0"/>
              <a:t>包裝</a:t>
            </a:r>
            <a:r>
              <a:rPr lang="en-US" altLang="zh-TW" sz="2200" dirty="0" smtClean="0"/>
              <a:t/>
            </a:r>
            <a:br>
              <a:rPr lang="en-US" altLang="zh-TW" sz="2200" dirty="0" smtClean="0"/>
            </a:br>
            <a:r>
              <a:rPr lang="en-US" altLang="zh-TW" sz="2200" dirty="0" smtClean="0"/>
              <a:t/>
            </a:r>
            <a:br>
              <a:rPr lang="en-US" altLang="zh-TW" sz="2200" dirty="0" smtClean="0"/>
            </a:br>
            <a:r>
              <a:rPr lang="en-US" altLang="zh-TW" sz="2200" dirty="0" smtClean="0"/>
              <a:t/>
            </a:r>
            <a:br>
              <a:rPr lang="en-US" altLang="zh-TW" sz="2200" dirty="0" smtClean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sz="2000" b="1" dirty="0" smtClean="0">
                <a:solidFill>
                  <a:srgbClr val="C00000"/>
                </a:solidFill>
                <a:latin typeface="標楷體"/>
                <a:ea typeface="標楷體"/>
              </a:rPr>
              <a:t>★</a:t>
            </a:r>
            <a:r>
              <a:rPr lang="zh-TW" altLang="en-US" sz="2000" b="1" dirty="0">
                <a:solidFill>
                  <a:srgbClr val="C00000"/>
                </a:solidFill>
                <a:latin typeface="標楷體"/>
                <a:ea typeface="標楷體"/>
              </a:rPr>
              <a:t>提醒</a:t>
            </a:r>
            <a:r>
              <a:rPr lang="zh-TW" altLang="en-US" sz="2000" b="1" dirty="0" smtClean="0">
                <a:solidFill>
                  <a:srgbClr val="C00000"/>
                </a:solidFill>
                <a:latin typeface="標楷體"/>
                <a:ea typeface="標楷體"/>
              </a:rPr>
              <a:t>老師：下次上課前，向圖書館索取「分享書單」。</a:t>
            </a:r>
            <a:endParaRPr lang="zh-TW" altLang="en-US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34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龍騰四海">
  <a:themeElements>
    <a:clrScheme name="龍騰四海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龍騰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龍騰四海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Dragon</Template>
  <TotalTime>209</TotalTime>
  <Words>881</Words>
  <Application>Microsoft Office PowerPoint</Application>
  <PresentationFormat>如螢幕大小 (4:3)</PresentationFormat>
  <Paragraphs>374</Paragraphs>
  <Slides>15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龍騰四海</vt:lpstr>
      <vt:lpstr>114學年度四上 圖書館利用教育 （國際教育） 教案課程包</vt:lpstr>
      <vt:lpstr>圖書館利用教育（國際教育） 教案課程包目錄</vt:lpstr>
      <vt:lpstr>圖書館利用教育（國際教育） 教學活動概覽-1</vt:lpstr>
      <vt:lpstr>圖書館利用教育（國際教育） 教學活動概覽-2</vt:lpstr>
      <vt:lpstr>圖書館利用教育（國際教育） 主題課程「世界交響閱」-1</vt:lpstr>
      <vt:lpstr>圖書館利用教育（國際教育） 主題課程「世界交響閱」-2</vt:lpstr>
      <vt:lpstr>圖書館利用教育（國際教育） 教學活動執行序-1</vt:lpstr>
      <vt:lpstr>圖書館利用教育（國際教育） 教學活動執行序-2</vt:lpstr>
      <vt:lpstr>圖書館利用教育（國際教育） 教學活動執行序-3</vt:lpstr>
      <vt:lpstr>圖書館利用教育（國際教育） 教學活動執行序-4</vt:lpstr>
      <vt:lpstr>圖書館利用教育（國際教育） 教學活動執行序-5</vt:lpstr>
      <vt:lpstr>圖書館利用教育（國際教育） 教學活動執行序-6</vt:lpstr>
      <vt:lpstr>圖書館利用教育（國際教育）教案-1</vt:lpstr>
      <vt:lpstr>圖書館利用教育（國際教育）教案-2</vt:lpstr>
      <vt:lpstr>圖書館利用教育（國際教育）教案-3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圖書館利用教育（國際教育）課程包</dc:title>
  <dc:creator>INGREN</dc:creator>
  <cp:lastModifiedBy>INGREN</cp:lastModifiedBy>
  <cp:revision>36</cp:revision>
  <dcterms:created xsi:type="dcterms:W3CDTF">2025-05-31T01:11:53Z</dcterms:created>
  <dcterms:modified xsi:type="dcterms:W3CDTF">2025-09-08T03:43:44Z</dcterms:modified>
</cp:coreProperties>
</file>