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可畫朵朵體-HK" charset="-128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5" d="100"/>
          <a:sy n="75" d="100"/>
        </p:scale>
        <p:origin x="-4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7.png"/><Relationship Id="rId42" Type="http://schemas.openxmlformats.org/officeDocument/2006/relationships/image" Target="../media/image21.png"/><Relationship Id="rId47" Type="http://schemas.openxmlformats.org/officeDocument/2006/relationships/image" Target="../media/image46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36.svg"/><Relationship Id="rId40" Type="http://schemas.openxmlformats.org/officeDocument/2006/relationships/image" Target="../media/image20.png"/><Relationship Id="rId45" Type="http://schemas.openxmlformats.org/officeDocument/2006/relationships/image" Target="../media/image44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Relationship Id="rId35" Type="http://schemas.openxmlformats.org/officeDocument/2006/relationships/image" Target="../media/image34.svg"/><Relationship Id="rId43" Type="http://schemas.openxmlformats.org/officeDocument/2006/relationships/image" Target="../media/image42.svg"/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19.png"/><Relationship Id="rId46" Type="http://schemas.openxmlformats.org/officeDocument/2006/relationships/image" Target="../media/image23.png"/><Relationship Id="rId20" Type="http://schemas.openxmlformats.org/officeDocument/2006/relationships/image" Target="../media/image10.png"/><Relationship Id="rId41" Type="http://schemas.openxmlformats.org/officeDocument/2006/relationships/image" Target="../media/image4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73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1.sv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45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73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.png"/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ZCY9xIvFw-U&amp;ab_channel=RainbowNoteSing&amp;PlayGame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image" Target="../media/image25.jpeg"/><Relationship Id="rId9" Type="http://schemas.openxmlformats.org/officeDocument/2006/relationships/image" Target="../media/image3.png"/><Relationship Id="rId1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6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81172" y="1028700"/>
            <a:ext cx="23270084" cy="8229600"/>
            <a:chOff x="0" y="0"/>
            <a:chExt cx="31026779" cy="10972800"/>
          </a:xfrm>
        </p:grpSpPr>
        <p:sp>
          <p:nvSpPr>
            <p:cNvPr id="3" name="Freeform 3"/>
            <p:cNvSpPr/>
            <p:nvPr/>
          </p:nvSpPr>
          <p:spPr>
            <a:xfrm>
              <a:off x="15631269" y="0"/>
              <a:ext cx="5131837" cy="3657600"/>
            </a:xfrm>
            <a:custGeom>
              <a:avLst/>
              <a:gdLst/>
              <a:ahLst/>
              <a:cxnLst/>
              <a:rect l="l" t="t" r="r" b="b"/>
              <a:pathLst>
                <a:path w="5131837" h="3657600">
                  <a:moveTo>
                    <a:pt x="0" y="0"/>
                  </a:moveTo>
                  <a:lnTo>
                    <a:pt x="5131836" y="0"/>
                  </a:lnTo>
                  <a:lnTo>
                    <a:pt x="5131836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5029200" y="0"/>
              <a:ext cx="5511452" cy="3657600"/>
            </a:xfrm>
            <a:custGeom>
              <a:avLst/>
              <a:gdLst/>
              <a:ahLst/>
              <a:cxnLst/>
              <a:rect l="l" t="t" r="r" b="b"/>
              <a:pathLst>
                <a:path w="5511452" h="3657600">
                  <a:moveTo>
                    <a:pt x="0" y="0"/>
                  </a:moveTo>
                  <a:lnTo>
                    <a:pt x="5511452" y="0"/>
                  </a:lnTo>
                  <a:lnTo>
                    <a:pt x="5511452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20123"/>
              <a:ext cx="5029200" cy="3657600"/>
            </a:xfrm>
            <a:custGeom>
              <a:avLst/>
              <a:gdLst/>
              <a:ahLst/>
              <a:cxnLst/>
              <a:rect l="l" t="t" r="r" b="b"/>
              <a:pathLst>
                <a:path w="5029200" h="3657600">
                  <a:moveTo>
                    <a:pt x="0" y="0"/>
                  </a:moveTo>
                  <a:lnTo>
                    <a:pt x="5029200" y="0"/>
                  </a:lnTo>
                  <a:lnTo>
                    <a:pt x="5029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0763105" y="0"/>
              <a:ext cx="5131837" cy="3657600"/>
            </a:xfrm>
            <a:custGeom>
              <a:avLst/>
              <a:gdLst/>
              <a:ahLst/>
              <a:cxnLst/>
              <a:rect l="l" t="t" r="r" b="b"/>
              <a:pathLst>
                <a:path w="5131837" h="3657600">
                  <a:moveTo>
                    <a:pt x="0" y="0"/>
                  </a:moveTo>
                  <a:lnTo>
                    <a:pt x="5131837" y="0"/>
                  </a:lnTo>
                  <a:lnTo>
                    <a:pt x="5131837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0540652" y="20123"/>
              <a:ext cx="5090617" cy="3637477"/>
            </a:xfrm>
            <a:custGeom>
              <a:avLst/>
              <a:gdLst/>
              <a:ahLst/>
              <a:cxnLst/>
              <a:rect l="l" t="t" r="r" b="b"/>
              <a:pathLst>
                <a:path w="5090617" h="3637477">
                  <a:moveTo>
                    <a:pt x="0" y="0"/>
                  </a:moveTo>
                  <a:lnTo>
                    <a:pt x="5090617" y="0"/>
                  </a:lnTo>
                  <a:lnTo>
                    <a:pt x="5090617" y="3637477"/>
                  </a:lnTo>
                  <a:lnTo>
                    <a:pt x="0" y="363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220279" y="3657600"/>
              <a:ext cx="5131837" cy="3657600"/>
            </a:xfrm>
            <a:custGeom>
              <a:avLst/>
              <a:gdLst/>
              <a:ahLst/>
              <a:cxnLst/>
              <a:rect l="l" t="t" r="r" b="b"/>
              <a:pathLst>
                <a:path w="5131837" h="3657600">
                  <a:moveTo>
                    <a:pt x="0" y="0"/>
                  </a:moveTo>
                  <a:lnTo>
                    <a:pt x="5131837" y="0"/>
                  </a:lnTo>
                  <a:lnTo>
                    <a:pt x="5131837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1608900" y="3657600"/>
              <a:ext cx="2859578" cy="3657600"/>
            </a:xfrm>
            <a:custGeom>
              <a:avLst/>
              <a:gdLst/>
              <a:ahLst/>
              <a:cxnLst/>
              <a:rect l="l" t="t" r="r" b="b"/>
              <a:pathLst>
                <a:path w="2859578" h="3657600">
                  <a:moveTo>
                    <a:pt x="0" y="0"/>
                  </a:moveTo>
                  <a:lnTo>
                    <a:pt x="2859578" y="0"/>
                  </a:lnTo>
                  <a:lnTo>
                    <a:pt x="2859578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328056" y="3657600"/>
              <a:ext cx="2859578" cy="3657600"/>
            </a:xfrm>
            <a:custGeom>
              <a:avLst/>
              <a:gdLst/>
              <a:ahLst/>
              <a:cxnLst/>
              <a:rect l="l" t="t" r="r" b="b"/>
              <a:pathLst>
                <a:path w="2859578" h="3657600">
                  <a:moveTo>
                    <a:pt x="0" y="0"/>
                  </a:moveTo>
                  <a:lnTo>
                    <a:pt x="2859579" y="0"/>
                  </a:lnTo>
                  <a:lnTo>
                    <a:pt x="2859579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709421" y="3657600"/>
              <a:ext cx="2899479" cy="3657600"/>
            </a:xfrm>
            <a:custGeom>
              <a:avLst/>
              <a:gdLst/>
              <a:ahLst/>
              <a:cxnLst/>
              <a:rect l="l" t="t" r="r" b="b"/>
              <a:pathLst>
                <a:path w="2899479" h="3657600">
                  <a:moveTo>
                    <a:pt x="0" y="0"/>
                  </a:moveTo>
                  <a:lnTo>
                    <a:pt x="2899479" y="0"/>
                  </a:lnTo>
                  <a:lnTo>
                    <a:pt x="2899479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5863143" y="3657600"/>
              <a:ext cx="2846278" cy="3657600"/>
            </a:xfrm>
            <a:custGeom>
              <a:avLst/>
              <a:gdLst/>
              <a:ahLst/>
              <a:cxnLst/>
              <a:rect l="l" t="t" r="r" b="b"/>
              <a:pathLst>
                <a:path w="2846278" h="3657600">
                  <a:moveTo>
                    <a:pt x="0" y="0"/>
                  </a:moveTo>
                  <a:lnTo>
                    <a:pt x="2846278" y="0"/>
                  </a:lnTo>
                  <a:lnTo>
                    <a:pt x="2846278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3043466" y="3657600"/>
              <a:ext cx="2819677" cy="3657600"/>
            </a:xfrm>
            <a:custGeom>
              <a:avLst/>
              <a:gdLst/>
              <a:ahLst/>
              <a:cxnLst/>
              <a:rect l="l" t="t" r="r" b="b"/>
              <a:pathLst>
                <a:path w="2819677" h="3657600">
                  <a:moveTo>
                    <a:pt x="0" y="0"/>
                  </a:moveTo>
                  <a:lnTo>
                    <a:pt x="2819677" y="0"/>
                  </a:lnTo>
                  <a:lnTo>
                    <a:pt x="2819677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6352116" y="3657600"/>
              <a:ext cx="3831771" cy="3657600"/>
            </a:xfrm>
            <a:custGeom>
              <a:avLst/>
              <a:gdLst/>
              <a:ahLst/>
              <a:cxnLst/>
              <a:rect l="l" t="t" r="r" b="b"/>
              <a:pathLst>
                <a:path w="3831771" h="3657600">
                  <a:moveTo>
                    <a:pt x="0" y="0"/>
                  </a:moveTo>
                  <a:lnTo>
                    <a:pt x="3831772" y="0"/>
                  </a:lnTo>
                  <a:lnTo>
                    <a:pt x="3831772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4461828" y="3657600"/>
              <a:ext cx="2866228" cy="3657600"/>
            </a:xfrm>
            <a:custGeom>
              <a:avLst/>
              <a:gdLst/>
              <a:ahLst/>
              <a:cxnLst/>
              <a:rect l="l" t="t" r="r" b="b"/>
              <a:pathLst>
                <a:path w="2866228" h="3657600">
                  <a:moveTo>
                    <a:pt x="0" y="0"/>
                  </a:moveTo>
                  <a:lnTo>
                    <a:pt x="2866228" y="0"/>
                  </a:lnTo>
                  <a:lnTo>
                    <a:pt x="2866228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4475128" y="7315200"/>
              <a:ext cx="2852928" cy="3657600"/>
            </a:xfrm>
            <a:custGeom>
              <a:avLst/>
              <a:gdLst/>
              <a:ahLst/>
              <a:cxnLst/>
              <a:rect l="l" t="t" r="r" b="b"/>
              <a:pathLst>
                <a:path w="2852928" h="3657600">
                  <a:moveTo>
                    <a:pt x="0" y="0"/>
                  </a:moveTo>
                  <a:lnTo>
                    <a:pt x="2852928" y="0"/>
                  </a:lnTo>
                  <a:lnTo>
                    <a:pt x="2852928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622200" y="7315200"/>
              <a:ext cx="2852928" cy="3657600"/>
            </a:xfrm>
            <a:custGeom>
              <a:avLst/>
              <a:gdLst/>
              <a:ahLst/>
              <a:cxnLst/>
              <a:rect l="l" t="t" r="r" b="b"/>
              <a:pathLst>
                <a:path w="2852928" h="3657600">
                  <a:moveTo>
                    <a:pt x="0" y="0"/>
                  </a:moveTo>
                  <a:lnTo>
                    <a:pt x="2852928" y="0"/>
                  </a:lnTo>
                  <a:lnTo>
                    <a:pt x="2852928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7328056" y="7315200"/>
              <a:ext cx="2806377" cy="3657600"/>
            </a:xfrm>
            <a:custGeom>
              <a:avLst/>
              <a:gdLst/>
              <a:ahLst/>
              <a:cxnLst/>
              <a:rect l="l" t="t" r="r" b="b"/>
              <a:pathLst>
                <a:path w="2806377" h="3657600">
                  <a:moveTo>
                    <a:pt x="0" y="0"/>
                  </a:moveTo>
                  <a:lnTo>
                    <a:pt x="2806377" y="0"/>
                  </a:lnTo>
                  <a:lnTo>
                    <a:pt x="2806377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220279" y="7315200"/>
              <a:ext cx="5131837" cy="3657600"/>
            </a:xfrm>
            <a:custGeom>
              <a:avLst/>
              <a:gdLst/>
              <a:ahLst/>
              <a:cxnLst/>
              <a:rect l="l" t="t" r="r" b="b"/>
              <a:pathLst>
                <a:path w="5131837" h="3657600">
                  <a:moveTo>
                    <a:pt x="0" y="0"/>
                  </a:moveTo>
                  <a:lnTo>
                    <a:pt x="5131837" y="0"/>
                  </a:lnTo>
                  <a:lnTo>
                    <a:pt x="5131837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5962896" y="7315200"/>
              <a:ext cx="2852928" cy="3657600"/>
            </a:xfrm>
            <a:custGeom>
              <a:avLst/>
              <a:gdLst/>
              <a:ahLst/>
              <a:cxnLst/>
              <a:rect l="l" t="t" r="r" b="b"/>
              <a:pathLst>
                <a:path w="2852928" h="3657600">
                  <a:moveTo>
                    <a:pt x="0" y="0"/>
                  </a:moveTo>
                  <a:lnTo>
                    <a:pt x="2852928" y="0"/>
                  </a:lnTo>
                  <a:lnTo>
                    <a:pt x="2852928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xmlns="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2943713" y="7315200"/>
              <a:ext cx="3019183" cy="3657600"/>
            </a:xfrm>
            <a:custGeom>
              <a:avLst/>
              <a:gdLst/>
              <a:ahLst/>
              <a:cxnLst/>
              <a:rect l="l" t="t" r="r" b="b"/>
              <a:pathLst>
                <a:path w="3019183" h="3657600">
                  <a:moveTo>
                    <a:pt x="0" y="0"/>
                  </a:moveTo>
                  <a:lnTo>
                    <a:pt x="3019183" y="0"/>
                  </a:lnTo>
                  <a:lnTo>
                    <a:pt x="3019183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8815824" y="7315200"/>
              <a:ext cx="2806377" cy="3657600"/>
            </a:xfrm>
            <a:custGeom>
              <a:avLst/>
              <a:gdLst/>
              <a:ahLst/>
              <a:cxnLst/>
              <a:rect l="l" t="t" r="r" b="b"/>
              <a:pathLst>
                <a:path w="2806377" h="3657600">
                  <a:moveTo>
                    <a:pt x="0" y="0"/>
                  </a:moveTo>
                  <a:lnTo>
                    <a:pt x="2806376" y="0"/>
                  </a:lnTo>
                  <a:lnTo>
                    <a:pt x="2806376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6352116" y="7315200"/>
              <a:ext cx="3831771" cy="3657600"/>
            </a:xfrm>
            <a:custGeom>
              <a:avLst/>
              <a:gdLst/>
              <a:ahLst/>
              <a:cxnLst/>
              <a:rect l="l" t="t" r="r" b="b"/>
              <a:pathLst>
                <a:path w="3831771" h="3657600">
                  <a:moveTo>
                    <a:pt x="0" y="0"/>
                  </a:moveTo>
                  <a:lnTo>
                    <a:pt x="3831772" y="0"/>
                  </a:lnTo>
                  <a:lnTo>
                    <a:pt x="3831772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:asvg="http://schemas.microsoft.com/office/drawing/2016/SVG/main" xmlns="" r:embed="rId4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0183888" y="3657600"/>
              <a:ext cx="2859578" cy="3657600"/>
            </a:xfrm>
            <a:custGeom>
              <a:avLst/>
              <a:gdLst/>
              <a:ahLst/>
              <a:cxnLst/>
              <a:rect l="l" t="t" r="r" b="b"/>
              <a:pathLst>
                <a:path w="2859578" h="3657600">
                  <a:moveTo>
                    <a:pt x="0" y="0"/>
                  </a:moveTo>
                  <a:lnTo>
                    <a:pt x="2859578" y="0"/>
                  </a:lnTo>
                  <a:lnTo>
                    <a:pt x="2859578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extLst>
                  <a:ext uri="{96DAC541-7B7A-43D3-8B79-37D633B846F1}">
                    <asvg:svgBlip xmlns:asvg="http://schemas.microsoft.com/office/drawing/2016/SVG/main" xmlns="" r:embed="rId4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0183888" y="7315200"/>
              <a:ext cx="2806377" cy="3657600"/>
            </a:xfrm>
            <a:custGeom>
              <a:avLst/>
              <a:gdLst/>
              <a:ahLst/>
              <a:cxnLst/>
              <a:rect l="l" t="t" r="r" b="b"/>
              <a:pathLst>
                <a:path w="2806377" h="3657600">
                  <a:moveTo>
                    <a:pt x="0" y="0"/>
                  </a:moveTo>
                  <a:lnTo>
                    <a:pt x="2806376" y="0"/>
                  </a:lnTo>
                  <a:lnTo>
                    <a:pt x="2806376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extLst>
                  <a:ext uri="{96DAC541-7B7A-43D3-8B79-37D633B846F1}">
                    <asvg:svgBlip xmlns:asvg="http://schemas.microsoft.com/office/drawing/2016/SVG/main" xmlns="" r:embed="rId4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5894942" y="20123"/>
              <a:ext cx="5131837" cy="3657600"/>
            </a:xfrm>
            <a:custGeom>
              <a:avLst/>
              <a:gdLst/>
              <a:ahLst/>
              <a:cxnLst/>
              <a:rect l="l" t="t" r="r" b="b"/>
              <a:pathLst>
                <a:path w="5131837" h="3657600">
                  <a:moveTo>
                    <a:pt x="0" y="0"/>
                  </a:moveTo>
                  <a:lnTo>
                    <a:pt x="5131837" y="0"/>
                  </a:lnTo>
                  <a:lnTo>
                    <a:pt x="5131837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556229" y="2147821"/>
            <a:ext cx="13175542" cy="5991358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4CC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4049933" y="4051621"/>
            <a:ext cx="10188134" cy="2577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5"/>
              </a:lnSpc>
            </a:pPr>
            <a:r>
              <a:rPr lang="en-US" sz="8399" spc="209">
                <a:solidFill>
                  <a:srgbClr val="264162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各國新年美食</a:t>
            </a:r>
          </a:p>
          <a:p>
            <a:pPr algn="ctr">
              <a:lnSpc>
                <a:spcPts val="13764"/>
              </a:lnSpc>
            </a:pPr>
            <a:r>
              <a:rPr lang="en-US" sz="7400" spc="185">
                <a:solidFill>
                  <a:srgbClr val="264162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比一比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93718" y="8916295"/>
            <a:ext cx="24376308" cy="1731020"/>
            <a:chOff x="0" y="0"/>
            <a:chExt cx="32501744" cy="2308026"/>
          </a:xfrm>
        </p:grpSpPr>
        <p:sp>
          <p:nvSpPr>
            <p:cNvPr id="3" name="Freeform 3"/>
            <p:cNvSpPr/>
            <p:nvPr/>
          </p:nvSpPr>
          <p:spPr>
            <a:xfrm>
              <a:off x="9809705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156172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30288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14990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6060577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407044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250872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9281160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2865862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0933508" y="-1732864"/>
            <a:ext cx="7788338" cy="5196946"/>
          </a:xfrm>
          <a:custGeom>
            <a:avLst/>
            <a:gdLst/>
            <a:ahLst/>
            <a:cxnLst/>
            <a:rect l="l" t="t" r="r" b="b"/>
            <a:pathLst>
              <a:path w="7788338" h="5196946">
                <a:moveTo>
                  <a:pt x="0" y="0"/>
                </a:moveTo>
                <a:lnTo>
                  <a:pt x="7788338" y="0"/>
                </a:lnTo>
                <a:lnTo>
                  <a:pt x="7788338" y="5196946"/>
                </a:lnTo>
                <a:lnTo>
                  <a:pt x="0" y="51969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501004" y="5143500"/>
            <a:ext cx="5141000" cy="3855750"/>
          </a:xfrm>
          <a:custGeom>
            <a:avLst/>
            <a:gdLst/>
            <a:ahLst/>
            <a:cxnLst/>
            <a:rect l="l" t="t" r="r" b="b"/>
            <a:pathLst>
              <a:path w="5141000" h="3855750">
                <a:moveTo>
                  <a:pt x="0" y="0"/>
                </a:moveTo>
                <a:lnTo>
                  <a:pt x="5141000" y="0"/>
                </a:lnTo>
                <a:lnTo>
                  <a:pt x="5141000" y="3855750"/>
                </a:lnTo>
                <a:lnTo>
                  <a:pt x="0" y="38557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684726" y="4009741"/>
            <a:ext cx="2497564" cy="1664002"/>
          </a:xfrm>
          <a:custGeom>
            <a:avLst/>
            <a:gdLst/>
            <a:ahLst/>
            <a:cxnLst/>
            <a:rect l="l" t="t" r="r" b="b"/>
            <a:pathLst>
              <a:path w="2497564" h="1664002">
                <a:moveTo>
                  <a:pt x="0" y="0"/>
                </a:moveTo>
                <a:lnTo>
                  <a:pt x="2497564" y="0"/>
                </a:lnTo>
                <a:lnTo>
                  <a:pt x="2497564" y="1664002"/>
                </a:lnTo>
                <a:lnTo>
                  <a:pt x="0" y="16640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367396" y="799833"/>
            <a:ext cx="10261832" cy="764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  <a:spcBef>
                <a:spcPct val="0"/>
              </a:spcBef>
            </a:pPr>
            <a:r>
              <a:rPr lang="en-US" sz="6086" spc="152">
                <a:solidFill>
                  <a:srgbClr val="DF1011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韓式年糕湯的特色與意義</a:t>
            </a:r>
          </a:p>
          <a:p>
            <a:pPr algn="ctr">
              <a:lnSpc>
                <a:spcPts val="6634"/>
              </a:lnSpc>
              <a:spcBef>
                <a:spcPct val="0"/>
              </a:spcBef>
            </a:pPr>
            <a:endParaRPr lang="en-US" sz="6086" spc="152">
              <a:solidFill>
                <a:srgbClr val="DF1011"/>
              </a:solidFill>
              <a:latin typeface="可畫朵朵體-HK"/>
              <a:ea typeface="可畫朵朵體-HK"/>
              <a:cs typeface="可畫朵朵體-HK"/>
              <a:sym typeface="可畫朵朵體-HK"/>
            </a:endParaRPr>
          </a:p>
          <a:p>
            <a:pPr marL="1163007" lvl="1" indent="-581503" algn="ctr">
              <a:lnSpc>
                <a:spcPts val="5871"/>
              </a:lnSpc>
              <a:spcBef>
                <a:spcPct val="0"/>
              </a:spcBef>
              <a:buFont typeface="Arial"/>
              <a:buChar char="•"/>
            </a:pPr>
            <a:r>
              <a:rPr lang="en-US" sz="5386" spc="134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新年習俗：朝鮮民族在新年食用年糕湯，希望帶來一年的好運。</a:t>
            </a:r>
          </a:p>
          <a:p>
            <a:pPr algn="ctr">
              <a:lnSpc>
                <a:spcPts val="5871"/>
              </a:lnSpc>
              <a:spcBef>
                <a:spcPct val="0"/>
              </a:spcBef>
            </a:pPr>
            <a:r>
              <a:rPr lang="en-US" sz="5386" spc="134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 </a:t>
            </a:r>
          </a:p>
          <a:p>
            <a:pPr marL="1163007" lvl="1" indent="-581503" algn="l">
              <a:lnSpc>
                <a:spcPts val="5871"/>
              </a:lnSpc>
              <a:spcBef>
                <a:spcPct val="0"/>
              </a:spcBef>
              <a:buFont typeface="Arial"/>
              <a:buChar char="•"/>
            </a:pPr>
            <a:r>
              <a:rPr lang="en-US" sz="5386" spc="134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長壽與財運：</a:t>
            </a:r>
          </a:p>
          <a:p>
            <a:pPr algn="ctr">
              <a:lnSpc>
                <a:spcPts val="5871"/>
              </a:lnSpc>
              <a:spcBef>
                <a:spcPct val="0"/>
              </a:spcBef>
            </a:pPr>
            <a:r>
              <a:rPr lang="en-US" sz="5386" spc="134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   長條狀的年糕象徵著長壽</a:t>
            </a:r>
          </a:p>
          <a:p>
            <a:pPr algn="ctr">
              <a:lnSpc>
                <a:spcPts val="5871"/>
              </a:lnSpc>
              <a:spcBef>
                <a:spcPct val="0"/>
              </a:spcBef>
            </a:pPr>
            <a:r>
              <a:rPr lang="en-US" sz="5386" spc="134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        圓圓的年糕則像硬幣，寄託著財源廣進的祝願。 </a:t>
            </a:r>
          </a:p>
          <a:p>
            <a:pPr algn="ctr">
              <a:lnSpc>
                <a:spcPts val="5871"/>
              </a:lnSpc>
              <a:spcBef>
                <a:spcPct val="0"/>
              </a:spcBef>
            </a:pPr>
            <a:endParaRPr lang="en-US" sz="5386" spc="134">
              <a:solidFill>
                <a:srgbClr val="5E17EB"/>
              </a:solidFill>
              <a:latin typeface="可畫朵朵體-HK"/>
              <a:ea typeface="可畫朵朵體-HK"/>
              <a:cs typeface="可畫朵朵體-HK"/>
              <a:sym typeface="可畫朵朵體-H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87776"/>
            <a:ext cx="18482319" cy="2624947"/>
            <a:chOff x="0" y="0"/>
            <a:chExt cx="24643092" cy="3499929"/>
          </a:xfrm>
        </p:grpSpPr>
        <p:sp>
          <p:nvSpPr>
            <p:cNvPr id="3" name="Freeform 3"/>
            <p:cNvSpPr/>
            <p:nvPr/>
          </p:nvSpPr>
          <p:spPr>
            <a:xfrm>
              <a:off x="14875599" y="0"/>
              <a:ext cx="4883746" cy="3480779"/>
            </a:xfrm>
            <a:custGeom>
              <a:avLst/>
              <a:gdLst/>
              <a:ahLst/>
              <a:cxnLst/>
              <a:rect l="l" t="t" r="r" b="b"/>
              <a:pathLst>
                <a:path w="4883746" h="3480779">
                  <a:moveTo>
                    <a:pt x="0" y="0"/>
                  </a:moveTo>
                  <a:lnTo>
                    <a:pt x="4883747" y="0"/>
                  </a:lnTo>
                  <a:lnTo>
                    <a:pt x="4883747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786071" y="0"/>
              <a:ext cx="5245010" cy="3480779"/>
            </a:xfrm>
            <a:custGeom>
              <a:avLst/>
              <a:gdLst/>
              <a:ahLst/>
              <a:cxnLst/>
              <a:rect l="l" t="t" r="r" b="b"/>
              <a:pathLst>
                <a:path w="5245010" h="3480779">
                  <a:moveTo>
                    <a:pt x="0" y="0"/>
                  </a:moveTo>
                  <a:lnTo>
                    <a:pt x="5245010" y="0"/>
                  </a:lnTo>
                  <a:lnTo>
                    <a:pt x="5245010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9150"/>
              <a:ext cx="4786071" cy="3480779"/>
            </a:xfrm>
            <a:custGeom>
              <a:avLst/>
              <a:gdLst/>
              <a:ahLst/>
              <a:cxnLst/>
              <a:rect l="l" t="t" r="r" b="b"/>
              <a:pathLst>
                <a:path w="4786071" h="3480779">
                  <a:moveTo>
                    <a:pt x="0" y="0"/>
                  </a:moveTo>
                  <a:lnTo>
                    <a:pt x="4786071" y="0"/>
                  </a:lnTo>
                  <a:lnTo>
                    <a:pt x="4786071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759346" y="0"/>
              <a:ext cx="4883746" cy="3480779"/>
            </a:xfrm>
            <a:custGeom>
              <a:avLst/>
              <a:gdLst/>
              <a:ahLst/>
              <a:cxnLst/>
              <a:rect l="l" t="t" r="r" b="b"/>
              <a:pathLst>
                <a:path w="4883746" h="3480779">
                  <a:moveTo>
                    <a:pt x="0" y="0"/>
                  </a:moveTo>
                  <a:lnTo>
                    <a:pt x="4883746" y="0"/>
                  </a:lnTo>
                  <a:lnTo>
                    <a:pt x="4883746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0031081" y="19150"/>
              <a:ext cx="4844519" cy="3461629"/>
            </a:xfrm>
            <a:custGeom>
              <a:avLst/>
              <a:gdLst/>
              <a:ahLst/>
              <a:cxnLst/>
              <a:rect l="l" t="t" r="r" b="b"/>
              <a:pathLst>
                <a:path w="4844519" h="3461629">
                  <a:moveTo>
                    <a:pt x="0" y="0"/>
                  </a:moveTo>
                  <a:lnTo>
                    <a:pt x="4844518" y="0"/>
                  </a:lnTo>
                  <a:lnTo>
                    <a:pt x="4844518" y="3461629"/>
                  </a:lnTo>
                  <a:lnTo>
                    <a:pt x="0" y="3461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5130070" y="-428629"/>
            <a:ext cx="15017624" cy="2132874"/>
            <a:chOff x="0" y="0"/>
            <a:chExt cx="20023498" cy="2843833"/>
          </a:xfrm>
        </p:grpSpPr>
        <p:sp>
          <p:nvSpPr>
            <p:cNvPr id="9" name="Freeform 9"/>
            <p:cNvSpPr/>
            <p:nvPr/>
          </p:nvSpPr>
          <p:spPr>
            <a:xfrm>
              <a:off x="12087020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888874" y="0"/>
              <a:ext cx="4261780" cy="2828272"/>
            </a:xfrm>
            <a:custGeom>
              <a:avLst/>
              <a:gdLst/>
              <a:ahLst/>
              <a:cxnLst/>
              <a:rect l="l" t="t" r="r" b="b"/>
              <a:pathLst>
                <a:path w="4261780" h="2828272">
                  <a:moveTo>
                    <a:pt x="0" y="0"/>
                  </a:moveTo>
                  <a:lnTo>
                    <a:pt x="4261781" y="0"/>
                  </a:lnTo>
                  <a:lnTo>
                    <a:pt x="4261781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5560"/>
              <a:ext cx="3888874" cy="2828272"/>
            </a:xfrm>
            <a:custGeom>
              <a:avLst/>
              <a:gdLst/>
              <a:ahLst/>
              <a:cxnLst/>
              <a:rect l="l" t="t" r="r" b="b"/>
              <a:pathLst>
                <a:path w="3888874" h="2828272">
                  <a:moveTo>
                    <a:pt x="0" y="0"/>
                  </a:moveTo>
                  <a:lnTo>
                    <a:pt x="3888874" y="0"/>
                  </a:lnTo>
                  <a:lnTo>
                    <a:pt x="3888874" y="2828273"/>
                  </a:lnTo>
                  <a:lnTo>
                    <a:pt x="0" y="28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055259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150655" y="15560"/>
              <a:ext cx="3936365" cy="2812712"/>
            </a:xfrm>
            <a:custGeom>
              <a:avLst/>
              <a:gdLst/>
              <a:ahLst/>
              <a:cxnLst/>
              <a:rect l="l" t="t" r="r" b="b"/>
              <a:pathLst>
                <a:path w="3936365" h="2812712">
                  <a:moveTo>
                    <a:pt x="0" y="0"/>
                  </a:moveTo>
                  <a:lnTo>
                    <a:pt x="3936365" y="0"/>
                  </a:lnTo>
                  <a:lnTo>
                    <a:pt x="3936365" y="2812712"/>
                  </a:lnTo>
                  <a:lnTo>
                    <a:pt x="0" y="281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9750488" y="-428629"/>
            <a:ext cx="15017624" cy="2132874"/>
            <a:chOff x="0" y="0"/>
            <a:chExt cx="20023498" cy="2843833"/>
          </a:xfrm>
        </p:grpSpPr>
        <p:sp>
          <p:nvSpPr>
            <p:cNvPr id="15" name="Freeform 15"/>
            <p:cNvSpPr/>
            <p:nvPr/>
          </p:nvSpPr>
          <p:spPr>
            <a:xfrm>
              <a:off x="12087020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888874" y="0"/>
              <a:ext cx="4261780" cy="2828272"/>
            </a:xfrm>
            <a:custGeom>
              <a:avLst/>
              <a:gdLst/>
              <a:ahLst/>
              <a:cxnLst/>
              <a:rect l="l" t="t" r="r" b="b"/>
              <a:pathLst>
                <a:path w="4261780" h="2828272">
                  <a:moveTo>
                    <a:pt x="0" y="0"/>
                  </a:moveTo>
                  <a:lnTo>
                    <a:pt x="4261781" y="0"/>
                  </a:lnTo>
                  <a:lnTo>
                    <a:pt x="4261781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15560"/>
              <a:ext cx="3888874" cy="2828272"/>
            </a:xfrm>
            <a:custGeom>
              <a:avLst/>
              <a:gdLst/>
              <a:ahLst/>
              <a:cxnLst/>
              <a:rect l="l" t="t" r="r" b="b"/>
              <a:pathLst>
                <a:path w="3888874" h="2828272">
                  <a:moveTo>
                    <a:pt x="0" y="0"/>
                  </a:moveTo>
                  <a:lnTo>
                    <a:pt x="3888874" y="0"/>
                  </a:lnTo>
                  <a:lnTo>
                    <a:pt x="3888874" y="2828273"/>
                  </a:lnTo>
                  <a:lnTo>
                    <a:pt x="0" y="28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6055259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8150655" y="15560"/>
              <a:ext cx="3936365" cy="2812712"/>
            </a:xfrm>
            <a:custGeom>
              <a:avLst/>
              <a:gdLst/>
              <a:ahLst/>
              <a:cxnLst/>
              <a:rect l="l" t="t" r="r" b="b"/>
              <a:pathLst>
                <a:path w="3936365" h="2812712">
                  <a:moveTo>
                    <a:pt x="0" y="0"/>
                  </a:moveTo>
                  <a:lnTo>
                    <a:pt x="3936365" y="0"/>
                  </a:lnTo>
                  <a:lnTo>
                    <a:pt x="3936365" y="2812712"/>
                  </a:lnTo>
                  <a:lnTo>
                    <a:pt x="0" y="281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0209025" y="2981035"/>
            <a:ext cx="7843473" cy="3856392"/>
          </a:xfrm>
          <a:custGeom>
            <a:avLst/>
            <a:gdLst/>
            <a:ahLst/>
            <a:cxnLst/>
            <a:rect l="l" t="t" r="r" b="b"/>
            <a:pathLst>
              <a:path w="7843473" h="3856392">
                <a:moveTo>
                  <a:pt x="0" y="0"/>
                </a:moveTo>
                <a:lnTo>
                  <a:pt x="7843474" y="0"/>
                </a:lnTo>
                <a:lnTo>
                  <a:pt x="7843474" y="3856392"/>
                </a:lnTo>
                <a:lnTo>
                  <a:pt x="0" y="38563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797" r="-17119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0" y="2676235"/>
            <a:ext cx="10020126" cy="3243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87"/>
              </a:lnSpc>
            </a:pPr>
            <a:r>
              <a:rPr lang="en-US" sz="8399" spc="209">
                <a:solidFill>
                  <a:srgbClr val="F26628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猜猜哪一個國家</a:t>
            </a:r>
          </a:p>
          <a:p>
            <a:pPr algn="ctr">
              <a:lnSpc>
                <a:spcPts val="13187"/>
              </a:lnSpc>
            </a:pPr>
            <a:r>
              <a:rPr lang="en-US" sz="8399" spc="209">
                <a:solidFill>
                  <a:srgbClr val="F26628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新年要吃方形粽子？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93718" y="8916295"/>
            <a:ext cx="24376308" cy="1731020"/>
            <a:chOff x="0" y="0"/>
            <a:chExt cx="32501744" cy="2308026"/>
          </a:xfrm>
        </p:grpSpPr>
        <p:sp>
          <p:nvSpPr>
            <p:cNvPr id="3" name="Freeform 3"/>
            <p:cNvSpPr/>
            <p:nvPr/>
          </p:nvSpPr>
          <p:spPr>
            <a:xfrm>
              <a:off x="9809705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156172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30288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14990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6060577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407044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250872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9281160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2865862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1214848" y="523530"/>
            <a:ext cx="5491388" cy="8229600"/>
          </a:xfrm>
          <a:custGeom>
            <a:avLst/>
            <a:gdLst/>
            <a:ahLst/>
            <a:cxnLst/>
            <a:rect l="l" t="t" r="r" b="b"/>
            <a:pathLst>
              <a:path w="5491388" h="8229600">
                <a:moveTo>
                  <a:pt x="0" y="0"/>
                </a:moveTo>
                <a:lnTo>
                  <a:pt x="5491388" y="0"/>
                </a:lnTo>
                <a:lnTo>
                  <a:pt x="5491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611204" y="0"/>
            <a:ext cx="5840725" cy="8753130"/>
          </a:xfrm>
          <a:custGeom>
            <a:avLst/>
            <a:gdLst/>
            <a:ahLst/>
            <a:cxnLst/>
            <a:rect l="l" t="t" r="r" b="b"/>
            <a:pathLst>
              <a:path w="5840725" h="8753130">
                <a:moveTo>
                  <a:pt x="0" y="0"/>
                </a:moveTo>
                <a:lnTo>
                  <a:pt x="5840725" y="0"/>
                </a:lnTo>
                <a:lnTo>
                  <a:pt x="5840725" y="8753130"/>
                </a:lnTo>
                <a:lnTo>
                  <a:pt x="0" y="8753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14608" y="1309689"/>
            <a:ext cx="10730224" cy="505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7"/>
              </a:lnSpc>
              <a:spcBef>
                <a:spcPct val="0"/>
              </a:spcBef>
            </a:pPr>
            <a:r>
              <a:rPr lang="en-US" sz="7108" spc="177">
                <a:solidFill>
                  <a:srgbClr val="F10102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越南</a:t>
            </a:r>
            <a:r>
              <a:rPr lang="en-US" sz="7108" spc="177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新年的傳統美食</a:t>
            </a:r>
          </a:p>
          <a:p>
            <a:pPr algn="ctr">
              <a:lnSpc>
                <a:spcPts val="6112"/>
              </a:lnSpc>
            </a:pPr>
            <a:endParaRPr lang="en-US" sz="7108" spc="177">
              <a:solidFill>
                <a:srgbClr val="5E17EB"/>
              </a:solidFill>
              <a:latin typeface="可畫朵朵體-HK"/>
              <a:ea typeface="可畫朵朵體-HK"/>
              <a:cs typeface="可畫朵朵體-HK"/>
              <a:sym typeface="可畫朵朵體-HK"/>
            </a:endParaRPr>
          </a:p>
          <a:p>
            <a:pPr algn="ctr">
              <a:lnSpc>
                <a:spcPts val="5236"/>
              </a:lnSpc>
              <a:spcBef>
                <a:spcPct val="0"/>
              </a:spcBef>
            </a:pPr>
            <a:r>
              <a:rPr lang="en-US" sz="4803" spc="120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方形外型象徵著大地，用芭蕉葉或柊葉包裹後長時間蒸煮而成。 </a:t>
            </a:r>
          </a:p>
          <a:p>
            <a:pPr algn="ctr">
              <a:lnSpc>
                <a:spcPts val="5236"/>
              </a:lnSpc>
              <a:spcBef>
                <a:spcPct val="0"/>
              </a:spcBef>
            </a:pPr>
            <a:r>
              <a:rPr lang="en-US" sz="4803" spc="120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不僅是祭祀祖先的供品，也代表了家庭團圓的意涵，並與雄王傳說有關，寓意著對父母養育之恩的孝順。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0225" y="9188720"/>
            <a:ext cx="24376308" cy="1731020"/>
            <a:chOff x="0" y="0"/>
            <a:chExt cx="32501744" cy="2308026"/>
          </a:xfrm>
        </p:grpSpPr>
        <p:sp>
          <p:nvSpPr>
            <p:cNvPr id="3" name="Freeform 3"/>
            <p:cNvSpPr/>
            <p:nvPr/>
          </p:nvSpPr>
          <p:spPr>
            <a:xfrm>
              <a:off x="9809705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156172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30288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14990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6060577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407044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250872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9281160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2865862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3" name="Object 13"/>
          <p:cNvGraphicFramePr/>
          <p:nvPr/>
        </p:nvGraphicFramePr>
        <p:xfrm>
          <a:off x="1414642" y="1626626"/>
          <a:ext cx="6504381" cy="5668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13" imgW="7797800" imgH="6972300" progId="Excel.Sheet.12">
                  <p:embed/>
                </p:oleObj>
              </mc:Choice>
              <mc:Fallback>
                <p:oleObj name="Worksheet" r:id="rId13" imgW="7797800" imgH="6972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14642" y="1626626"/>
                        <a:ext cx="6504381" cy="5668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reeform 14"/>
          <p:cNvSpPr/>
          <p:nvPr/>
        </p:nvSpPr>
        <p:spPr>
          <a:xfrm>
            <a:off x="13422249" y="4678150"/>
            <a:ext cx="3837051" cy="4114800"/>
          </a:xfrm>
          <a:custGeom>
            <a:avLst/>
            <a:gdLst/>
            <a:ahLst/>
            <a:cxnLst/>
            <a:rect l="l" t="t" r="r" b="b"/>
            <a:pathLst>
              <a:path w="3837051" h="4114800">
                <a:moveTo>
                  <a:pt x="0" y="0"/>
                </a:moveTo>
                <a:lnTo>
                  <a:pt x="3837051" y="0"/>
                </a:lnTo>
                <a:lnTo>
                  <a:pt x="3837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300491" y="344346"/>
            <a:ext cx="6088591" cy="3402000"/>
          </a:xfrm>
          <a:custGeom>
            <a:avLst/>
            <a:gdLst/>
            <a:ahLst/>
            <a:cxnLst/>
            <a:rect l="l" t="t" r="r" b="b"/>
            <a:pathLst>
              <a:path w="6088591" h="3402000">
                <a:moveTo>
                  <a:pt x="0" y="0"/>
                </a:moveTo>
                <a:lnTo>
                  <a:pt x="6088591" y="0"/>
                </a:lnTo>
                <a:lnTo>
                  <a:pt x="6088591" y="3402000"/>
                </a:lnTo>
                <a:lnTo>
                  <a:pt x="0" y="34020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531816" y="-152400"/>
            <a:ext cx="6612184" cy="127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56"/>
              </a:lnSpc>
            </a:pPr>
            <a:r>
              <a:rPr lang="en-US" sz="7397">
                <a:solidFill>
                  <a:srgbClr val="FF6D4D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新年傳統食物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0225" y="9188720"/>
            <a:ext cx="24376308" cy="1731020"/>
            <a:chOff x="0" y="0"/>
            <a:chExt cx="32501744" cy="2308026"/>
          </a:xfrm>
        </p:grpSpPr>
        <p:sp>
          <p:nvSpPr>
            <p:cNvPr id="3" name="Freeform 3"/>
            <p:cNvSpPr/>
            <p:nvPr/>
          </p:nvSpPr>
          <p:spPr>
            <a:xfrm>
              <a:off x="9809705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156172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030288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14990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6060577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407044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250872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9281160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2865862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4893250" y="5313510"/>
            <a:ext cx="3073279" cy="3295741"/>
          </a:xfrm>
          <a:custGeom>
            <a:avLst/>
            <a:gdLst/>
            <a:ahLst/>
            <a:cxnLst/>
            <a:rect l="l" t="t" r="r" b="b"/>
            <a:pathLst>
              <a:path w="3073279" h="3295741">
                <a:moveTo>
                  <a:pt x="0" y="0"/>
                </a:moveTo>
                <a:lnTo>
                  <a:pt x="3073278" y="0"/>
                </a:lnTo>
                <a:lnTo>
                  <a:pt x="3073278" y="3295742"/>
                </a:lnTo>
                <a:lnTo>
                  <a:pt x="0" y="32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791311" y="515969"/>
            <a:ext cx="3689620" cy="2061575"/>
          </a:xfrm>
          <a:custGeom>
            <a:avLst/>
            <a:gdLst/>
            <a:ahLst/>
            <a:cxnLst/>
            <a:rect l="l" t="t" r="r" b="b"/>
            <a:pathLst>
              <a:path w="3689620" h="2061575">
                <a:moveTo>
                  <a:pt x="0" y="0"/>
                </a:moveTo>
                <a:lnTo>
                  <a:pt x="3689620" y="0"/>
                </a:lnTo>
                <a:lnTo>
                  <a:pt x="3689620" y="2061575"/>
                </a:lnTo>
                <a:lnTo>
                  <a:pt x="0" y="2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00914" y="1622957"/>
            <a:ext cx="9366231" cy="1246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5"/>
              </a:lnSpc>
              <a:spcBef>
                <a:spcPct val="0"/>
              </a:spcBef>
            </a:pPr>
            <a:r>
              <a:rPr lang="en-US" sz="8729" spc="218">
                <a:solidFill>
                  <a:srgbClr val="DF1011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各國新年美食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3439597"/>
            <a:ext cx="13258949" cy="409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8"/>
              </a:lnSpc>
            </a:pPr>
            <a:r>
              <a:rPr lang="en-US" sz="5939" spc="148">
                <a:solidFill>
                  <a:srgbClr val="0097B2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世界各地的新年美食蘊含不同的文化與祝福</a:t>
            </a:r>
          </a:p>
          <a:p>
            <a:pPr algn="ctr">
              <a:lnSpc>
                <a:spcPts val="11048"/>
              </a:lnSpc>
            </a:pPr>
            <a:r>
              <a:rPr lang="en-US" sz="5939" spc="148">
                <a:solidFill>
                  <a:srgbClr val="0097B2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透過美食，</a:t>
            </a:r>
          </a:p>
          <a:p>
            <a:pPr algn="ctr">
              <a:lnSpc>
                <a:spcPts val="11048"/>
              </a:lnSpc>
            </a:pPr>
            <a:r>
              <a:rPr lang="en-US" sz="5939" spc="148">
                <a:solidFill>
                  <a:srgbClr val="0097B2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我們可以更理解彼此的生活與信仰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395942" y="1028700"/>
            <a:ext cx="7261371" cy="726137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F2672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58140" y="358140"/>
              <a:ext cx="5632450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blipFill>
              <a:blip r:embed="rId3"/>
              <a:stretch>
                <a:fillRect l="-25016" r="-2501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847725"/>
            <a:ext cx="8359709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264162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新年美食比一比</a:t>
            </a:r>
          </a:p>
        </p:txBody>
      </p:sp>
      <p:pic>
        <p:nvPicPr>
          <p:cNvPr id="6" name="Picture 6"/>
          <p:cNvPicPr>
            <a:picLocks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31882" y="2905589"/>
            <a:ext cx="6753346" cy="379579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2190225" y="9188720"/>
            <a:ext cx="24376308" cy="1731020"/>
            <a:chOff x="0" y="0"/>
            <a:chExt cx="32501744" cy="2308026"/>
          </a:xfrm>
        </p:grpSpPr>
        <p:sp>
          <p:nvSpPr>
            <p:cNvPr id="8" name="Freeform 8"/>
            <p:cNvSpPr/>
            <p:nvPr/>
          </p:nvSpPr>
          <p:spPr>
            <a:xfrm>
              <a:off x="9809705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156172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30288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614990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6060577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9407044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6250872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9281160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2865862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2704" y="8144833"/>
            <a:ext cx="18482319" cy="2624947"/>
            <a:chOff x="0" y="0"/>
            <a:chExt cx="24643092" cy="3499929"/>
          </a:xfrm>
        </p:grpSpPr>
        <p:sp>
          <p:nvSpPr>
            <p:cNvPr id="3" name="Freeform 3"/>
            <p:cNvSpPr/>
            <p:nvPr/>
          </p:nvSpPr>
          <p:spPr>
            <a:xfrm>
              <a:off x="14875599" y="0"/>
              <a:ext cx="4883746" cy="3480779"/>
            </a:xfrm>
            <a:custGeom>
              <a:avLst/>
              <a:gdLst/>
              <a:ahLst/>
              <a:cxnLst/>
              <a:rect l="l" t="t" r="r" b="b"/>
              <a:pathLst>
                <a:path w="4883746" h="3480779">
                  <a:moveTo>
                    <a:pt x="0" y="0"/>
                  </a:moveTo>
                  <a:lnTo>
                    <a:pt x="4883747" y="0"/>
                  </a:lnTo>
                  <a:lnTo>
                    <a:pt x="4883747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786071" y="0"/>
              <a:ext cx="5245010" cy="3480779"/>
            </a:xfrm>
            <a:custGeom>
              <a:avLst/>
              <a:gdLst/>
              <a:ahLst/>
              <a:cxnLst/>
              <a:rect l="l" t="t" r="r" b="b"/>
              <a:pathLst>
                <a:path w="5245010" h="3480779">
                  <a:moveTo>
                    <a:pt x="0" y="0"/>
                  </a:moveTo>
                  <a:lnTo>
                    <a:pt x="5245010" y="0"/>
                  </a:lnTo>
                  <a:lnTo>
                    <a:pt x="5245010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9150"/>
              <a:ext cx="4786071" cy="3480779"/>
            </a:xfrm>
            <a:custGeom>
              <a:avLst/>
              <a:gdLst/>
              <a:ahLst/>
              <a:cxnLst/>
              <a:rect l="l" t="t" r="r" b="b"/>
              <a:pathLst>
                <a:path w="4786071" h="3480779">
                  <a:moveTo>
                    <a:pt x="0" y="0"/>
                  </a:moveTo>
                  <a:lnTo>
                    <a:pt x="4786071" y="0"/>
                  </a:lnTo>
                  <a:lnTo>
                    <a:pt x="4786071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759346" y="0"/>
              <a:ext cx="4883746" cy="3480779"/>
            </a:xfrm>
            <a:custGeom>
              <a:avLst/>
              <a:gdLst/>
              <a:ahLst/>
              <a:cxnLst/>
              <a:rect l="l" t="t" r="r" b="b"/>
              <a:pathLst>
                <a:path w="4883746" h="3480779">
                  <a:moveTo>
                    <a:pt x="0" y="0"/>
                  </a:moveTo>
                  <a:lnTo>
                    <a:pt x="4883746" y="0"/>
                  </a:lnTo>
                  <a:lnTo>
                    <a:pt x="4883746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0031081" y="19150"/>
              <a:ext cx="4844519" cy="3461629"/>
            </a:xfrm>
            <a:custGeom>
              <a:avLst/>
              <a:gdLst/>
              <a:ahLst/>
              <a:cxnLst/>
              <a:rect l="l" t="t" r="r" b="b"/>
              <a:pathLst>
                <a:path w="4844519" h="3461629">
                  <a:moveTo>
                    <a:pt x="0" y="0"/>
                  </a:moveTo>
                  <a:lnTo>
                    <a:pt x="4844518" y="0"/>
                  </a:lnTo>
                  <a:lnTo>
                    <a:pt x="4844518" y="3461629"/>
                  </a:lnTo>
                  <a:lnTo>
                    <a:pt x="0" y="3461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5130070" y="-428629"/>
            <a:ext cx="15017624" cy="2132874"/>
            <a:chOff x="0" y="0"/>
            <a:chExt cx="20023498" cy="2843833"/>
          </a:xfrm>
        </p:grpSpPr>
        <p:sp>
          <p:nvSpPr>
            <p:cNvPr id="9" name="Freeform 9"/>
            <p:cNvSpPr/>
            <p:nvPr/>
          </p:nvSpPr>
          <p:spPr>
            <a:xfrm>
              <a:off x="12087020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888874" y="0"/>
              <a:ext cx="4261780" cy="2828272"/>
            </a:xfrm>
            <a:custGeom>
              <a:avLst/>
              <a:gdLst/>
              <a:ahLst/>
              <a:cxnLst/>
              <a:rect l="l" t="t" r="r" b="b"/>
              <a:pathLst>
                <a:path w="4261780" h="2828272">
                  <a:moveTo>
                    <a:pt x="0" y="0"/>
                  </a:moveTo>
                  <a:lnTo>
                    <a:pt x="4261781" y="0"/>
                  </a:lnTo>
                  <a:lnTo>
                    <a:pt x="4261781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5560"/>
              <a:ext cx="3888874" cy="2828272"/>
            </a:xfrm>
            <a:custGeom>
              <a:avLst/>
              <a:gdLst/>
              <a:ahLst/>
              <a:cxnLst/>
              <a:rect l="l" t="t" r="r" b="b"/>
              <a:pathLst>
                <a:path w="3888874" h="2828272">
                  <a:moveTo>
                    <a:pt x="0" y="0"/>
                  </a:moveTo>
                  <a:lnTo>
                    <a:pt x="3888874" y="0"/>
                  </a:lnTo>
                  <a:lnTo>
                    <a:pt x="3888874" y="2828273"/>
                  </a:lnTo>
                  <a:lnTo>
                    <a:pt x="0" y="28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055259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150655" y="15560"/>
              <a:ext cx="3936365" cy="2812712"/>
            </a:xfrm>
            <a:custGeom>
              <a:avLst/>
              <a:gdLst/>
              <a:ahLst/>
              <a:cxnLst/>
              <a:rect l="l" t="t" r="r" b="b"/>
              <a:pathLst>
                <a:path w="3936365" h="2812712">
                  <a:moveTo>
                    <a:pt x="0" y="0"/>
                  </a:moveTo>
                  <a:lnTo>
                    <a:pt x="3936365" y="0"/>
                  </a:lnTo>
                  <a:lnTo>
                    <a:pt x="3936365" y="2812712"/>
                  </a:lnTo>
                  <a:lnTo>
                    <a:pt x="0" y="281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5242322" y="4822777"/>
            <a:ext cx="5355954" cy="2644502"/>
          </a:xfrm>
          <a:custGeom>
            <a:avLst/>
            <a:gdLst/>
            <a:ahLst/>
            <a:cxnLst/>
            <a:rect l="l" t="t" r="r" b="b"/>
            <a:pathLst>
              <a:path w="5355954" h="2644502">
                <a:moveTo>
                  <a:pt x="0" y="0"/>
                </a:moveTo>
                <a:lnTo>
                  <a:pt x="5355954" y="0"/>
                </a:lnTo>
                <a:lnTo>
                  <a:pt x="5355954" y="2644502"/>
                </a:lnTo>
                <a:lnTo>
                  <a:pt x="0" y="26445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06469" y="3217575"/>
            <a:ext cx="10855970" cy="120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5"/>
              </a:lnSpc>
              <a:spcBef>
                <a:spcPct val="0"/>
              </a:spcBef>
            </a:pPr>
            <a:r>
              <a:rPr lang="en-US" sz="8399" spc="209">
                <a:solidFill>
                  <a:srgbClr val="000000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猜猜這是哪一國的年菜？</a:t>
            </a:r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9750488" y="-428629"/>
            <a:ext cx="15017624" cy="2132874"/>
            <a:chOff x="0" y="0"/>
            <a:chExt cx="20023498" cy="2843833"/>
          </a:xfrm>
        </p:grpSpPr>
        <p:sp>
          <p:nvSpPr>
            <p:cNvPr id="17" name="Freeform 17"/>
            <p:cNvSpPr/>
            <p:nvPr/>
          </p:nvSpPr>
          <p:spPr>
            <a:xfrm>
              <a:off x="12087020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3888874" y="0"/>
              <a:ext cx="4261780" cy="2828272"/>
            </a:xfrm>
            <a:custGeom>
              <a:avLst/>
              <a:gdLst/>
              <a:ahLst/>
              <a:cxnLst/>
              <a:rect l="l" t="t" r="r" b="b"/>
              <a:pathLst>
                <a:path w="4261780" h="2828272">
                  <a:moveTo>
                    <a:pt x="0" y="0"/>
                  </a:moveTo>
                  <a:lnTo>
                    <a:pt x="4261781" y="0"/>
                  </a:lnTo>
                  <a:lnTo>
                    <a:pt x="4261781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15560"/>
              <a:ext cx="3888874" cy="2828272"/>
            </a:xfrm>
            <a:custGeom>
              <a:avLst/>
              <a:gdLst/>
              <a:ahLst/>
              <a:cxnLst/>
              <a:rect l="l" t="t" r="r" b="b"/>
              <a:pathLst>
                <a:path w="3888874" h="2828272">
                  <a:moveTo>
                    <a:pt x="0" y="0"/>
                  </a:moveTo>
                  <a:lnTo>
                    <a:pt x="3888874" y="0"/>
                  </a:lnTo>
                  <a:lnTo>
                    <a:pt x="3888874" y="2828273"/>
                  </a:lnTo>
                  <a:lnTo>
                    <a:pt x="0" y="28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6055259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8150655" y="15560"/>
              <a:ext cx="3936365" cy="2812712"/>
            </a:xfrm>
            <a:custGeom>
              <a:avLst/>
              <a:gdLst/>
              <a:ahLst/>
              <a:cxnLst/>
              <a:rect l="l" t="t" r="r" b="b"/>
              <a:pathLst>
                <a:path w="3936365" h="2812712">
                  <a:moveTo>
                    <a:pt x="0" y="0"/>
                  </a:moveTo>
                  <a:lnTo>
                    <a:pt x="3936365" y="0"/>
                  </a:lnTo>
                  <a:lnTo>
                    <a:pt x="3936365" y="2812712"/>
                  </a:lnTo>
                  <a:lnTo>
                    <a:pt x="0" y="281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15580"/>
            <a:ext cx="4317165" cy="2876312"/>
          </a:xfrm>
          <a:custGeom>
            <a:avLst/>
            <a:gdLst/>
            <a:ahLst/>
            <a:cxnLst/>
            <a:rect l="l" t="t" r="r" b="b"/>
            <a:pathLst>
              <a:path w="4317165" h="2876312">
                <a:moveTo>
                  <a:pt x="0" y="0"/>
                </a:moveTo>
                <a:lnTo>
                  <a:pt x="4317165" y="0"/>
                </a:lnTo>
                <a:lnTo>
                  <a:pt x="4317165" y="2876312"/>
                </a:lnTo>
                <a:lnTo>
                  <a:pt x="0" y="2876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27965" y="5994201"/>
            <a:ext cx="3529494" cy="4174670"/>
          </a:xfrm>
          <a:custGeom>
            <a:avLst/>
            <a:gdLst/>
            <a:ahLst/>
            <a:cxnLst/>
            <a:rect l="l" t="t" r="r" b="b"/>
            <a:pathLst>
              <a:path w="3529494" h="4174670">
                <a:moveTo>
                  <a:pt x="0" y="0"/>
                </a:moveTo>
                <a:lnTo>
                  <a:pt x="3529494" y="0"/>
                </a:lnTo>
                <a:lnTo>
                  <a:pt x="3529494" y="4174671"/>
                </a:lnTo>
                <a:lnTo>
                  <a:pt x="0" y="4174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5563" y="6413227"/>
            <a:ext cx="3280908" cy="3880644"/>
          </a:xfrm>
          <a:custGeom>
            <a:avLst/>
            <a:gdLst/>
            <a:ahLst/>
            <a:cxnLst/>
            <a:rect l="l" t="t" r="r" b="b"/>
            <a:pathLst>
              <a:path w="3280908" h="3880644">
                <a:moveTo>
                  <a:pt x="0" y="0"/>
                </a:moveTo>
                <a:lnTo>
                  <a:pt x="3280908" y="0"/>
                </a:lnTo>
                <a:lnTo>
                  <a:pt x="3280908" y="3880644"/>
                </a:lnTo>
                <a:lnTo>
                  <a:pt x="0" y="388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82669" y="0"/>
            <a:ext cx="3585704" cy="2388975"/>
          </a:xfrm>
          <a:custGeom>
            <a:avLst/>
            <a:gdLst/>
            <a:ahLst/>
            <a:cxnLst/>
            <a:rect l="l" t="t" r="r" b="b"/>
            <a:pathLst>
              <a:path w="3585704" h="2388975">
                <a:moveTo>
                  <a:pt x="0" y="0"/>
                </a:moveTo>
                <a:lnTo>
                  <a:pt x="3585704" y="0"/>
                </a:lnTo>
                <a:lnTo>
                  <a:pt x="3585704" y="2388975"/>
                </a:lnTo>
                <a:lnTo>
                  <a:pt x="0" y="23889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13980" y="2736954"/>
            <a:ext cx="10003185" cy="278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  <a:spcBef>
                <a:spcPct val="0"/>
              </a:spcBef>
            </a:pPr>
            <a:r>
              <a:rPr lang="en-US" sz="5007" spc="125">
                <a:solidFill>
                  <a:srgbClr val="000000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蕎麥麵是日本新年的傳統食物，</a:t>
            </a:r>
          </a:p>
          <a:p>
            <a:pPr algn="ctr">
              <a:lnSpc>
                <a:spcPts val="5458"/>
              </a:lnSpc>
              <a:spcBef>
                <a:spcPct val="0"/>
              </a:spcBef>
            </a:pPr>
            <a:r>
              <a:rPr lang="en-US" sz="5007" spc="125">
                <a:solidFill>
                  <a:srgbClr val="000000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在除夕夜食用，</a:t>
            </a:r>
          </a:p>
          <a:p>
            <a:pPr algn="ctr">
              <a:lnSpc>
                <a:spcPts val="5458"/>
              </a:lnSpc>
              <a:spcBef>
                <a:spcPct val="0"/>
              </a:spcBef>
            </a:pPr>
            <a:r>
              <a:rPr lang="en-US" sz="5007" spc="125">
                <a:solidFill>
                  <a:srgbClr val="000000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象徵著長壽、健康與斷絕舊年的厄運，</a:t>
            </a:r>
          </a:p>
          <a:p>
            <a:pPr algn="ctr">
              <a:lnSpc>
                <a:spcPts val="5458"/>
              </a:lnSpc>
              <a:spcBef>
                <a:spcPct val="0"/>
              </a:spcBef>
            </a:pPr>
            <a:r>
              <a:rPr lang="en-US" sz="5007" spc="125">
                <a:solidFill>
                  <a:srgbClr val="000000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迎接新年的到來。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14216"/>
            <a:ext cx="18482319" cy="2624947"/>
            <a:chOff x="0" y="0"/>
            <a:chExt cx="24643092" cy="3499929"/>
          </a:xfrm>
        </p:grpSpPr>
        <p:sp>
          <p:nvSpPr>
            <p:cNvPr id="3" name="Freeform 3"/>
            <p:cNvSpPr/>
            <p:nvPr/>
          </p:nvSpPr>
          <p:spPr>
            <a:xfrm>
              <a:off x="14875599" y="0"/>
              <a:ext cx="4883746" cy="3480779"/>
            </a:xfrm>
            <a:custGeom>
              <a:avLst/>
              <a:gdLst/>
              <a:ahLst/>
              <a:cxnLst/>
              <a:rect l="l" t="t" r="r" b="b"/>
              <a:pathLst>
                <a:path w="4883746" h="3480779">
                  <a:moveTo>
                    <a:pt x="0" y="0"/>
                  </a:moveTo>
                  <a:lnTo>
                    <a:pt x="4883747" y="0"/>
                  </a:lnTo>
                  <a:lnTo>
                    <a:pt x="4883747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786071" y="0"/>
              <a:ext cx="5245010" cy="3480779"/>
            </a:xfrm>
            <a:custGeom>
              <a:avLst/>
              <a:gdLst/>
              <a:ahLst/>
              <a:cxnLst/>
              <a:rect l="l" t="t" r="r" b="b"/>
              <a:pathLst>
                <a:path w="5245010" h="3480779">
                  <a:moveTo>
                    <a:pt x="0" y="0"/>
                  </a:moveTo>
                  <a:lnTo>
                    <a:pt x="5245010" y="0"/>
                  </a:lnTo>
                  <a:lnTo>
                    <a:pt x="5245010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9150"/>
              <a:ext cx="4786071" cy="3480779"/>
            </a:xfrm>
            <a:custGeom>
              <a:avLst/>
              <a:gdLst/>
              <a:ahLst/>
              <a:cxnLst/>
              <a:rect l="l" t="t" r="r" b="b"/>
              <a:pathLst>
                <a:path w="4786071" h="3480779">
                  <a:moveTo>
                    <a:pt x="0" y="0"/>
                  </a:moveTo>
                  <a:lnTo>
                    <a:pt x="4786071" y="0"/>
                  </a:lnTo>
                  <a:lnTo>
                    <a:pt x="4786071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759346" y="0"/>
              <a:ext cx="4883746" cy="3480779"/>
            </a:xfrm>
            <a:custGeom>
              <a:avLst/>
              <a:gdLst/>
              <a:ahLst/>
              <a:cxnLst/>
              <a:rect l="l" t="t" r="r" b="b"/>
              <a:pathLst>
                <a:path w="4883746" h="3480779">
                  <a:moveTo>
                    <a:pt x="0" y="0"/>
                  </a:moveTo>
                  <a:lnTo>
                    <a:pt x="4883746" y="0"/>
                  </a:lnTo>
                  <a:lnTo>
                    <a:pt x="4883746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0031081" y="19150"/>
              <a:ext cx="4844519" cy="3461629"/>
            </a:xfrm>
            <a:custGeom>
              <a:avLst/>
              <a:gdLst/>
              <a:ahLst/>
              <a:cxnLst/>
              <a:rect l="l" t="t" r="r" b="b"/>
              <a:pathLst>
                <a:path w="4844519" h="3461629">
                  <a:moveTo>
                    <a:pt x="0" y="0"/>
                  </a:moveTo>
                  <a:lnTo>
                    <a:pt x="4844518" y="0"/>
                  </a:lnTo>
                  <a:lnTo>
                    <a:pt x="4844518" y="3461629"/>
                  </a:lnTo>
                  <a:lnTo>
                    <a:pt x="0" y="3461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5130070" y="-428629"/>
            <a:ext cx="15017624" cy="2132874"/>
            <a:chOff x="0" y="0"/>
            <a:chExt cx="20023498" cy="2843833"/>
          </a:xfrm>
        </p:grpSpPr>
        <p:sp>
          <p:nvSpPr>
            <p:cNvPr id="9" name="Freeform 9"/>
            <p:cNvSpPr/>
            <p:nvPr/>
          </p:nvSpPr>
          <p:spPr>
            <a:xfrm>
              <a:off x="12087020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888874" y="0"/>
              <a:ext cx="4261780" cy="2828272"/>
            </a:xfrm>
            <a:custGeom>
              <a:avLst/>
              <a:gdLst/>
              <a:ahLst/>
              <a:cxnLst/>
              <a:rect l="l" t="t" r="r" b="b"/>
              <a:pathLst>
                <a:path w="4261780" h="2828272">
                  <a:moveTo>
                    <a:pt x="0" y="0"/>
                  </a:moveTo>
                  <a:lnTo>
                    <a:pt x="4261781" y="0"/>
                  </a:lnTo>
                  <a:lnTo>
                    <a:pt x="4261781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5560"/>
              <a:ext cx="3888874" cy="2828272"/>
            </a:xfrm>
            <a:custGeom>
              <a:avLst/>
              <a:gdLst/>
              <a:ahLst/>
              <a:cxnLst/>
              <a:rect l="l" t="t" r="r" b="b"/>
              <a:pathLst>
                <a:path w="3888874" h="2828272">
                  <a:moveTo>
                    <a:pt x="0" y="0"/>
                  </a:moveTo>
                  <a:lnTo>
                    <a:pt x="3888874" y="0"/>
                  </a:lnTo>
                  <a:lnTo>
                    <a:pt x="3888874" y="2828273"/>
                  </a:lnTo>
                  <a:lnTo>
                    <a:pt x="0" y="28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055259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150655" y="15560"/>
              <a:ext cx="3936365" cy="2812712"/>
            </a:xfrm>
            <a:custGeom>
              <a:avLst/>
              <a:gdLst/>
              <a:ahLst/>
              <a:cxnLst/>
              <a:rect l="l" t="t" r="r" b="b"/>
              <a:pathLst>
                <a:path w="3936365" h="2812712">
                  <a:moveTo>
                    <a:pt x="0" y="0"/>
                  </a:moveTo>
                  <a:lnTo>
                    <a:pt x="3936365" y="0"/>
                  </a:lnTo>
                  <a:lnTo>
                    <a:pt x="3936365" y="2812712"/>
                  </a:lnTo>
                  <a:lnTo>
                    <a:pt x="0" y="281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9750488" y="-428629"/>
            <a:ext cx="15017624" cy="2132874"/>
            <a:chOff x="0" y="0"/>
            <a:chExt cx="20023498" cy="2843833"/>
          </a:xfrm>
        </p:grpSpPr>
        <p:sp>
          <p:nvSpPr>
            <p:cNvPr id="15" name="Freeform 15"/>
            <p:cNvSpPr/>
            <p:nvPr/>
          </p:nvSpPr>
          <p:spPr>
            <a:xfrm>
              <a:off x="12087020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888874" y="0"/>
              <a:ext cx="4261780" cy="2828272"/>
            </a:xfrm>
            <a:custGeom>
              <a:avLst/>
              <a:gdLst/>
              <a:ahLst/>
              <a:cxnLst/>
              <a:rect l="l" t="t" r="r" b="b"/>
              <a:pathLst>
                <a:path w="4261780" h="2828272">
                  <a:moveTo>
                    <a:pt x="0" y="0"/>
                  </a:moveTo>
                  <a:lnTo>
                    <a:pt x="4261781" y="0"/>
                  </a:lnTo>
                  <a:lnTo>
                    <a:pt x="4261781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15560"/>
              <a:ext cx="3888874" cy="2828272"/>
            </a:xfrm>
            <a:custGeom>
              <a:avLst/>
              <a:gdLst/>
              <a:ahLst/>
              <a:cxnLst/>
              <a:rect l="l" t="t" r="r" b="b"/>
              <a:pathLst>
                <a:path w="3888874" h="2828272">
                  <a:moveTo>
                    <a:pt x="0" y="0"/>
                  </a:moveTo>
                  <a:lnTo>
                    <a:pt x="3888874" y="0"/>
                  </a:lnTo>
                  <a:lnTo>
                    <a:pt x="3888874" y="2828273"/>
                  </a:lnTo>
                  <a:lnTo>
                    <a:pt x="0" y="28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6055259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8150655" y="15560"/>
              <a:ext cx="3936365" cy="2812712"/>
            </a:xfrm>
            <a:custGeom>
              <a:avLst/>
              <a:gdLst/>
              <a:ahLst/>
              <a:cxnLst/>
              <a:rect l="l" t="t" r="r" b="b"/>
              <a:pathLst>
                <a:path w="3936365" h="2812712">
                  <a:moveTo>
                    <a:pt x="0" y="0"/>
                  </a:moveTo>
                  <a:lnTo>
                    <a:pt x="3936365" y="0"/>
                  </a:lnTo>
                  <a:lnTo>
                    <a:pt x="3936365" y="2812712"/>
                  </a:lnTo>
                  <a:lnTo>
                    <a:pt x="0" y="281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2889882" y="4402999"/>
            <a:ext cx="4944539" cy="3195408"/>
          </a:xfrm>
          <a:custGeom>
            <a:avLst/>
            <a:gdLst/>
            <a:ahLst/>
            <a:cxnLst/>
            <a:rect l="l" t="t" r="r" b="b"/>
            <a:pathLst>
              <a:path w="4944539" h="3195408">
                <a:moveTo>
                  <a:pt x="0" y="0"/>
                </a:moveTo>
                <a:lnTo>
                  <a:pt x="4944538" y="0"/>
                </a:lnTo>
                <a:lnTo>
                  <a:pt x="4944538" y="3195409"/>
                </a:lnTo>
                <a:lnTo>
                  <a:pt x="0" y="31954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583702" y="3887191"/>
            <a:ext cx="5731560" cy="4227026"/>
          </a:xfrm>
          <a:custGeom>
            <a:avLst/>
            <a:gdLst/>
            <a:ahLst/>
            <a:cxnLst/>
            <a:rect l="l" t="t" r="r" b="b"/>
            <a:pathLst>
              <a:path w="5731560" h="4227026">
                <a:moveTo>
                  <a:pt x="0" y="0"/>
                </a:moveTo>
                <a:lnTo>
                  <a:pt x="5731561" y="0"/>
                </a:lnTo>
                <a:lnTo>
                  <a:pt x="5731561" y="4227025"/>
                </a:lnTo>
                <a:lnTo>
                  <a:pt x="0" y="42270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419779" y="2452167"/>
            <a:ext cx="12829282" cy="120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5"/>
              </a:lnSpc>
              <a:spcBef>
                <a:spcPct val="0"/>
              </a:spcBef>
            </a:pPr>
            <a:r>
              <a:rPr lang="en-US" sz="8399" spc="209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猜猜這是哪一國新年要吃的？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3292" y="-137774"/>
            <a:ext cx="18474293" cy="11292412"/>
          </a:xfrm>
          <a:custGeom>
            <a:avLst/>
            <a:gdLst/>
            <a:ahLst/>
            <a:cxnLst/>
            <a:rect l="l" t="t" r="r" b="b"/>
            <a:pathLst>
              <a:path w="18474293" h="11292412">
                <a:moveTo>
                  <a:pt x="0" y="0"/>
                </a:moveTo>
                <a:lnTo>
                  <a:pt x="18474292" y="0"/>
                </a:lnTo>
                <a:lnTo>
                  <a:pt x="18474292" y="11292412"/>
                </a:lnTo>
                <a:lnTo>
                  <a:pt x="0" y="11292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1681" y="813259"/>
            <a:ext cx="5313179" cy="4330241"/>
          </a:xfrm>
          <a:custGeom>
            <a:avLst/>
            <a:gdLst/>
            <a:ahLst/>
            <a:cxnLst/>
            <a:rect l="l" t="t" r="r" b="b"/>
            <a:pathLst>
              <a:path w="5313179" h="4330241">
                <a:moveTo>
                  <a:pt x="0" y="0"/>
                </a:moveTo>
                <a:lnTo>
                  <a:pt x="5313179" y="0"/>
                </a:lnTo>
                <a:lnTo>
                  <a:pt x="5313179" y="4330241"/>
                </a:lnTo>
                <a:lnTo>
                  <a:pt x="0" y="4330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25899" y="628650"/>
            <a:ext cx="10893772" cy="841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5"/>
              </a:lnSpc>
            </a:pPr>
            <a:r>
              <a:rPr lang="en-US" sz="6039" spc="150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吃12顆葡萄是</a:t>
            </a:r>
            <a:r>
              <a:rPr lang="en-US" sz="6039" spc="150">
                <a:solidFill>
                  <a:srgbClr val="F10102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西班牙</a:t>
            </a:r>
            <a:r>
              <a:rPr lang="en-US" sz="6039" spc="150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的新年習俗，</a:t>
            </a:r>
          </a:p>
          <a:p>
            <a:pPr algn="ctr">
              <a:lnSpc>
                <a:spcPts val="11226"/>
              </a:lnSpc>
            </a:pPr>
            <a:r>
              <a:rPr lang="en-US" sz="5939" spc="148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稱為「十二顆帶來幸運的葡萄」。</a:t>
            </a:r>
          </a:p>
          <a:p>
            <a:pPr algn="ctr">
              <a:lnSpc>
                <a:spcPts val="11226"/>
              </a:lnSpc>
            </a:pPr>
            <a:r>
              <a:rPr lang="en-US" sz="5939" spc="148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人們會在跨年午夜的12聲鐘響時，</a:t>
            </a:r>
          </a:p>
          <a:p>
            <a:pPr algn="ctr">
              <a:lnSpc>
                <a:spcPts val="11226"/>
              </a:lnSpc>
            </a:pPr>
            <a:r>
              <a:rPr lang="en-US" sz="5939" spc="148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每響一聲就吃下一顆葡萄，</a:t>
            </a:r>
          </a:p>
          <a:p>
            <a:pPr algn="ctr">
              <a:lnSpc>
                <a:spcPts val="11226"/>
              </a:lnSpc>
            </a:pPr>
            <a:r>
              <a:rPr lang="en-US" sz="5939" spc="148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期望在未來的一年裡</a:t>
            </a:r>
          </a:p>
          <a:p>
            <a:pPr algn="ctr">
              <a:lnSpc>
                <a:spcPts val="11226"/>
              </a:lnSpc>
            </a:pPr>
            <a:r>
              <a:rPr lang="en-US" sz="5939" spc="148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都能帶來好運與成功。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14216"/>
            <a:ext cx="18482319" cy="2624947"/>
            <a:chOff x="0" y="0"/>
            <a:chExt cx="24643092" cy="3499929"/>
          </a:xfrm>
        </p:grpSpPr>
        <p:sp>
          <p:nvSpPr>
            <p:cNvPr id="3" name="Freeform 3"/>
            <p:cNvSpPr/>
            <p:nvPr/>
          </p:nvSpPr>
          <p:spPr>
            <a:xfrm>
              <a:off x="14875599" y="0"/>
              <a:ext cx="4883746" cy="3480779"/>
            </a:xfrm>
            <a:custGeom>
              <a:avLst/>
              <a:gdLst/>
              <a:ahLst/>
              <a:cxnLst/>
              <a:rect l="l" t="t" r="r" b="b"/>
              <a:pathLst>
                <a:path w="4883746" h="3480779">
                  <a:moveTo>
                    <a:pt x="0" y="0"/>
                  </a:moveTo>
                  <a:lnTo>
                    <a:pt x="4883747" y="0"/>
                  </a:lnTo>
                  <a:lnTo>
                    <a:pt x="4883747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786071" y="0"/>
              <a:ext cx="5245010" cy="3480779"/>
            </a:xfrm>
            <a:custGeom>
              <a:avLst/>
              <a:gdLst/>
              <a:ahLst/>
              <a:cxnLst/>
              <a:rect l="l" t="t" r="r" b="b"/>
              <a:pathLst>
                <a:path w="5245010" h="3480779">
                  <a:moveTo>
                    <a:pt x="0" y="0"/>
                  </a:moveTo>
                  <a:lnTo>
                    <a:pt x="5245010" y="0"/>
                  </a:lnTo>
                  <a:lnTo>
                    <a:pt x="5245010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9150"/>
              <a:ext cx="4786071" cy="3480779"/>
            </a:xfrm>
            <a:custGeom>
              <a:avLst/>
              <a:gdLst/>
              <a:ahLst/>
              <a:cxnLst/>
              <a:rect l="l" t="t" r="r" b="b"/>
              <a:pathLst>
                <a:path w="4786071" h="3480779">
                  <a:moveTo>
                    <a:pt x="0" y="0"/>
                  </a:moveTo>
                  <a:lnTo>
                    <a:pt x="4786071" y="0"/>
                  </a:lnTo>
                  <a:lnTo>
                    <a:pt x="4786071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759346" y="0"/>
              <a:ext cx="4883746" cy="3480779"/>
            </a:xfrm>
            <a:custGeom>
              <a:avLst/>
              <a:gdLst/>
              <a:ahLst/>
              <a:cxnLst/>
              <a:rect l="l" t="t" r="r" b="b"/>
              <a:pathLst>
                <a:path w="4883746" h="3480779">
                  <a:moveTo>
                    <a:pt x="0" y="0"/>
                  </a:moveTo>
                  <a:lnTo>
                    <a:pt x="4883746" y="0"/>
                  </a:lnTo>
                  <a:lnTo>
                    <a:pt x="4883746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0031081" y="19150"/>
              <a:ext cx="4844519" cy="3461629"/>
            </a:xfrm>
            <a:custGeom>
              <a:avLst/>
              <a:gdLst/>
              <a:ahLst/>
              <a:cxnLst/>
              <a:rect l="l" t="t" r="r" b="b"/>
              <a:pathLst>
                <a:path w="4844519" h="3461629">
                  <a:moveTo>
                    <a:pt x="0" y="0"/>
                  </a:moveTo>
                  <a:lnTo>
                    <a:pt x="4844518" y="0"/>
                  </a:lnTo>
                  <a:lnTo>
                    <a:pt x="4844518" y="3461629"/>
                  </a:lnTo>
                  <a:lnTo>
                    <a:pt x="0" y="3461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5130070" y="-428629"/>
            <a:ext cx="15017624" cy="2132874"/>
            <a:chOff x="0" y="0"/>
            <a:chExt cx="20023498" cy="2843833"/>
          </a:xfrm>
        </p:grpSpPr>
        <p:sp>
          <p:nvSpPr>
            <p:cNvPr id="9" name="Freeform 9"/>
            <p:cNvSpPr/>
            <p:nvPr/>
          </p:nvSpPr>
          <p:spPr>
            <a:xfrm>
              <a:off x="12087020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888874" y="0"/>
              <a:ext cx="4261780" cy="2828272"/>
            </a:xfrm>
            <a:custGeom>
              <a:avLst/>
              <a:gdLst/>
              <a:ahLst/>
              <a:cxnLst/>
              <a:rect l="l" t="t" r="r" b="b"/>
              <a:pathLst>
                <a:path w="4261780" h="2828272">
                  <a:moveTo>
                    <a:pt x="0" y="0"/>
                  </a:moveTo>
                  <a:lnTo>
                    <a:pt x="4261781" y="0"/>
                  </a:lnTo>
                  <a:lnTo>
                    <a:pt x="4261781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5560"/>
              <a:ext cx="3888874" cy="2828272"/>
            </a:xfrm>
            <a:custGeom>
              <a:avLst/>
              <a:gdLst/>
              <a:ahLst/>
              <a:cxnLst/>
              <a:rect l="l" t="t" r="r" b="b"/>
              <a:pathLst>
                <a:path w="3888874" h="2828272">
                  <a:moveTo>
                    <a:pt x="0" y="0"/>
                  </a:moveTo>
                  <a:lnTo>
                    <a:pt x="3888874" y="0"/>
                  </a:lnTo>
                  <a:lnTo>
                    <a:pt x="3888874" y="2828273"/>
                  </a:lnTo>
                  <a:lnTo>
                    <a:pt x="0" y="28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055259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150655" y="15560"/>
              <a:ext cx="3936365" cy="2812712"/>
            </a:xfrm>
            <a:custGeom>
              <a:avLst/>
              <a:gdLst/>
              <a:ahLst/>
              <a:cxnLst/>
              <a:rect l="l" t="t" r="r" b="b"/>
              <a:pathLst>
                <a:path w="3936365" h="2812712">
                  <a:moveTo>
                    <a:pt x="0" y="0"/>
                  </a:moveTo>
                  <a:lnTo>
                    <a:pt x="3936365" y="0"/>
                  </a:lnTo>
                  <a:lnTo>
                    <a:pt x="3936365" y="2812712"/>
                  </a:lnTo>
                  <a:lnTo>
                    <a:pt x="0" y="281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9750488" y="-428629"/>
            <a:ext cx="15017624" cy="2132874"/>
            <a:chOff x="0" y="0"/>
            <a:chExt cx="20023498" cy="2843833"/>
          </a:xfrm>
        </p:grpSpPr>
        <p:sp>
          <p:nvSpPr>
            <p:cNvPr id="15" name="Freeform 15"/>
            <p:cNvSpPr/>
            <p:nvPr/>
          </p:nvSpPr>
          <p:spPr>
            <a:xfrm>
              <a:off x="12087020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888874" y="0"/>
              <a:ext cx="4261780" cy="2828272"/>
            </a:xfrm>
            <a:custGeom>
              <a:avLst/>
              <a:gdLst/>
              <a:ahLst/>
              <a:cxnLst/>
              <a:rect l="l" t="t" r="r" b="b"/>
              <a:pathLst>
                <a:path w="4261780" h="2828272">
                  <a:moveTo>
                    <a:pt x="0" y="0"/>
                  </a:moveTo>
                  <a:lnTo>
                    <a:pt x="4261781" y="0"/>
                  </a:lnTo>
                  <a:lnTo>
                    <a:pt x="4261781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15560"/>
              <a:ext cx="3888874" cy="2828272"/>
            </a:xfrm>
            <a:custGeom>
              <a:avLst/>
              <a:gdLst/>
              <a:ahLst/>
              <a:cxnLst/>
              <a:rect l="l" t="t" r="r" b="b"/>
              <a:pathLst>
                <a:path w="3888874" h="2828272">
                  <a:moveTo>
                    <a:pt x="0" y="0"/>
                  </a:moveTo>
                  <a:lnTo>
                    <a:pt x="3888874" y="0"/>
                  </a:lnTo>
                  <a:lnTo>
                    <a:pt x="3888874" y="2828273"/>
                  </a:lnTo>
                  <a:lnTo>
                    <a:pt x="0" y="28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6055259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8150655" y="15560"/>
              <a:ext cx="3936365" cy="2812712"/>
            </a:xfrm>
            <a:custGeom>
              <a:avLst/>
              <a:gdLst/>
              <a:ahLst/>
              <a:cxnLst/>
              <a:rect l="l" t="t" r="r" b="b"/>
              <a:pathLst>
                <a:path w="3936365" h="2812712">
                  <a:moveTo>
                    <a:pt x="0" y="0"/>
                  </a:moveTo>
                  <a:lnTo>
                    <a:pt x="3936365" y="0"/>
                  </a:lnTo>
                  <a:lnTo>
                    <a:pt x="3936365" y="2812712"/>
                  </a:lnTo>
                  <a:lnTo>
                    <a:pt x="0" y="281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0123723" y="3416774"/>
            <a:ext cx="6176060" cy="411480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-612327" y="2928424"/>
            <a:ext cx="10020126" cy="3243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87"/>
              </a:lnSpc>
            </a:pPr>
            <a:r>
              <a:rPr lang="en-US" sz="8399" spc="209">
                <a:solidFill>
                  <a:srgbClr val="F26628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猜猜哪一個國家</a:t>
            </a:r>
          </a:p>
          <a:p>
            <a:pPr algn="ctr">
              <a:lnSpc>
                <a:spcPts val="13187"/>
              </a:lnSpc>
            </a:pPr>
            <a:r>
              <a:rPr lang="en-US" sz="8399" spc="209">
                <a:solidFill>
                  <a:srgbClr val="F26628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新年要吃魚生？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4174" y="352322"/>
            <a:ext cx="5223671" cy="5288696"/>
          </a:xfrm>
          <a:custGeom>
            <a:avLst/>
            <a:gdLst/>
            <a:ahLst/>
            <a:cxnLst/>
            <a:rect l="l" t="t" r="r" b="b"/>
            <a:pathLst>
              <a:path w="5223671" h="5288696">
                <a:moveTo>
                  <a:pt x="0" y="0"/>
                </a:moveTo>
                <a:lnTo>
                  <a:pt x="5223671" y="0"/>
                </a:lnTo>
                <a:lnTo>
                  <a:pt x="5223671" y="5288696"/>
                </a:lnTo>
                <a:lnTo>
                  <a:pt x="0" y="5288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93670" y="906990"/>
            <a:ext cx="6752927" cy="353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  <a:spcBef>
                <a:spcPct val="0"/>
              </a:spcBef>
            </a:pPr>
            <a:r>
              <a:rPr lang="en-US" sz="6386" spc="159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新年吃魚生的國家</a:t>
            </a:r>
          </a:p>
          <a:p>
            <a:pPr algn="ctr">
              <a:lnSpc>
                <a:spcPts val="6961"/>
              </a:lnSpc>
              <a:spcBef>
                <a:spcPct val="0"/>
              </a:spcBef>
            </a:pPr>
            <a:r>
              <a:rPr lang="en-US" sz="6386" spc="159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新加坡、馬來西亞等</a:t>
            </a:r>
          </a:p>
          <a:p>
            <a:pPr algn="ctr">
              <a:lnSpc>
                <a:spcPts val="6961"/>
              </a:lnSpc>
              <a:spcBef>
                <a:spcPct val="0"/>
              </a:spcBef>
            </a:pPr>
            <a:endParaRPr lang="en-US" sz="6386" spc="159">
              <a:solidFill>
                <a:srgbClr val="5E17EB"/>
              </a:solidFill>
              <a:latin typeface="可畫朵朵體-HK"/>
              <a:ea typeface="可畫朵朵體-HK"/>
              <a:cs typeface="可畫朵朵體-HK"/>
              <a:sym typeface="可畫朵朵體-HK"/>
            </a:endParaRPr>
          </a:p>
          <a:p>
            <a:pPr algn="ctr">
              <a:lnSpc>
                <a:spcPts val="6961"/>
              </a:lnSpc>
              <a:spcBef>
                <a:spcPct val="0"/>
              </a:spcBef>
            </a:pPr>
            <a:r>
              <a:rPr lang="en-US" sz="6386" spc="159">
                <a:solidFill>
                  <a:srgbClr val="5E17EB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稱為「撈魚生」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2293718" y="8916295"/>
            <a:ext cx="24376308" cy="1731020"/>
            <a:chOff x="0" y="0"/>
            <a:chExt cx="32501744" cy="2308026"/>
          </a:xfrm>
        </p:grpSpPr>
        <p:sp>
          <p:nvSpPr>
            <p:cNvPr id="5" name="Freeform 5"/>
            <p:cNvSpPr/>
            <p:nvPr/>
          </p:nvSpPr>
          <p:spPr>
            <a:xfrm>
              <a:off x="9809705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156172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3030288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614990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6060577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3" y="0"/>
                  </a:lnTo>
                  <a:lnTo>
                    <a:pt x="3220583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9407044" y="0"/>
              <a:ext cx="3458818" cy="2295398"/>
            </a:xfrm>
            <a:custGeom>
              <a:avLst/>
              <a:gdLst/>
              <a:ahLst/>
              <a:cxnLst/>
              <a:rect l="l" t="t" r="r" b="b"/>
              <a:pathLst>
                <a:path w="3458818" h="2295398">
                  <a:moveTo>
                    <a:pt x="0" y="0"/>
                  </a:moveTo>
                  <a:lnTo>
                    <a:pt x="3458818" y="0"/>
                  </a:lnTo>
                  <a:lnTo>
                    <a:pt x="3458818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250872" y="12629"/>
              <a:ext cx="3156172" cy="2295398"/>
            </a:xfrm>
            <a:custGeom>
              <a:avLst/>
              <a:gdLst/>
              <a:ahLst/>
              <a:cxnLst/>
              <a:rect l="l" t="t" r="r" b="b"/>
              <a:pathLst>
                <a:path w="3156172" h="2295398">
                  <a:moveTo>
                    <a:pt x="0" y="0"/>
                  </a:moveTo>
                  <a:lnTo>
                    <a:pt x="3156172" y="0"/>
                  </a:lnTo>
                  <a:lnTo>
                    <a:pt x="3156172" y="2295397"/>
                  </a:lnTo>
                  <a:lnTo>
                    <a:pt x="0" y="2295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9281160" y="0"/>
              <a:ext cx="3220583" cy="2295398"/>
            </a:xfrm>
            <a:custGeom>
              <a:avLst/>
              <a:gdLst/>
              <a:ahLst/>
              <a:cxnLst/>
              <a:rect l="l" t="t" r="r" b="b"/>
              <a:pathLst>
                <a:path w="3220583" h="2295398">
                  <a:moveTo>
                    <a:pt x="0" y="0"/>
                  </a:moveTo>
                  <a:lnTo>
                    <a:pt x="3220584" y="0"/>
                  </a:lnTo>
                  <a:lnTo>
                    <a:pt x="3220584" y="2295398"/>
                  </a:lnTo>
                  <a:lnTo>
                    <a:pt x="0" y="229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2865862" y="12629"/>
              <a:ext cx="3194715" cy="2282769"/>
            </a:xfrm>
            <a:custGeom>
              <a:avLst/>
              <a:gdLst/>
              <a:ahLst/>
              <a:cxnLst/>
              <a:rect l="l" t="t" r="r" b="b"/>
              <a:pathLst>
                <a:path w="3194715" h="2282769">
                  <a:moveTo>
                    <a:pt x="0" y="0"/>
                  </a:moveTo>
                  <a:lnTo>
                    <a:pt x="3194715" y="0"/>
                  </a:lnTo>
                  <a:lnTo>
                    <a:pt x="3194715" y="2282769"/>
                  </a:lnTo>
                  <a:lnTo>
                    <a:pt x="0" y="228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1356525">
            <a:off x="15536181" y="6242857"/>
            <a:ext cx="2963573" cy="2300811"/>
          </a:xfrm>
          <a:custGeom>
            <a:avLst/>
            <a:gdLst/>
            <a:ahLst/>
            <a:cxnLst/>
            <a:rect l="l" t="t" r="r" b="b"/>
            <a:pathLst>
              <a:path w="2963573" h="2300811">
                <a:moveTo>
                  <a:pt x="0" y="0"/>
                </a:moveTo>
                <a:lnTo>
                  <a:pt x="2963573" y="0"/>
                </a:lnTo>
                <a:lnTo>
                  <a:pt x="2963573" y="2300811"/>
                </a:lnTo>
                <a:lnTo>
                  <a:pt x="0" y="23008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0" y="5738162"/>
            <a:ext cx="10376207" cy="298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7"/>
              </a:lnSpc>
              <a:spcBef>
                <a:spcPct val="0"/>
              </a:spcBef>
            </a:pPr>
            <a:r>
              <a:rPr lang="en-US" sz="3194" spc="79">
                <a:solidFill>
                  <a:srgbClr val="264162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在台灣、中國大陸等地是指將新鮮魚類切成薄片、蘸醬油和芥末等調味料食用的「生魚片」。</a:t>
            </a:r>
          </a:p>
          <a:p>
            <a:pPr algn="ctr">
              <a:lnSpc>
                <a:spcPts val="6037"/>
              </a:lnSpc>
              <a:spcBef>
                <a:spcPct val="0"/>
              </a:spcBef>
            </a:pPr>
            <a:r>
              <a:rPr lang="en-US" sz="3194" spc="79">
                <a:solidFill>
                  <a:srgbClr val="264162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在新加坡等地區，「魚生」特指過年時，將各種配料（包括魚生、蔬菜絲等）用醬料拌在一起的「撈魚生」年菜。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14216"/>
            <a:ext cx="18482319" cy="2624947"/>
            <a:chOff x="0" y="0"/>
            <a:chExt cx="24643092" cy="3499929"/>
          </a:xfrm>
        </p:grpSpPr>
        <p:sp>
          <p:nvSpPr>
            <p:cNvPr id="3" name="Freeform 3"/>
            <p:cNvSpPr/>
            <p:nvPr/>
          </p:nvSpPr>
          <p:spPr>
            <a:xfrm>
              <a:off x="14875599" y="0"/>
              <a:ext cx="4883746" cy="3480779"/>
            </a:xfrm>
            <a:custGeom>
              <a:avLst/>
              <a:gdLst/>
              <a:ahLst/>
              <a:cxnLst/>
              <a:rect l="l" t="t" r="r" b="b"/>
              <a:pathLst>
                <a:path w="4883746" h="3480779">
                  <a:moveTo>
                    <a:pt x="0" y="0"/>
                  </a:moveTo>
                  <a:lnTo>
                    <a:pt x="4883747" y="0"/>
                  </a:lnTo>
                  <a:lnTo>
                    <a:pt x="4883747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786071" y="0"/>
              <a:ext cx="5245010" cy="3480779"/>
            </a:xfrm>
            <a:custGeom>
              <a:avLst/>
              <a:gdLst/>
              <a:ahLst/>
              <a:cxnLst/>
              <a:rect l="l" t="t" r="r" b="b"/>
              <a:pathLst>
                <a:path w="5245010" h="3480779">
                  <a:moveTo>
                    <a:pt x="0" y="0"/>
                  </a:moveTo>
                  <a:lnTo>
                    <a:pt x="5245010" y="0"/>
                  </a:lnTo>
                  <a:lnTo>
                    <a:pt x="5245010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9150"/>
              <a:ext cx="4786071" cy="3480779"/>
            </a:xfrm>
            <a:custGeom>
              <a:avLst/>
              <a:gdLst/>
              <a:ahLst/>
              <a:cxnLst/>
              <a:rect l="l" t="t" r="r" b="b"/>
              <a:pathLst>
                <a:path w="4786071" h="3480779">
                  <a:moveTo>
                    <a:pt x="0" y="0"/>
                  </a:moveTo>
                  <a:lnTo>
                    <a:pt x="4786071" y="0"/>
                  </a:lnTo>
                  <a:lnTo>
                    <a:pt x="4786071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759346" y="0"/>
              <a:ext cx="4883746" cy="3480779"/>
            </a:xfrm>
            <a:custGeom>
              <a:avLst/>
              <a:gdLst/>
              <a:ahLst/>
              <a:cxnLst/>
              <a:rect l="l" t="t" r="r" b="b"/>
              <a:pathLst>
                <a:path w="4883746" h="3480779">
                  <a:moveTo>
                    <a:pt x="0" y="0"/>
                  </a:moveTo>
                  <a:lnTo>
                    <a:pt x="4883746" y="0"/>
                  </a:lnTo>
                  <a:lnTo>
                    <a:pt x="4883746" y="3480779"/>
                  </a:lnTo>
                  <a:lnTo>
                    <a:pt x="0" y="34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0031081" y="19150"/>
              <a:ext cx="4844519" cy="3461629"/>
            </a:xfrm>
            <a:custGeom>
              <a:avLst/>
              <a:gdLst/>
              <a:ahLst/>
              <a:cxnLst/>
              <a:rect l="l" t="t" r="r" b="b"/>
              <a:pathLst>
                <a:path w="4844519" h="3461629">
                  <a:moveTo>
                    <a:pt x="0" y="0"/>
                  </a:moveTo>
                  <a:lnTo>
                    <a:pt x="4844518" y="0"/>
                  </a:lnTo>
                  <a:lnTo>
                    <a:pt x="4844518" y="3461629"/>
                  </a:lnTo>
                  <a:lnTo>
                    <a:pt x="0" y="3461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5130070" y="-428629"/>
            <a:ext cx="15017624" cy="2132874"/>
            <a:chOff x="0" y="0"/>
            <a:chExt cx="20023498" cy="2843833"/>
          </a:xfrm>
        </p:grpSpPr>
        <p:sp>
          <p:nvSpPr>
            <p:cNvPr id="9" name="Freeform 9"/>
            <p:cNvSpPr/>
            <p:nvPr/>
          </p:nvSpPr>
          <p:spPr>
            <a:xfrm>
              <a:off x="12087020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888874" y="0"/>
              <a:ext cx="4261780" cy="2828272"/>
            </a:xfrm>
            <a:custGeom>
              <a:avLst/>
              <a:gdLst/>
              <a:ahLst/>
              <a:cxnLst/>
              <a:rect l="l" t="t" r="r" b="b"/>
              <a:pathLst>
                <a:path w="4261780" h="2828272">
                  <a:moveTo>
                    <a:pt x="0" y="0"/>
                  </a:moveTo>
                  <a:lnTo>
                    <a:pt x="4261781" y="0"/>
                  </a:lnTo>
                  <a:lnTo>
                    <a:pt x="4261781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5560"/>
              <a:ext cx="3888874" cy="2828272"/>
            </a:xfrm>
            <a:custGeom>
              <a:avLst/>
              <a:gdLst/>
              <a:ahLst/>
              <a:cxnLst/>
              <a:rect l="l" t="t" r="r" b="b"/>
              <a:pathLst>
                <a:path w="3888874" h="2828272">
                  <a:moveTo>
                    <a:pt x="0" y="0"/>
                  </a:moveTo>
                  <a:lnTo>
                    <a:pt x="3888874" y="0"/>
                  </a:lnTo>
                  <a:lnTo>
                    <a:pt x="3888874" y="2828273"/>
                  </a:lnTo>
                  <a:lnTo>
                    <a:pt x="0" y="28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055259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150655" y="15560"/>
              <a:ext cx="3936365" cy="2812712"/>
            </a:xfrm>
            <a:custGeom>
              <a:avLst/>
              <a:gdLst/>
              <a:ahLst/>
              <a:cxnLst/>
              <a:rect l="l" t="t" r="r" b="b"/>
              <a:pathLst>
                <a:path w="3936365" h="2812712">
                  <a:moveTo>
                    <a:pt x="0" y="0"/>
                  </a:moveTo>
                  <a:lnTo>
                    <a:pt x="3936365" y="0"/>
                  </a:lnTo>
                  <a:lnTo>
                    <a:pt x="3936365" y="2812712"/>
                  </a:lnTo>
                  <a:lnTo>
                    <a:pt x="0" y="281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9750488" y="-428629"/>
            <a:ext cx="15017624" cy="2132874"/>
            <a:chOff x="0" y="0"/>
            <a:chExt cx="20023498" cy="2843833"/>
          </a:xfrm>
        </p:grpSpPr>
        <p:sp>
          <p:nvSpPr>
            <p:cNvPr id="15" name="Freeform 15"/>
            <p:cNvSpPr/>
            <p:nvPr/>
          </p:nvSpPr>
          <p:spPr>
            <a:xfrm>
              <a:off x="12087020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888874" y="0"/>
              <a:ext cx="4261780" cy="2828272"/>
            </a:xfrm>
            <a:custGeom>
              <a:avLst/>
              <a:gdLst/>
              <a:ahLst/>
              <a:cxnLst/>
              <a:rect l="l" t="t" r="r" b="b"/>
              <a:pathLst>
                <a:path w="4261780" h="2828272">
                  <a:moveTo>
                    <a:pt x="0" y="0"/>
                  </a:moveTo>
                  <a:lnTo>
                    <a:pt x="4261781" y="0"/>
                  </a:lnTo>
                  <a:lnTo>
                    <a:pt x="4261781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15560"/>
              <a:ext cx="3888874" cy="2828272"/>
            </a:xfrm>
            <a:custGeom>
              <a:avLst/>
              <a:gdLst/>
              <a:ahLst/>
              <a:cxnLst/>
              <a:rect l="l" t="t" r="r" b="b"/>
              <a:pathLst>
                <a:path w="3888874" h="2828272">
                  <a:moveTo>
                    <a:pt x="0" y="0"/>
                  </a:moveTo>
                  <a:lnTo>
                    <a:pt x="3888874" y="0"/>
                  </a:lnTo>
                  <a:lnTo>
                    <a:pt x="3888874" y="2828273"/>
                  </a:lnTo>
                  <a:lnTo>
                    <a:pt x="0" y="28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6055259" y="0"/>
              <a:ext cx="3968239" cy="2828272"/>
            </a:xfrm>
            <a:custGeom>
              <a:avLst/>
              <a:gdLst/>
              <a:ahLst/>
              <a:cxnLst/>
              <a:rect l="l" t="t" r="r" b="b"/>
              <a:pathLst>
                <a:path w="3968239" h="2828272">
                  <a:moveTo>
                    <a:pt x="0" y="0"/>
                  </a:moveTo>
                  <a:lnTo>
                    <a:pt x="3968239" y="0"/>
                  </a:lnTo>
                  <a:lnTo>
                    <a:pt x="3968239" y="2828272"/>
                  </a:lnTo>
                  <a:lnTo>
                    <a:pt x="0" y="2828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8150655" y="15560"/>
              <a:ext cx="3936365" cy="2812712"/>
            </a:xfrm>
            <a:custGeom>
              <a:avLst/>
              <a:gdLst/>
              <a:ahLst/>
              <a:cxnLst/>
              <a:rect l="l" t="t" r="r" b="b"/>
              <a:pathLst>
                <a:path w="3936365" h="2812712">
                  <a:moveTo>
                    <a:pt x="0" y="0"/>
                  </a:moveTo>
                  <a:lnTo>
                    <a:pt x="3936365" y="0"/>
                  </a:lnTo>
                  <a:lnTo>
                    <a:pt x="3936365" y="2812712"/>
                  </a:lnTo>
                  <a:lnTo>
                    <a:pt x="0" y="281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0089962" y="2554897"/>
            <a:ext cx="6098940" cy="4993507"/>
          </a:xfrm>
          <a:custGeom>
            <a:avLst/>
            <a:gdLst/>
            <a:ahLst/>
            <a:cxnLst/>
            <a:rect l="l" t="t" r="r" b="b"/>
            <a:pathLst>
              <a:path w="6098940" h="4993507">
                <a:moveTo>
                  <a:pt x="0" y="0"/>
                </a:moveTo>
                <a:lnTo>
                  <a:pt x="6098940" y="0"/>
                </a:lnTo>
                <a:lnTo>
                  <a:pt x="6098940" y="4993508"/>
                </a:lnTo>
                <a:lnTo>
                  <a:pt x="0" y="49935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-428629" y="2974349"/>
            <a:ext cx="10020126" cy="3243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87"/>
              </a:lnSpc>
            </a:pPr>
            <a:r>
              <a:rPr lang="en-US" sz="8399" spc="209">
                <a:solidFill>
                  <a:srgbClr val="F26628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猜猜哪一個國家</a:t>
            </a:r>
          </a:p>
          <a:p>
            <a:pPr algn="ctr">
              <a:lnSpc>
                <a:spcPts val="13187"/>
              </a:lnSpc>
            </a:pPr>
            <a:r>
              <a:rPr lang="en-US" sz="8399" spc="209">
                <a:solidFill>
                  <a:srgbClr val="F26628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新年要吃年糕湯？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</Words>
  <Application>Microsoft Office PowerPoint</Application>
  <PresentationFormat>自訂</PresentationFormat>
  <Paragraphs>43</Paragraphs>
  <Slides>14</Slides>
  <Notes>0</Notes>
  <HiddenSlides>0</HiddenSlides>
  <MMClips>1</MMClips>
  <ScaleCrop>false</ScaleCrop>
  <HeadingPairs>
    <vt:vector size="8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0" baseType="lpstr">
      <vt:lpstr>Arial</vt:lpstr>
      <vt:lpstr>新細明體</vt:lpstr>
      <vt:lpstr>可畫朵朵體-HK</vt:lpstr>
      <vt:lpstr>Calibri</vt:lpstr>
      <vt:lpstr>Office Theme</vt:lpstr>
      <vt:lpstr>Worksheet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三上活動四  各國新年美食</dc:title>
  <dc:creator>PC-106</dc:creator>
  <cp:lastModifiedBy>PC-106</cp:lastModifiedBy>
  <cp:revision>1</cp:revision>
  <dcterms:created xsi:type="dcterms:W3CDTF">2006-08-16T00:00:00Z</dcterms:created>
  <dcterms:modified xsi:type="dcterms:W3CDTF">2025-09-16T09:56:55Z</dcterms:modified>
  <dc:identifier>DAGzCxVGW_A</dc:identifier>
</cp:coreProperties>
</file>