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Noto Sans T Chinese Bold" panose="02020500000000000000" charset="-120"/>
      <p:regular r:id="rId16"/>
    </p:embeddedFont>
    <p:embeddedFont>
      <p:font typeface="王漢宗特黑體" panose="02020500000000000000" charset="-12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49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svg"/><Relationship Id="rId7" Type="http://schemas.openxmlformats.org/officeDocument/2006/relationships/hyperlink" Target="https://www.youtube.com/watch?v=h3iFK7A2fUc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10" Type="http://schemas.openxmlformats.org/officeDocument/2006/relationships/image" Target="../media/image13.sv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abda.hl.gov.tw/Artifact/Detail/90/%E5%8D%97%E5%8B%A2%E9%98%BF%E7%BE%8E%E7%94%B7%E5%AD%90%E6%9C%8D%E9%A3%BE" TargetMode="External"/><Relationship Id="rId3" Type="http://schemas.openxmlformats.org/officeDocument/2006/relationships/image" Target="../media/image4.sv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10" Type="http://schemas.openxmlformats.org/officeDocument/2006/relationships/image" Target="../media/image13.sv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svg"/><Relationship Id="rId7" Type="http://schemas.openxmlformats.org/officeDocument/2006/relationships/hyperlink" Target="https://www.youtube.com/watch?v=RzKEbRbOTCc&amp;list=PL0NJkeazk8DCq4WHqrHFV6Fqj-pcqUCLV&amp;index=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10" Type="http://schemas.openxmlformats.org/officeDocument/2006/relationships/image" Target="../media/image13.sv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1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nEBQl8Bmj34" TargetMode="External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tFfbtwwnbsM" TargetMode="External"/><Relationship Id="rId5" Type="http://schemas.openxmlformats.org/officeDocument/2006/relationships/image" Target="../media/image6.svg"/><Relationship Id="rId10" Type="http://schemas.openxmlformats.org/officeDocument/2006/relationships/image" Target="../media/image13.sv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svg"/><Relationship Id="rId7" Type="http://schemas.openxmlformats.org/officeDocument/2006/relationships/image" Target="../media/image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1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1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1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1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11954">
            <a:off x="2251339" y="-1104416"/>
            <a:ext cx="14464099" cy="12255037"/>
          </a:xfrm>
          <a:custGeom>
            <a:avLst/>
            <a:gdLst/>
            <a:ahLst/>
            <a:cxnLst/>
            <a:rect l="l" t="t" r="r" b="b"/>
            <a:pathLst>
              <a:path w="14464099" h="12255037">
                <a:moveTo>
                  <a:pt x="0" y="0"/>
                </a:moveTo>
                <a:lnTo>
                  <a:pt x="14464099" y="0"/>
                </a:lnTo>
                <a:lnTo>
                  <a:pt x="14464099" y="12255037"/>
                </a:lnTo>
                <a:lnTo>
                  <a:pt x="0" y="122550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1637" y="1228126"/>
            <a:ext cx="15544909" cy="7830748"/>
          </a:xfrm>
          <a:custGeom>
            <a:avLst/>
            <a:gdLst/>
            <a:ahLst/>
            <a:cxnLst/>
            <a:rect l="l" t="t" r="r" b="b"/>
            <a:pathLst>
              <a:path w="15544909" h="7830748">
                <a:moveTo>
                  <a:pt x="0" y="0"/>
                </a:moveTo>
                <a:lnTo>
                  <a:pt x="15544910" y="0"/>
                </a:lnTo>
                <a:lnTo>
                  <a:pt x="15544910" y="7830748"/>
                </a:lnTo>
                <a:lnTo>
                  <a:pt x="0" y="78307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17254">
            <a:off x="15667258" y="7209647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634560">
            <a:off x="-383500" y="113939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78776" y="3930789"/>
            <a:ext cx="267762" cy="2677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34016" y="8219605"/>
            <a:ext cx="267762" cy="2677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840354" y="8990538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104912" y="9392181"/>
            <a:ext cx="267762" cy="2677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2462665" y="3432809"/>
            <a:ext cx="13708378" cy="3421383"/>
          </a:xfrm>
          <a:custGeom>
            <a:avLst/>
            <a:gdLst/>
            <a:ahLst/>
            <a:cxnLst/>
            <a:rect l="l" t="t" r="r" b="b"/>
            <a:pathLst>
              <a:path w="13708378" h="3421383">
                <a:moveTo>
                  <a:pt x="0" y="0"/>
                </a:moveTo>
                <a:lnTo>
                  <a:pt x="13708378" y="0"/>
                </a:lnTo>
                <a:lnTo>
                  <a:pt x="13708378" y="3421382"/>
                </a:lnTo>
                <a:lnTo>
                  <a:pt x="0" y="34213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0" y="0"/>
            <a:ext cx="18985701" cy="1299209"/>
            <a:chOff x="0" y="0"/>
            <a:chExt cx="25314268" cy="173227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062854" cy="1731339"/>
            </a:xfrm>
            <a:custGeom>
              <a:avLst/>
              <a:gdLst/>
              <a:ahLst/>
              <a:cxnLst/>
              <a:rect l="l" t="t" r="r" b="b"/>
              <a:pathLst>
                <a:path w="5062854" h="1731339">
                  <a:moveTo>
                    <a:pt x="0" y="0"/>
                  </a:moveTo>
                  <a:lnTo>
                    <a:pt x="5062854" y="0"/>
                  </a:lnTo>
                  <a:lnTo>
                    <a:pt x="5062854" y="1731339"/>
                  </a:lnTo>
                  <a:lnTo>
                    <a:pt x="0" y="173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5062854" y="940"/>
              <a:ext cx="5062854" cy="1731339"/>
            </a:xfrm>
            <a:custGeom>
              <a:avLst/>
              <a:gdLst/>
              <a:ahLst/>
              <a:cxnLst/>
              <a:rect l="l" t="t" r="r" b="b"/>
              <a:pathLst>
                <a:path w="5062854" h="1731339">
                  <a:moveTo>
                    <a:pt x="0" y="0"/>
                  </a:moveTo>
                  <a:lnTo>
                    <a:pt x="5062853" y="0"/>
                  </a:lnTo>
                  <a:lnTo>
                    <a:pt x="5062853" y="1731338"/>
                  </a:lnTo>
                  <a:lnTo>
                    <a:pt x="0" y="1731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0125707" y="0"/>
              <a:ext cx="5062854" cy="1731339"/>
            </a:xfrm>
            <a:custGeom>
              <a:avLst/>
              <a:gdLst/>
              <a:ahLst/>
              <a:cxnLst/>
              <a:rect l="l" t="t" r="r" b="b"/>
              <a:pathLst>
                <a:path w="5062854" h="1731339">
                  <a:moveTo>
                    <a:pt x="0" y="0"/>
                  </a:moveTo>
                  <a:lnTo>
                    <a:pt x="5062854" y="0"/>
                  </a:lnTo>
                  <a:lnTo>
                    <a:pt x="5062854" y="1731339"/>
                  </a:lnTo>
                  <a:lnTo>
                    <a:pt x="0" y="173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5188561" y="940"/>
              <a:ext cx="5062854" cy="1731339"/>
            </a:xfrm>
            <a:custGeom>
              <a:avLst/>
              <a:gdLst/>
              <a:ahLst/>
              <a:cxnLst/>
              <a:rect l="l" t="t" r="r" b="b"/>
              <a:pathLst>
                <a:path w="5062854" h="1731339">
                  <a:moveTo>
                    <a:pt x="0" y="0"/>
                  </a:moveTo>
                  <a:lnTo>
                    <a:pt x="5062853" y="0"/>
                  </a:lnTo>
                  <a:lnTo>
                    <a:pt x="5062853" y="1731338"/>
                  </a:lnTo>
                  <a:lnTo>
                    <a:pt x="0" y="1731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20251414" y="0"/>
              <a:ext cx="5062854" cy="1731339"/>
            </a:xfrm>
            <a:custGeom>
              <a:avLst/>
              <a:gdLst/>
              <a:ahLst/>
              <a:cxnLst/>
              <a:rect l="l" t="t" r="r" b="b"/>
              <a:pathLst>
                <a:path w="5062854" h="1731339">
                  <a:moveTo>
                    <a:pt x="0" y="0"/>
                  </a:moveTo>
                  <a:lnTo>
                    <a:pt x="5062854" y="0"/>
                  </a:lnTo>
                  <a:lnTo>
                    <a:pt x="5062854" y="1731339"/>
                  </a:lnTo>
                  <a:lnTo>
                    <a:pt x="0" y="173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grpSp>
        <p:nvGrpSpPr>
          <p:cNvPr id="34" name="Group 34"/>
          <p:cNvGrpSpPr/>
          <p:nvPr/>
        </p:nvGrpSpPr>
        <p:grpSpPr>
          <a:xfrm>
            <a:off x="-175996" y="8987791"/>
            <a:ext cx="18985701" cy="1299209"/>
            <a:chOff x="0" y="0"/>
            <a:chExt cx="25314268" cy="17322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5062854" cy="1731339"/>
            </a:xfrm>
            <a:custGeom>
              <a:avLst/>
              <a:gdLst/>
              <a:ahLst/>
              <a:cxnLst/>
              <a:rect l="l" t="t" r="r" b="b"/>
              <a:pathLst>
                <a:path w="5062854" h="1731339">
                  <a:moveTo>
                    <a:pt x="0" y="0"/>
                  </a:moveTo>
                  <a:lnTo>
                    <a:pt x="5062854" y="0"/>
                  </a:lnTo>
                  <a:lnTo>
                    <a:pt x="5062854" y="1731339"/>
                  </a:lnTo>
                  <a:lnTo>
                    <a:pt x="0" y="173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5062854" y="940"/>
              <a:ext cx="5062854" cy="1731339"/>
            </a:xfrm>
            <a:custGeom>
              <a:avLst/>
              <a:gdLst/>
              <a:ahLst/>
              <a:cxnLst/>
              <a:rect l="l" t="t" r="r" b="b"/>
              <a:pathLst>
                <a:path w="5062854" h="1731339">
                  <a:moveTo>
                    <a:pt x="0" y="0"/>
                  </a:moveTo>
                  <a:lnTo>
                    <a:pt x="5062853" y="0"/>
                  </a:lnTo>
                  <a:lnTo>
                    <a:pt x="5062853" y="1731338"/>
                  </a:lnTo>
                  <a:lnTo>
                    <a:pt x="0" y="1731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10125707" y="0"/>
              <a:ext cx="5062854" cy="1731339"/>
            </a:xfrm>
            <a:custGeom>
              <a:avLst/>
              <a:gdLst/>
              <a:ahLst/>
              <a:cxnLst/>
              <a:rect l="l" t="t" r="r" b="b"/>
              <a:pathLst>
                <a:path w="5062854" h="1731339">
                  <a:moveTo>
                    <a:pt x="0" y="0"/>
                  </a:moveTo>
                  <a:lnTo>
                    <a:pt x="5062854" y="0"/>
                  </a:lnTo>
                  <a:lnTo>
                    <a:pt x="5062854" y="1731339"/>
                  </a:lnTo>
                  <a:lnTo>
                    <a:pt x="0" y="173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15188561" y="940"/>
              <a:ext cx="5062854" cy="1731339"/>
            </a:xfrm>
            <a:custGeom>
              <a:avLst/>
              <a:gdLst/>
              <a:ahLst/>
              <a:cxnLst/>
              <a:rect l="l" t="t" r="r" b="b"/>
              <a:pathLst>
                <a:path w="5062854" h="1731339">
                  <a:moveTo>
                    <a:pt x="0" y="0"/>
                  </a:moveTo>
                  <a:lnTo>
                    <a:pt x="5062853" y="0"/>
                  </a:lnTo>
                  <a:lnTo>
                    <a:pt x="5062853" y="1731338"/>
                  </a:lnTo>
                  <a:lnTo>
                    <a:pt x="0" y="1731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20251414" y="0"/>
              <a:ext cx="5062854" cy="1731339"/>
            </a:xfrm>
            <a:custGeom>
              <a:avLst/>
              <a:gdLst/>
              <a:ahLst/>
              <a:cxnLst/>
              <a:rect l="l" t="t" r="r" b="b"/>
              <a:pathLst>
                <a:path w="5062854" h="1731339">
                  <a:moveTo>
                    <a:pt x="0" y="0"/>
                  </a:moveTo>
                  <a:lnTo>
                    <a:pt x="5062854" y="0"/>
                  </a:lnTo>
                  <a:lnTo>
                    <a:pt x="5062854" y="1731339"/>
                  </a:lnTo>
                  <a:lnTo>
                    <a:pt x="0" y="173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362" y="1770057"/>
            <a:ext cx="14333461" cy="7220481"/>
          </a:xfrm>
          <a:custGeom>
            <a:avLst/>
            <a:gdLst/>
            <a:ahLst/>
            <a:cxnLst/>
            <a:rect l="l" t="t" r="r" b="b"/>
            <a:pathLst>
              <a:path w="14333461" h="7220481">
                <a:moveTo>
                  <a:pt x="0" y="0"/>
                </a:moveTo>
                <a:lnTo>
                  <a:pt x="14333460" y="0"/>
                </a:lnTo>
                <a:lnTo>
                  <a:pt x="14333460" y="7220481"/>
                </a:lnTo>
                <a:lnTo>
                  <a:pt x="0" y="722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-8195160" y="816479"/>
            <a:ext cx="17594314" cy="1203995"/>
            <a:chOff x="0" y="0"/>
            <a:chExt cx="23459085" cy="160532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4691817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9383634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4075451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8767268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32" name="Freeform 32">
            <a:hlinkClick r:id="rId7" tooltip="https://www.youtube.com/watch?v=h3iFK7A2fUc"/>
          </p:cNvPr>
          <p:cNvSpPr/>
          <p:nvPr/>
        </p:nvSpPr>
        <p:spPr>
          <a:xfrm>
            <a:off x="3854410" y="3460838"/>
            <a:ext cx="10551605" cy="5341750"/>
          </a:xfrm>
          <a:custGeom>
            <a:avLst/>
            <a:gdLst/>
            <a:ahLst/>
            <a:cxnLst/>
            <a:rect l="l" t="t" r="r" b="b"/>
            <a:pathLst>
              <a:path w="10551605" h="5341750">
                <a:moveTo>
                  <a:pt x="0" y="0"/>
                </a:moveTo>
                <a:lnTo>
                  <a:pt x="10551604" y="0"/>
                </a:lnTo>
                <a:lnTo>
                  <a:pt x="10551604" y="5341749"/>
                </a:lnTo>
                <a:lnTo>
                  <a:pt x="0" y="53417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3" name="Freeform 33">
            <a:hlinkClick r:id="rId7" tooltip="https://www.youtube.com/watch?v=h3iFK7A2fUc"/>
          </p:cNvPr>
          <p:cNvSpPr/>
          <p:nvPr/>
        </p:nvSpPr>
        <p:spPr>
          <a:xfrm>
            <a:off x="2614881" y="8695832"/>
            <a:ext cx="1392699" cy="1392699"/>
          </a:xfrm>
          <a:custGeom>
            <a:avLst/>
            <a:gdLst/>
            <a:ahLst/>
            <a:cxnLst/>
            <a:rect l="l" t="t" r="r" b="b"/>
            <a:pathLst>
              <a:path w="1392699" h="1392699">
                <a:moveTo>
                  <a:pt x="0" y="0"/>
                </a:moveTo>
                <a:lnTo>
                  <a:pt x="1392698" y="0"/>
                </a:lnTo>
                <a:lnTo>
                  <a:pt x="1392698" y="1392698"/>
                </a:lnTo>
                <a:lnTo>
                  <a:pt x="0" y="1392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3311230" y="2402532"/>
            <a:ext cx="11665540" cy="104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99"/>
              </a:lnSpc>
            </a:pPr>
            <a:r>
              <a:rPr lang="en-US" sz="499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收穫儀式：祈求來年的豐收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262170" y="599544"/>
            <a:ext cx="10143844" cy="123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豐年祭的重要元素</a:t>
            </a:r>
            <a:endParaRPr lang="en-US" sz="7500" dirty="0">
              <a:solidFill>
                <a:schemeClr val="accent6">
                  <a:lumMod val="50000"/>
                </a:schemeClr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3901920" y="9134475"/>
            <a:ext cx="12259623" cy="112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阿美族。捕魚祭。海祭。豐年祭。花蓮。彰化。2002年拍攝(3:44)</a:t>
            </a:r>
          </a:p>
          <a:p>
            <a:pPr algn="ctr">
              <a:lnSpc>
                <a:spcPts val="4200"/>
              </a:lnSpc>
            </a:pPr>
            <a:endParaRPr lang="en-US" sz="310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362" y="2037819"/>
            <a:ext cx="14333461" cy="7220481"/>
          </a:xfrm>
          <a:custGeom>
            <a:avLst/>
            <a:gdLst/>
            <a:ahLst/>
            <a:cxnLst/>
            <a:rect l="l" t="t" r="r" b="b"/>
            <a:pathLst>
              <a:path w="14333461" h="7220481">
                <a:moveTo>
                  <a:pt x="0" y="0"/>
                </a:moveTo>
                <a:lnTo>
                  <a:pt x="14333460" y="0"/>
                </a:lnTo>
                <a:lnTo>
                  <a:pt x="14333460" y="7220481"/>
                </a:lnTo>
                <a:lnTo>
                  <a:pt x="0" y="722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-8195160" y="816479"/>
            <a:ext cx="17594314" cy="1203995"/>
            <a:chOff x="0" y="0"/>
            <a:chExt cx="23459085" cy="160532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4691817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9383634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4075451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8767268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32" name="Freeform 32"/>
          <p:cNvSpPr/>
          <p:nvPr/>
        </p:nvSpPr>
        <p:spPr>
          <a:xfrm>
            <a:off x="5455871" y="1418476"/>
            <a:ext cx="9547867" cy="9268323"/>
          </a:xfrm>
          <a:custGeom>
            <a:avLst/>
            <a:gdLst/>
            <a:ahLst/>
            <a:cxnLst/>
            <a:rect l="l" t="t" r="r" b="b"/>
            <a:pathLst>
              <a:path w="9547867" h="9268323">
                <a:moveTo>
                  <a:pt x="0" y="0"/>
                </a:moveTo>
                <a:lnTo>
                  <a:pt x="9547867" y="0"/>
                </a:lnTo>
                <a:lnTo>
                  <a:pt x="9547867" y="9268323"/>
                </a:lnTo>
                <a:lnTo>
                  <a:pt x="0" y="92683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508" b="-1508"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3311230" y="2755488"/>
            <a:ext cx="2908072" cy="2051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99"/>
              </a:lnSpc>
            </a:pPr>
            <a:r>
              <a:rPr lang="en-US" sz="4999" dirty="0" err="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傳統服飾</a:t>
            </a:r>
            <a:endParaRPr lang="en-US" sz="4999" dirty="0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  <a:p>
            <a:pPr algn="l">
              <a:lnSpc>
                <a:spcPts val="7999"/>
              </a:lnSpc>
            </a:pPr>
            <a:r>
              <a:rPr lang="en-US" sz="4999" dirty="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(女)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262170" y="599544"/>
            <a:ext cx="10143844" cy="123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豐年祭的重要元素</a:t>
            </a:r>
            <a:endParaRPr lang="en-US" sz="7500" dirty="0">
              <a:solidFill>
                <a:schemeClr val="accent6">
                  <a:lumMod val="50000"/>
                </a:schemeClr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362" y="2037819"/>
            <a:ext cx="14333461" cy="7220481"/>
          </a:xfrm>
          <a:custGeom>
            <a:avLst/>
            <a:gdLst/>
            <a:ahLst/>
            <a:cxnLst/>
            <a:rect l="l" t="t" r="r" b="b"/>
            <a:pathLst>
              <a:path w="14333461" h="7220481">
                <a:moveTo>
                  <a:pt x="0" y="0"/>
                </a:moveTo>
                <a:lnTo>
                  <a:pt x="14333460" y="0"/>
                </a:lnTo>
                <a:lnTo>
                  <a:pt x="14333460" y="7220481"/>
                </a:lnTo>
                <a:lnTo>
                  <a:pt x="0" y="722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-8195160" y="816479"/>
            <a:ext cx="17594314" cy="1203995"/>
            <a:chOff x="0" y="0"/>
            <a:chExt cx="23459085" cy="160532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4691817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9383634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4075451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8767268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32" name="Freeform 32"/>
          <p:cNvSpPr/>
          <p:nvPr/>
        </p:nvSpPr>
        <p:spPr>
          <a:xfrm>
            <a:off x="7524677" y="1971373"/>
            <a:ext cx="4462307" cy="7769325"/>
          </a:xfrm>
          <a:custGeom>
            <a:avLst/>
            <a:gdLst/>
            <a:ahLst/>
            <a:cxnLst/>
            <a:rect l="l" t="t" r="r" b="b"/>
            <a:pathLst>
              <a:path w="4462307" h="7769325">
                <a:moveTo>
                  <a:pt x="0" y="0"/>
                </a:moveTo>
                <a:lnTo>
                  <a:pt x="4462308" y="0"/>
                </a:lnTo>
                <a:lnTo>
                  <a:pt x="4462308" y="7769325"/>
                </a:lnTo>
                <a:lnTo>
                  <a:pt x="0" y="77693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3" name="Freeform 33">
            <a:hlinkClick r:id="rId8" tooltip="https://abda.hl.gov.tw/Artifact/Detail/90/%E5%8D%97%E5%8B%A2%E9%98%BF%E7%BE%8E%E7%94%B7%E5%AD%90%E6%9C%8D%E9%A3%BE"/>
          </p:cNvPr>
          <p:cNvSpPr/>
          <p:nvPr/>
        </p:nvSpPr>
        <p:spPr>
          <a:xfrm>
            <a:off x="5884109" y="3930789"/>
            <a:ext cx="1392699" cy="1392699"/>
          </a:xfrm>
          <a:custGeom>
            <a:avLst/>
            <a:gdLst/>
            <a:ahLst/>
            <a:cxnLst/>
            <a:rect l="l" t="t" r="r" b="b"/>
            <a:pathLst>
              <a:path w="1392699" h="1392699">
                <a:moveTo>
                  <a:pt x="0" y="0"/>
                </a:moveTo>
                <a:lnTo>
                  <a:pt x="1392698" y="0"/>
                </a:lnTo>
                <a:lnTo>
                  <a:pt x="1392698" y="1392699"/>
                </a:lnTo>
                <a:lnTo>
                  <a:pt x="0" y="13926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3311230" y="2755488"/>
            <a:ext cx="3965577" cy="104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99"/>
              </a:lnSpc>
            </a:pPr>
            <a:r>
              <a:rPr lang="en-US" sz="499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傳統服飾(男)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262170" y="599544"/>
            <a:ext cx="10143844" cy="123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豐年祭的重要元素</a:t>
            </a:r>
            <a:endParaRPr lang="en-US" sz="7500" dirty="0">
              <a:solidFill>
                <a:schemeClr val="accent6">
                  <a:lumMod val="50000"/>
                </a:schemeClr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362" y="2037819"/>
            <a:ext cx="14333461" cy="7220481"/>
          </a:xfrm>
          <a:custGeom>
            <a:avLst/>
            <a:gdLst/>
            <a:ahLst/>
            <a:cxnLst/>
            <a:rect l="l" t="t" r="r" b="b"/>
            <a:pathLst>
              <a:path w="14333461" h="7220481">
                <a:moveTo>
                  <a:pt x="0" y="0"/>
                </a:moveTo>
                <a:lnTo>
                  <a:pt x="14333460" y="0"/>
                </a:lnTo>
                <a:lnTo>
                  <a:pt x="14333460" y="7220481"/>
                </a:lnTo>
                <a:lnTo>
                  <a:pt x="0" y="722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-8195160" y="816479"/>
            <a:ext cx="17594314" cy="1203995"/>
            <a:chOff x="0" y="0"/>
            <a:chExt cx="23459085" cy="160532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4691817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9383634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4075451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8767268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32" name="Freeform 32">
            <a:hlinkClick r:id="rId7" tooltip="https://www.youtube.com/watch?v=RzKEbRbOTCc&amp;list=PL0NJkeazk8DCq4WHqrHFV6Fqj-pcqUCLV&amp;index=1"/>
          </p:cNvPr>
          <p:cNvSpPr/>
          <p:nvPr/>
        </p:nvSpPr>
        <p:spPr>
          <a:xfrm>
            <a:off x="3377160" y="2203426"/>
            <a:ext cx="12282292" cy="5880147"/>
          </a:xfrm>
          <a:custGeom>
            <a:avLst/>
            <a:gdLst/>
            <a:ahLst/>
            <a:cxnLst/>
            <a:rect l="l" t="t" r="r" b="b"/>
            <a:pathLst>
              <a:path w="12282292" h="5880147">
                <a:moveTo>
                  <a:pt x="0" y="0"/>
                </a:moveTo>
                <a:lnTo>
                  <a:pt x="12282292" y="0"/>
                </a:lnTo>
                <a:lnTo>
                  <a:pt x="12282292" y="5880148"/>
                </a:lnTo>
                <a:lnTo>
                  <a:pt x="0" y="58801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3" name="Freeform 33">
            <a:hlinkClick r:id="rId7" tooltip="https://www.youtube.com/watch?v=RzKEbRbOTCc&amp;list=PL0NJkeazk8DCq4WHqrHFV6Fqj-pcqUCLV&amp;index=1"/>
          </p:cNvPr>
          <p:cNvSpPr/>
          <p:nvPr/>
        </p:nvSpPr>
        <p:spPr>
          <a:xfrm>
            <a:off x="3062816" y="8481880"/>
            <a:ext cx="1392699" cy="1392699"/>
          </a:xfrm>
          <a:custGeom>
            <a:avLst/>
            <a:gdLst/>
            <a:ahLst/>
            <a:cxnLst/>
            <a:rect l="l" t="t" r="r" b="b"/>
            <a:pathLst>
              <a:path w="1392699" h="1392699">
                <a:moveTo>
                  <a:pt x="0" y="0"/>
                </a:moveTo>
                <a:lnTo>
                  <a:pt x="1392698" y="0"/>
                </a:lnTo>
                <a:lnTo>
                  <a:pt x="1392698" y="1392698"/>
                </a:lnTo>
                <a:lnTo>
                  <a:pt x="0" y="1392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4262170" y="599544"/>
            <a:ext cx="10143844" cy="123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花蓮豐年祭</a:t>
            </a:r>
            <a:endParaRPr lang="en-US" sz="7500" dirty="0">
              <a:solidFill>
                <a:schemeClr val="accent6">
                  <a:lumMod val="50000"/>
                </a:schemeClr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4702122" y="8923863"/>
            <a:ext cx="14333461" cy="563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2024太平洋南島聯合豐年節：7月19日Lima牽手之夜(10:09)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62200" y="2037819"/>
            <a:ext cx="14333461" cy="7220481"/>
          </a:xfrm>
          <a:custGeom>
            <a:avLst/>
            <a:gdLst/>
            <a:ahLst/>
            <a:cxnLst/>
            <a:rect l="l" t="t" r="r" b="b"/>
            <a:pathLst>
              <a:path w="14333461" h="7220481">
                <a:moveTo>
                  <a:pt x="0" y="0"/>
                </a:moveTo>
                <a:lnTo>
                  <a:pt x="14333460" y="0"/>
                </a:lnTo>
                <a:lnTo>
                  <a:pt x="14333460" y="7220481"/>
                </a:lnTo>
                <a:lnTo>
                  <a:pt x="0" y="722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541526" y="3501633"/>
            <a:ext cx="11581375" cy="2043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42"/>
              </a:lnSpc>
            </a:pPr>
            <a:r>
              <a:rPr lang="en-US" sz="4963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你覺得在豐年祭中最有趣的活動是什麼？</a:t>
            </a:r>
          </a:p>
          <a:p>
            <a:pPr algn="l">
              <a:lnSpc>
                <a:spcPts val="7942"/>
              </a:lnSpc>
            </a:pPr>
            <a:endParaRPr lang="en-US" sz="4963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072078" y="599544"/>
            <a:ext cx="10143844" cy="123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小組討論時間</a:t>
            </a:r>
            <a:endParaRPr lang="en-US" sz="7500" dirty="0">
              <a:solidFill>
                <a:schemeClr val="accent6">
                  <a:lumMod val="50000"/>
                </a:schemeClr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4186807" y="7126260"/>
            <a:ext cx="3273627" cy="2770306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6" y="0"/>
                </a:lnTo>
                <a:lnTo>
                  <a:pt x="3273626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 rot="5400000">
            <a:off x="-8195160" y="816479"/>
            <a:ext cx="17594314" cy="1203995"/>
            <a:chOff x="0" y="0"/>
            <a:chExt cx="23459085" cy="160532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4691817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9383634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4075451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8767268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362" y="2037819"/>
            <a:ext cx="14333461" cy="7220481"/>
          </a:xfrm>
          <a:custGeom>
            <a:avLst/>
            <a:gdLst/>
            <a:ahLst/>
            <a:cxnLst/>
            <a:rect l="l" t="t" r="r" b="b"/>
            <a:pathLst>
              <a:path w="14333461" h="7220481">
                <a:moveTo>
                  <a:pt x="0" y="0"/>
                </a:moveTo>
                <a:lnTo>
                  <a:pt x="14333460" y="0"/>
                </a:lnTo>
                <a:lnTo>
                  <a:pt x="14333460" y="7220481"/>
                </a:lnTo>
                <a:lnTo>
                  <a:pt x="0" y="722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5952267" y="9208235"/>
            <a:ext cx="4671467" cy="1605817"/>
          </a:xfrm>
          <a:custGeom>
            <a:avLst/>
            <a:gdLst/>
            <a:ahLst/>
            <a:cxnLst/>
            <a:rect l="l" t="t" r="r" b="b"/>
            <a:pathLst>
              <a:path w="4671467" h="1605817">
                <a:moveTo>
                  <a:pt x="0" y="0"/>
                </a:moveTo>
                <a:lnTo>
                  <a:pt x="4671466" y="0"/>
                </a:lnTo>
                <a:lnTo>
                  <a:pt x="4671466" y="1605817"/>
                </a:lnTo>
                <a:lnTo>
                  <a:pt x="0" y="16058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hlinkClick r:id="rId8" tooltip="https://www.youtube.com/watch?v=nEBQl8Bmj34"/>
          </p:cNvPr>
          <p:cNvSpPr/>
          <p:nvPr/>
        </p:nvSpPr>
        <p:spPr>
          <a:xfrm>
            <a:off x="3633229" y="3154719"/>
            <a:ext cx="11301259" cy="4986681"/>
          </a:xfrm>
          <a:custGeom>
            <a:avLst/>
            <a:gdLst/>
            <a:ahLst/>
            <a:cxnLst/>
            <a:rect l="l" t="t" r="r" b="b"/>
            <a:pathLst>
              <a:path w="11301259" h="4986681">
                <a:moveTo>
                  <a:pt x="0" y="0"/>
                </a:moveTo>
                <a:lnTo>
                  <a:pt x="11301259" y="0"/>
                </a:lnTo>
                <a:lnTo>
                  <a:pt x="11301259" y="4986681"/>
                </a:lnTo>
                <a:lnTo>
                  <a:pt x="0" y="49866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 rot="5400000">
            <a:off x="-8195160" y="816479"/>
            <a:ext cx="17594314" cy="1203995"/>
            <a:chOff x="0" y="0"/>
            <a:chExt cx="23459085" cy="160532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4691817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9383634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4075451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8767268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sp>
        <p:nvSpPr>
          <p:cNvPr id="34" name="Freeform 34">
            <a:hlinkClick r:id="rId8" tooltip="https://www.youtube.com/watch?v=nEBQl8Bmj34"/>
          </p:cNvPr>
          <p:cNvSpPr/>
          <p:nvPr/>
        </p:nvSpPr>
        <p:spPr>
          <a:xfrm>
            <a:off x="2869471" y="8561951"/>
            <a:ext cx="1392699" cy="1392699"/>
          </a:xfrm>
          <a:custGeom>
            <a:avLst/>
            <a:gdLst/>
            <a:ahLst/>
            <a:cxnLst/>
            <a:rect l="l" t="t" r="r" b="b"/>
            <a:pathLst>
              <a:path w="1392699" h="1392699">
                <a:moveTo>
                  <a:pt x="0" y="0"/>
                </a:moveTo>
                <a:lnTo>
                  <a:pt x="1392699" y="0"/>
                </a:lnTo>
                <a:lnTo>
                  <a:pt x="1392699" y="1392698"/>
                </a:lnTo>
                <a:lnTo>
                  <a:pt x="0" y="13926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658078" y="8914338"/>
            <a:ext cx="14333461" cy="1455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2020花蓮縣原住民族聯合豐年節大會舞(6:31)</a:t>
            </a:r>
          </a:p>
          <a:p>
            <a:pPr algn="ctr">
              <a:lnSpc>
                <a:spcPts val="5880"/>
              </a:lnSpc>
            </a:pPr>
            <a:endParaRPr lang="en-US" sz="4200" b="1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4262170" y="599544"/>
            <a:ext cx="10143844" cy="123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花蓮豐年祭</a:t>
            </a:r>
            <a:endParaRPr lang="en-US" sz="7500" dirty="0">
              <a:solidFill>
                <a:schemeClr val="accent6">
                  <a:lumMod val="50000"/>
                </a:schemeClr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362" y="2037819"/>
            <a:ext cx="14333461" cy="7220481"/>
          </a:xfrm>
          <a:custGeom>
            <a:avLst/>
            <a:gdLst/>
            <a:ahLst/>
            <a:cxnLst/>
            <a:rect l="l" t="t" r="r" b="b"/>
            <a:pathLst>
              <a:path w="14333461" h="7220481">
                <a:moveTo>
                  <a:pt x="0" y="0"/>
                </a:moveTo>
                <a:lnTo>
                  <a:pt x="14333460" y="0"/>
                </a:lnTo>
                <a:lnTo>
                  <a:pt x="14333460" y="7220481"/>
                </a:lnTo>
                <a:lnTo>
                  <a:pt x="0" y="722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>
            <a:hlinkClick r:id="rId6" tooltip="https://www.youtube.com/watch?v=tFfbtwwnbsM"/>
          </p:cNvPr>
          <p:cNvSpPr/>
          <p:nvPr/>
        </p:nvSpPr>
        <p:spPr>
          <a:xfrm>
            <a:off x="3901920" y="2535977"/>
            <a:ext cx="11492932" cy="5969452"/>
          </a:xfrm>
          <a:custGeom>
            <a:avLst/>
            <a:gdLst/>
            <a:ahLst/>
            <a:cxnLst/>
            <a:rect l="l" t="t" r="r" b="b"/>
            <a:pathLst>
              <a:path w="11492932" h="5969452">
                <a:moveTo>
                  <a:pt x="0" y="0"/>
                </a:moveTo>
                <a:lnTo>
                  <a:pt x="11492932" y="0"/>
                </a:lnTo>
                <a:lnTo>
                  <a:pt x="11492932" y="5969452"/>
                </a:lnTo>
                <a:lnTo>
                  <a:pt x="0" y="59694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1293"/>
            </a:stretch>
          </a:blipFill>
        </p:spPr>
      </p:sp>
      <p:grpSp>
        <p:nvGrpSpPr>
          <p:cNvPr id="27" name="Group 27"/>
          <p:cNvGrpSpPr/>
          <p:nvPr/>
        </p:nvGrpSpPr>
        <p:grpSpPr>
          <a:xfrm rot="5400000">
            <a:off x="-8195160" y="816479"/>
            <a:ext cx="17594314" cy="1203995"/>
            <a:chOff x="0" y="0"/>
            <a:chExt cx="23459085" cy="160532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4691817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9383634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4075451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8767268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33" name="Freeform 33">
            <a:hlinkClick r:id="rId6" tooltip="https://www.youtube.com/watch?v=tFfbtwwnbsM"/>
          </p:cNvPr>
          <p:cNvSpPr/>
          <p:nvPr/>
        </p:nvSpPr>
        <p:spPr>
          <a:xfrm>
            <a:off x="2167362" y="8481880"/>
            <a:ext cx="1392699" cy="1392699"/>
          </a:xfrm>
          <a:custGeom>
            <a:avLst/>
            <a:gdLst/>
            <a:ahLst/>
            <a:cxnLst/>
            <a:rect l="l" t="t" r="r" b="b"/>
            <a:pathLst>
              <a:path w="1392699" h="1392699">
                <a:moveTo>
                  <a:pt x="0" y="0"/>
                </a:moveTo>
                <a:lnTo>
                  <a:pt x="1392698" y="0"/>
                </a:lnTo>
                <a:lnTo>
                  <a:pt x="1392698" y="1392698"/>
                </a:lnTo>
                <a:lnTo>
                  <a:pt x="0" y="1392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4262170" y="599544"/>
            <a:ext cx="10143844" cy="123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花蓮豐年祭</a:t>
            </a:r>
            <a:endParaRPr lang="en-US" sz="7500" dirty="0">
              <a:solidFill>
                <a:schemeClr val="accent6">
                  <a:lumMod val="50000"/>
                </a:schemeClr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2925839" y="8936911"/>
            <a:ext cx="14333461" cy="65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2023花蓮原住民族聯合豐年祭登場展現「原」風魅力(2:05)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04646">
            <a:off x="1329381" y="255303"/>
            <a:ext cx="1685128" cy="2901225"/>
          </a:xfrm>
          <a:custGeom>
            <a:avLst/>
            <a:gdLst/>
            <a:ahLst/>
            <a:cxnLst/>
            <a:rect l="l" t="t" r="r" b="b"/>
            <a:pathLst>
              <a:path w="1685128" h="2901225">
                <a:moveTo>
                  <a:pt x="0" y="0"/>
                </a:moveTo>
                <a:lnTo>
                  <a:pt x="1685128" y="0"/>
                </a:lnTo>
                <a:lnTo>
                  <a:pt x="1685128" y="2901225"/>
                </a:lnTo>
                <a:lnTo>
                  <a:pt x="0" y="2901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67362" y="2037819"/>
            <a:ext cx="14333461" cy="7220481"/>
          </a:xfrm>
          <a:custGeom>
            <a:avLst/>
            <a:gdLst/>
            <a:ahLst/>
            <a:cxnLst/>
            <a:rect l="l" t="t" r="r" b="b"/>
            <a:pathLst>
              <a:path w="14333461" h="7220481">
                <a:moveTo>
                  <a:pt x="0" y="0"/>
                </a:moveTo>
                <a:lnTo>
                  <a:pt x="14333460" y="0"/>
                </a:lnTo>
                <a:lnTo>
                  <a:pt x="14333460" y="7220481"/>
                </a:lnTo>
                <a:lnTo>
                  <a:pt x="0" y="72204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4186807" y="7126260"/>
            <a:ext cx="3273627" cy="2770306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6" y="0"/>
                </a:lnTo>
                <a:lnTo>
                  <a:pt x="3273626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4262170" y="599544"/>
            <a:ext cx="10143844" cy="123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 dirty="0" err="1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思考</a:t>
            </a:r>
            <a:endParaRPr lang="en-US" sz="7500" b="1" dirty="0">
              <a:solidFill>
                <a:schemeClr val="accent6">
                  <a:lumMod val="50000"/>
                </a:schemeClr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3727641" y="3692133"/>
            <a:ext cx="11355056" cy="923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79"/>
              </a:lnSpc>
            </a:pPr>
            <a:r>
              <a:rPr lang="en-US" sz="539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影片裡的人在做什麼?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727641" y="5015541"/>
            <a:ext cx="11355056" cy="923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79"/>
              </a:lnSpc>
            </a:pPr>
            <a:r>
              <a:rPr lang="en-US" sz="539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你有參加過類似的活動嗎 ?</a:t>
            </a:r>
          </a:p>
        </p:txBody>
      </p:sp>
      <p:grpSp>
        <p:nvGrpSpPr>
          <p:cNvPr id="31" name="Group 31"/>
          <p:cNvGrpSpPr/>
          <p:nvPr/>
        </p:nvGrpSpPr>
        <p:grpSpPr>
          <a:xfrm rot="5400000">
            <a:off x="-8195160" y="816479"/>
            <a:ext cx="17594314" cy="1203995"/>
            <a:chOff x="0" y="0"/>
            <a:chExt cx="23459085" cy="160532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4691817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9383634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4075451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18767268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362" y="2037819"/>
            <a:ext cx="14333461" cy="7220481"/>
          </a:xfrm>
          <a:custGeom>
            <a:avLst/>
            <a:gdLst/>
            <a:ahLst/>
            <a:cxnLst/>
            <a:rect l="l" t="t" r="r" b="b"/>
            <a:pathLst>
              <a:path w="14333461" h="7220481">
                <a:moveTo>
                  <a:pt x="0" y="0"/>
                </a:moveTo>
                <a:lnTo>
                  <a:pt x="14333460" y="0"/>
                </a:lnTo>
                <a:lnTo>
                  <a:pt x="14333460" y="7220481"/>
                </a:lnTo>
                <a:lnTo>
                  <a:pt x="0" y="722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4262170" y="599544"/>
            <a:ext cx="10143844" cy="123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豐年祭的由來</a:t>
            </a:r>
            <a:endParaRPr lang="en-US" sz="7500" dirty="0">
              <a:solidFill>
                <a:schemeClr val="accent6">
                  <a:lumMod val="50000"/>
                </a:schemeClr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14186807" y="7126260"/>
            <a:ext cx="3273627" cy="2770306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6" y="0"/>
                </a:lnTo>
                <a:lnTo>
                  <a:pt x="3273626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3739036" y="3175306"/>
            <a:ext cx="12829456" cy="4105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82"/>
              </a:lnSpc>
            </a:pPr>
            <a:r>
              <a:rPr lang="en-US" sz="505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花蓮的原住民豐年祭是一個多元的文化</a:t>
            </a:r>
          </a:p>
          <a:p>
            <a:pPr algn="just">
              <a:lnSpc>
                <a:spcPts val="8082"/>
              </a:lnSpc>
            </a:pPr>
            <a:r>
              <a:rPr lang="en-US" sz="505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慶典，參與的主要原住民族包括居住在</a:t>
            </a:r>
          </a:p>
          <a:p>
            <a:pPr algn="just">
              <a:lnSpc>
                <a:spcPts val="8082"/>
              </a:lnSpc>
            </a:pPr>
            <a:r>
              <a:rPr lang="en-US" sz="505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花蓮地區的阿美族、太魯閣族、撒奇萊雅族、</a:t>
            </a:r>
          </a:p>
          <a:p>
            <a:pPr algn="just">
              <a:lnSpc>
                <a:spcPts val="8082"/>
              </a:lnSpc>
            </a:pPr>
            <a:r>
              <a:rPr lang="en-US" sz="505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布農族等。</a:t>
            </a:r>
          </a:p>
        </p:txBody>
      </p:sp>
      <p:grpSp>
        <p:nvGrpSpPr>
          <p:cNvPr id="29" name="Group 29"/>
          <p:cNvGrpSpPr/>
          <p:nvPr/>
        </p:nvGrpSpPr>
        <p:grpSpPr>
          <a:xfrm rot="5400000">
            <a:off x="-8195160" y="816479"/>
            <a:ext cx="17594314" cy="1203995"/>
            <a:chOff x="0" y="0"/>
            <a:chExt cx="23459085" cy="160532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4691817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9383634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4075451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8767268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362" y="2037819"/>
            <a:ext cx="14333461" cy="7220481"/>
          </a:xfrm>
          <a:custGeom>
            <a:avLst/>
            <a:gdLst/>
            <a:ahLst/>
            <a:cxnLst/>
            <a:rect l="l" t="t" r="r" b="b"/>
            <a:pathLst>
              <a:path w="14333461" h="7220481">
                <a:moveTo>
                  <a:pt x="0" y="0"/>
                </a:moveTo>
                <a:lnTo>
                  <a:pt x="14333460" y="0"/>
                </a:lnTo>
                <a:lnTo>
                  <a:pt x="14333460" y="7220481"/>
                </a:lnTo>
                <a:lnTo>
                  <a:pt x="0" y="722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501322" y="3055260"/>
            <a:ext cx="11665540" cy="5080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99"/>
              </a:lnSpc>
            </a:pPr>
            <a:r>
              <a:rPr lang="en-US" sz="499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豐年祭是臺灣原住民族阿美族一年一度最盛大的祭典，主要目的是為了感謝神靈和祖靈的保佑，並慶祝小米等農作物的豐收。 它不僅是歡慶的時刻，也是族人凝聚、傳承文化的重要儀式。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262170" y="599544"/>
            <a:ext cx="10143844" cy="123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豐年祭的由來</a:t>
            </a:r>
            <a:endParaRPr lang="en-US" sz="7500" dirty="0">
              <a:solidFill>
                <a:schemeClr val="accent6">
                  <a:lumMod val="50000"/>
                </a:schemeClr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4186807" y="7126260"/>
            <a:ext cx="3273627" cy="2770306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6" y="0"/>
                </a:lnTo>
                <a:lnTo>
                  <a:pt x="3273626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 rot="5400000">
            <a:off x="-8195160" y="816479"/>
            <a:ext cx="17594314" cy="1203995"/>
            <a:chOff x="0" y="0"/>
            <a:chExt cx="23459085" cy="160532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4691817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9383634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4075451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8767268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362" y="2037819"/>
            <a:ext cx="14333461" cy="7220481"/>
          </a:xfrm>
          <a:custGeom>
            <a:avLst/>
            <a:gdLst/>
            <a:ahLst/>
            <a:cxnLst/>
            <a:rect l="l" t="t" r="r" b="b"/>
            <a:pathLst>
              <a:path w="14333461" h="7220481">
                <a:moveTo>
                  <a:pt x="0" y="0"/>
                </a:moveTo>
                <a:lnTo>
                  <a:pt x="14333460" y="0"/>
                </a:lnTo>
                <a:lnTo>
                  <a:pt x="14333460" y="7220481"/>
                </a:lnTo>
                <a:lnTo>
                  <a:pt x="0" y="722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501322" y="3055260"/>
            <a:ext cx="11665540" cy="5080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99"/>
              </a:lnSpc>
            </a:pPr>
            <a:r>
              <a:rPr lang="en-US" sz="499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每年的七月中旬至九月初舉辦，是阿美族的過年，是為了慶祝及感謝祖靈的庇祐。各村皆有自發性的豐年祭，時間由一天至七天不等。</a:t>
            </a:r>
          </a:p>
          <a:p>
            <a:pPr algn="l">
              <a:lnSpc>
                <a:spcPts val="7999"/>
              </a:lnSpc>
            </a:pPr>
            <a:endParaRPr lang="en-US" sz="4999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262170" y="599544"/>
            <a:ext cx="10143844" cy="123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豐年祭的時間</a:t>
            </a:r>
            <a:endParaRPr lang="en-US" sz="7500" dirty="0">
              <a:solidFill>
                <a:schemeClr val="accent6">
                  <a:lumMod val="50000"/>
                </a:schemeClr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4186807" y="7126260"/>
            <a:ext cx="3273627" cy="2770306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6" y="0"/>
                </a:lnTo>
                <a:lnTo>
                  <a:pt x="3273626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 rot="5400000">
            <a:off x="-8195160" y="816479"/>
            <a:ext cx="17594314" cy="1203995"/>
            <a:chOff x="0" y="0"/>
            <a:chExt cx="23459085" cy="160532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4691817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9383634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4075451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8767268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362" y="2037819"/>
            <a:ext cx="14333461" cy="7220481"/>
          </a:xfrm>
          <a:custGeom>
            <a:avLst/>
            <a:gdLst/>
            <a:ahLst/>
            <a:cxnLst/>
            <a:rect l="l" t="t" r="r" b="b"/>
            <a:pathLst>
              <a:path w="14333461" h="7220481">
                <a:moveTo>
                  <a:pt x="0" y="0"/>
                </a:moveTo>
                <a:lnTo>
                  <a:pt x="14333460" y="0"/>
                </a:lnTo>
                <a:lnTo>
                  <a:pt x="14333460" y="7220481"/>
                </a:lnTo>
                <a:lnTo>
                  <a:pt x="0" y="722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501322" y="3055260"/>
            <a:ext cx="11665540" cy="4070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99"/>
              </a:lnSpc>
            </a:pPr>
            <a:r>
              <a:rPr lang="en-US" sz="499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豐年祭在夜晚揭開序幕，第一天禁止女子參與，最後一天則是女子必須全部參加，並由歌聲作為結束。</a:t>
            </a:r>
          </a:p>
          <a:p>
            <a:pPr algn="l">
              <a:lnSpc>
                <a:spcPts val="7999"/>
              </a:lnSpc>
            </a:pPr>
            <a:endParaRPr lang="en-US" sz="4999">
              <a:solidFill>
                <a:srgbClr val="00000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262170" y="599544"/>
            <a:ext cx="10143844" cy="123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豐年祭的時間</a:t>
            </a:r>
            <a:endParaRPr lang="en-US" sz="7500" dirty="0">
              <a:solidFill>
                <a:schemeClr val="accent6">
                  <a:lumMod val="50000"/>
                </a:schemeClr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4186807" y="7126260"/>
            <a:ext cx="3273627" cy="2770306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6" y="0"/>
                </a:lnTo>
                <a:lnTo>
                  <a:pt x="3273626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 rot="5400000">
            <a:off x="-8195160" y="816479"/>
            <a:ext cx="17594314" cy="1203995"/>
            <a:chOff x="0" y="0"/>
            <a:chExt cx="23459085" cy="160532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4691817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9383634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4075451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8767268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362" y="2037819"/>
            <a:ext cx="14333461" cy="7220481"/>
          </a:xfrm>
          <a:custGeom>
            <a:avLst/>
            <a:gdLst/>
            <a:ahLst/>
            <a:cxnLst/>
            <a:rect l="l" t="t" r="r" b="b"/>
            <a:pathLst>
              <a:path w="14333461" h="7220481">
                <a:moveTo>
                  <a:pt x="0" y="0"/>
                </a:moveTo>
                <a:lnTo>
                  <a:pt x="14333460" y="0"/>
                </a:lnTo>
                <a:lnTo>
                  <a:pt x="14333460" y="7220481"/>
                </a:lnTo>
                <a:lnTo>
                  <a:pt x="0" y="7220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17254">
            <a:off x="15612537" y="11936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34560">
            <a:off x="-752520" y="7327716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24677" y="9606817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91538" y="6568749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460433" y="3663027"/>
            <a:ext cx="267762" cy="26776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354483" y="9258300"/>
            <a:ext cx="267762" cy="26776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417157" y="2889369"/>
            <a:ext cx="11665540" cy="104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99"/>
              </a:lnSpc>
            </a:pPr>
            <a:r>
              <a:rPr lang="en-US" sz="499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圓圈舞：象徵團結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262170" y="599544"/>
            <a:ext cx="10143844" cy="123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chemeClr val="accent6">
                    <a:lumMod val="50000"/>
                  </a:schemeClr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豐年祭的重要元素</a:t>
            </a:r>
            <a:endParaRPr lang="en-US" sz="7500" dirty="0">
              <a:solidFill>
                <a:schemeClr val="accent6">
                  <a:lumMod val="50000"/>
                </a:schemeClr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grpSp>
        <p:nvGrpSpPr>
          <p:cNvPr id="28" name="Group 28"/>
          <p:cNvGrpSpPr/>
          <p:nvPr/>
        </p:nvGrpSpPr>
        <p:grpSpPr>
          <a:xfrm rot="5400000">
            <a:off x="-8195160" y="816479"/>
            <a:ext cx="17594314" cy="1203995"/>
            <a:chOff x="0" y="0"/>
            <a:chExt cx="23459085" cy="160532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4691817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9383634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4075451" y="871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5"/>
                  </a:lnTo>
                  <a:lnTo>
                    <a:pt x="0" y="1604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8767268" y="0"/>
              <a:ext cx="4691817" cy="1604456"/>
            </a:xfrm>
            <a:custGeom>
              <a:avLst/>
              <a:gdLst/>
              <a:ahLst/>
              <a:cxnLst/>
              <a:rect l="l" t="t" r="r" b="b"/>
              <a:pathLst>
                <a:path w="4691817" h="1604456">
                  <a:moveTo>
                    <a:pt x="0" y="0"/>
                  </a:moveTo>
                  <a:lnTo>
                    <a:pt x="4691817" y="0"/>
                  </a:lnTo>
                  <a:lnTo>
                    <a:pt x="4691817" y="1604456"/>
                  </a:lnTo>
                  <a:lnTo>
                    <a:pt x="0" y="1604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34" name="Freeform 34"/>
          <p:cNvSpPr/>
          <p:nvPr/>
        </p:nvSpPr>
        <p:spPr>
          <a:xfrm>
            <a:off x="3080095" y="3950484"/>
            <a:ext cx="13420727" cy="5816028"/>
          </a:xfrm>
          <a:custGeom>
            <a:avLst/>
            <a:gdLst/>
            <a:ahLst/>
            <a:cxnLst/>
            <a:rect l="l" t="t" r="r" b="b"/>
            <a:pathLst>
              <a:path w="13420727" h="5816028">
                <a:moveTo>
                  <a:pt x="0" y="0"/>
                </a:moveTo>
                <a:lnTo>
                  <a:pt x="13420727" y="0"/>
                </a:lnTo>
                <a:lnTo>
                  <a:pt x="13420727" y="5816028"/>
                </a:lnTo>
                <a:lnTo>
                  <a:pt x="0" y="58160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083" b="-4083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118</Words>
  <Application>Microsoft Office PowerPoint</Application>
  <PresentationFormat>自訂</PresentationFormat>
  <Paragraphs>32</Paragraphs>
  <Slides>14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9" baseType="lpstr">
      <vt:lpstr>Arial</vt:lpstr>
      <vt:lpstr>Calibri</vt:lpstr>
      <vt:lpstr>Noto Sans T Chinese Bold</vt:lpstr>
      <vt:lpstr>王漢宗特黑體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一上01-花蓮慶豐年</dc:title>
  <cp:lastModifiedBy>媽</cp:lastModifiedBy>
  <cp:revision>3</cp:revision>
  <dcterms:created xsi:type="dcterms:W3CDTF">2006-08-16T00:00:00Z</dcterms:created>
  <dcterms:modified xsi:type="dcterms:W3CDTF">2025-07-17T13:51:17Z</dcterms:modified>
  <dc:identifier>DAGtVSOtxJw</dc:identifier>
</cp:coreProperties>
</file>