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D1E6F6"/>
          </a:solidFill>
        </a:fill>
      </a:tcStyle>
    </a:wholeTbl>
    <a:band2H>
      <a:tcTxStyle/>
      <a:tcStyle>
        <a:tcBdr/>
        <a:fill>
          <a:solidFill>
            <a:srgbClr val="E9F3FA"/>
          </a:solidFill>
        </a:fill>
      </a:tcStyle>
    </a:band2H>
    <a:firstCol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D1E6F6"/>
          </a:solidFill>
        </a:fill>
      </a:tcStyle>
    </a:firstCol>
    <a:lastRow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E9F3FA"/>
          </a:solidFill>
        </a:fill>
      </a:tcStyle>
    </a:lastRow>
    <a:firstRow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E9F3FA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1E6F6"/>
          </a:solidFill>
        </a:fill>
      </a:tcStyle>
    </a:wholeTbl>
    <a:band2H>
      <a:tcTxStyle/>
      <a:tcStyle>
        <a:tcBdr/>
        <a:fill>
          <a:solidFill>
            <a:srgbClr val="E9F3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FFCA"/>
          </a:solidFill>
        </a:fill>
      </a:tcStyle>
    </a:wholeTbl>
    <a:band2H>
      <a:tcTxStyle/>
      <a:tcStyle>
        <a:tcBdr/>
        <a:fill>
          <a:solidFill>
            <a:srgbClr val="E6FF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333"/>
        </a:fontRef>
        <a:srgbClr val="333333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7772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大標題文字"/>
          <p:cNvSpPr txBox="1">
            <a:spLocks noGrp="1"/>
          </p:cNvSpPr>
          <p:nvPr>
            <p:ph type="title"/>
          </p:nvPr>
        </p:nvSpPr>
        <p:spPr>
          <a:xfrm>
            <a:off x="685800" y="11969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大標題文字</a:t>
            </a:r>
          </a:p>
        </p:txBody>
      </p:sp>
      <p:sp>
        <p:nvSpPr>
          <p:cNvPr id="1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5275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algn="ctr"/>
            <a:lvl3pPr algn="ctr"/>
            <a:lvl4pPr algn="ctr"/>
            <a:lvl5pPr algn="ctr"/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9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02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2" name="內文層級一…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31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2"/>
            <a:ext cx="78867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0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30237" y="1681163"/>
            <a:ext cx="3868739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788" cy="8239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大標題文字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74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  <a:endParaRPr/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大標題文字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8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/>
          <p:nvPr/>
        </p:nvSpPr>
        <p:spPr>
          <a:xfrm>
            <a:off x="0" y="0"/>
            <a:ext cx="9144000" cy="6856413"/>
          </a:xfrm>
          <a:prstGeom prst="rect">
            <a:avLst/>
          </a:prstGeom>
          <a:gradFill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大標題文字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4" name="內文層級一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hyperlink" Target="mailto:&#35531;&#23492;&#33267;&#20449;&#31665;stu93136@hlc.edu.tw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96" descr="Picture 96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97" descr="Picture 9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98" descr="Picture 9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31825"/>
            <a:ext cx="9182100" cy="559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ext Box 89"/>
          <p:cNvSpPr txBox="1"/>
          <p:nvPr/>
        </p:nvSpPr>
        <p:spPr>
          <a:xfrm>
            <a:off x="1021487" y="1988839"/>
            <a:ext cx="7139125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3200"/>
              </a:spcBef>
              <a:defRPr sz="54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花蓮縣109學年度       基本學習能力檢核      說明懶人包</a:t>
            </a:r>
          </a:p>
        </p:txBody>
      </p:sp>
      <p:sp>
        <p:nvSpPr>
          <p:cNvPr id="116" name="Text Box 90"/>
          <p:cNvSpPr txBox="1"/>
          <p:nvPr/>
        </p:nvSpPr>
        <p:spPr>
          <a:xfrm>
            <a:off x="2637499" y="4725144"/>
            <a:ext cx="451707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900"/>
              </a:spcBef>
              <a:defRPr sz="32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110年9月14日施測</a:t>
            </a:r>
          </a:p>
        </p:txBody>
      </p:sp>
      <p:pic>
        <p:nvPicPr>
          <p:cNvPr id="117" name="圖片 2" descr="圖片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03783" y="4221088"/>
            <a:ext cx="3241027" cy="2424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58" descr="Picture 58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59" descr="Picture 5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74" y="-2"/>
            <a:ext cx="9182101" cy="634841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文字方塊 9"/>
          <p:cNvSpPr txBox="1"/>
          <p:nvPr/>
        </p:nvSpPr>
        <p:spPr>
          <a:xfrm>
            <a:off x="153223" y="63548"/>
            <a:ext cx="8081469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重要日程   -   施測當日(國中)</a:t>
            </a:r>
          </a:p>
        </p:txBody>
      </p:sp>
      <p:sp>
        <p:nvSpPr>
          <p:cNvPr id="170" name="文字方塊 3"/>
          <p:cNvSpPr txBox="1"/>
          <p:nvPr/>
        </p:nvSpPr>
        <p:spPr>
          <a:xfrm>
            <a:off x="837299" y="1013121"/>
            <a:ext cx="7890496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國英數考試時間45分鐘、閱讀素養考試時間40分鐘</a:t>
            </a:r>
          </a:p>
        </p:txBody>
      </p:sp>
      <p:graphicFrame>
        <p:nvGraphicFramePr>
          <p:cNvPr id="171" name="表格 1"/>
          <p:cNvGraphicFramePr/>
          <p:nvPr>
            <p:extLst>
              <p:ext uri="{D42A27DB-BD31-4B8C-83A1-F6EECF244321}">
                <p14:modId xmlns:p14="http://schemas.microsoft.com/office/powerpoint/2010/main" val="3891941483"/>
              </p:ext>
            </p:extLst>
          </p:nvPr>
        </p:nvGraphicFramePr>
        <p:xfrm>
          <a:off x="359531" y="1520787"/>
          <a:ext cx="8413984" cy="5086602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171617"/>
                <a:gridCol w="1754913"/>
                <a:gridCol w="4487454"/>
              </a:tblGrid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 dirty="0" err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時間</a:t>
                      </a:r>
                      <a:endParaRPr sz="2100" b="1" dirty="0">
                        <a:solidFill>
                          <a:schemeClr val="accent3">
                            <a:lumOff val="44000"/>
                          </a:schemeClr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科目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備註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08:15～08:20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08:20～09:05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國語文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1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 smtClean="0"/>
                        <a:t>7-</a:t>
                      </a:r>
                      <a:r>
                        <a:rPr lang="en-US" altLang="zh-TW" dirty="0" smtClean="0"/>
                        <a:t>9</a:t>
                      </a:r>
                      <a:r>
                        <a:rPr dirty="0" smtClean="0"/>
                        <a:t>年級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(110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學年度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dirty="0" err="1" smtClean="0"/>
                        <a:t>施測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09:05～09:15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休息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09:15～09:20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09:20～10:05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數學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1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 smtClean="0"/>
                        <a:t>7-</a:t>
                      </a:r>
                      <a:r>
                        <a:rPr lang="en-US" altLang="zh-TW" dirty="0" smtClean="0"/>
                        <a:t>9</a:t>
                      </a:r>
                      <a:r>
                        <a:rPr dirty="0" smtClean="0"/>
                        <a:t>年級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(110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學年度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dirty="0" err="1" smtClean="0"/>
                        <a:t>施測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10:05～10:15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休息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10:15～10:20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69099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10:20～11:05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英文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1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 smtClean="0"/>
                        <a:t>7-</a:t>
                      </a:r>
                      <a:r>
                        <a:rPr lang="en-US" altLang="zh-TW" dirty="0" smtClean="0"/>
                        <a:t>9</a:t>
                      </a:r>
                      <a:r>
                        <a:rPr dirty="0" smtClean="0"/>
                        <a:t>年級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(110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學年度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dirty="0" err="1" smtClean="0"/>
                        <a:t>施測</a:t>
                      </a:r>
                      <a:endParaRPr dirty="0"/>
                    </a:p>
                    <a:p>
                      <a:pPr algn="l">
                        <a:lnSpc>
                          <a:spcPts val="2000"/>
                        </a:lnSpc>
                        <a:defRPr sz="21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 err="1"/>
                        <a:t>先聽力</a:t>
                      </a:r>
                      <a:r>
                        <a:rPr dirty="0"/>
                        <a:t>(</a:t>
                      </a:r>
                      <a:r>
                        <a:rPr dirty="0" err="1"/>
                        <a:t>只播放一次</a:t>
                      </a:r>
                      <a:r>
                        <a:rPr dirty="0"/>
                        <a:t>)，</a:t>
                      </a:r>
                      <a:r>
                        <a:rPr dirty="0" err="1"/>
                        <a:t>後閱讀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39924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11:05～11:15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1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休            息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11:15～11:20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39924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2100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11:20～12:00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1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閱   讀   素  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1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7-9年級施測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文字方塊 4"/>
          <p:cNvSpPr txBox="1"/>
          <p:nvPr/>
        </p:nvSpPr>
        <p:spPr>
          <a:xfrm>
            <a:off x="153223" y="137314"/>
            <a:ext cx="7865445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重要日程   -   施測後</a:t>
            </a:r>
          </a:p>
        </p:txBody>
      </p:sp>
      <p:graphicFrame>
        <p:nvGraphicFramePr>
          <p:cNvPr id="176" name="表格 3"/>
          <p:cNvGraphicFramePr/>
          <p:nvPr/>
        </p:nvGraphicFramePr>
        <p:xfrm>
          <a:off x="395536" y="1005891"/>
          <a:ext cx="8244916" cy="541246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332148"/>
                <a:gridCol w="1260140"/>
                <a:gridCol w="1476164"/>
                <a:gridCol w="2664296"/>
                <a:gridCol w="1512168"/>
              </a:tblGrid>
              <a:tr h="61388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日期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時間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負責人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辦理項目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備註</a:t>
                      </a:r>
                    </a:p>
                  </a:txBody>
                  <a:tcPr marL="45720" marR="45720" anchor="ctr" horzOverflow="overflow"/>
                </a:tc>
              </a:tr>
              <a:tr h="125263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9/14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12:00-14:00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將試卷彌封箱送回所屬試務中心學校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參考施測說明P.7-8</a:t>
                      </a:r>
                    </a:p>
                  </a:txBody>
                  <a:tcPr marL="45720" marR="45720" anchor="ctr" horzOverflow="overflow"/>
                </a:tc>
              </a:tr>
              <a:tr h="246868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9/29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-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課程科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於處務公告</a:t>
                      </a:r>
                    </a:p>
                    <a:p>
                      <a:pPr algn="l">
                        <a:def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公告參考答案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-</a:t>
                      </a:r>
                    </a:p>
                  </a:txBody>
                  <a:tcPr marL="45720" marR="45720" anchor="ctr" horzOverflow="overflow"/>
                </a:tc>
              </a:tr>
              <a:tr h="1328135"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00206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9/29</a:t>
                      </a:r>
                      <a:r>
                        <a:rPr sz="2300"/>
                        <a:t>-10/8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00206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10:00-16:00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00206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課程科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00206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國小低年級手寫卷親自複查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00206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參考施測說明P.12</a:t>
                      </a:r>
                    </a:p>
                  </a:txBody>
                  <a:tcPr marL="45720" marR="45720" anchor="ctr" horzOverflow="overflow"/>
                </a:tc>
              </a:tr>
              <a:tr h="1394843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9/29-10/8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線上</a:t>
                      </a:r>
                    </a:p>
                    <a:p>
                      <a:pPr algn="l">
                        <a:defRPr sz="24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隨時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線上複查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參考施測說明P.12</a:t>
                      </a: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620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icture 36" descr="Picture 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76200" y="636010"/>
            <a:ext cx="9182100" cy="638593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文字方塊 4"/>
          <p:cNvSpPr txBox="1"/>
          <p:nvPr/>
        </p:nvSpPr>
        <p:spPr>
          <a:xfrm>
            <a:off x="293369" y="116632"/>
            <a:ext cx="7077227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 -   試務監察人員    </a:t>
            </a:r>
          </a:p>
        </p:txBody>
      </p:sp>
      <p:sp>
        <p:nvSpPr>
          <p:cNvPr id="182" name="圓角矩形 17"/>
          <p:cNvSpPr/>
          <p:nvPr/>
        </p:nvSpPr>
        <p:spPr>
          <a:xfrm>
            <a:off x="1259137" y="1448779"/>
            <a:ext cx="7309307" cy="648074"/>
          </a:xfrm>
          <a:prstGeom prst="roundRect">
            <a:avLst>
              <a:gd name="adj" fmla="val 16667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83" name="橢圓 22"/>
          <p:cNvSpPr/>
          <p:nvPr/>
        </p:nvSpPr>
        <p:spPr>
          <a:xfrm>
            <a:off x="395535" y="1196751"/>
            <a:ext cx="1188134" cy="115212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DADAD"/>
                </a:solidFill>
              </a:defRPr>
            </a:pPr>
            <a:endParaRPr/>
          </a:p>
        </p:txBody>
      </p:sp>
      <p:sp>
        <p:nvSpPr>
          <p:cNvPr id="184" name="文字方塊 18"/>
          <p:cNvSpPr txBox="1"/>
          <p:nvPr/>
        </p:nvSpPr>
        <p:spPr>
          <a:xfrm>
            <a:off x="476257" y="1465910"/>
            <a:ext cx="1096694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報到</a:t>
            </a:r>
          </a:p>
        </p:txBody>
      </p:sp>
      <p:sp>
        <p:nvSpPr>
          <p:cNvPr id="185" name="文字方塊 19"/>
          <p:cNvSpPr txBox="1"/>
          <p:nvPr/>
        </p:nvSpPr>
        <p:spPr>
          <a:xfrm>
            <a:off x="1591526" y="1542853"/>
            <a:ext cx="692934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9/14早上</a:t>
            </a:r>
            <a:r>
              <a:rPr>
                <a:solidFill>
                  <a:srgbClr val="BF0000"/>
                </a:solidFill>
              </a:rPr>
              <a:t>第一節施測說明前30分鐘</a:t>
            </a:r>
            <a:r>
              <a:t>到達指定學校</a:t>
            </a:r>
          </a:p>
        </p:txBody>
      </p:sp>
      <p:sp>
        <p:nvSpPr>
          <p:cNvPr id="186" name="圓角矩形 26"/>
          <p:cNvSpPr/>
          <p:nvPr/>
        </p:nvSpPr>
        <p:spPr>
          <a:xfrm>
            <a:off x="1420800" y="2743200"/>
            <a:ext cx="7147645" cy="648073"/>
          </a:xfrm>
          <a:prstGeom prst="roundRect">
            <a:avLst>
              <a:gd name="adj" fmla="val 16667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BF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87" name="橢圓 27"/>
          <p:cNvSpPr/>
          <p:nvPr/>
        </p:nvSpPr>
        <p:spPr>
          <a:xfrm>
            <a:off x="458193" y="2525452"/>
            <a:ext cx="1188134" cy="115212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BF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DADAD"/>
                </a:solidFill>
              </a:defRPr>
            </a:pPr>
            <a:endParaRPr/>
          </a:p>
        </p:txBody>
      </p:sp>
      <p:sp>
        <p:nvSpPr>
          <p:cNvPr id="188" name="圓角矩形 28"/>
          <p:cNvSpPr/>
          <p:nvPr/>
        </p:nvSpPr>
        <p:spPr>
          <a:xfrm>
            <a:off x="1413230" y="4185084"/>
            <a:ext cx="7166902" cy="648073"/>
          </a:xfrm>
          <a:prstGeom prst="roundRect">
            <a:avLst>
              <a:gd name="adj" fmla="val 16667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DAE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89" name="橢圓 29"/>
          <p:cNvSpPr/>
          <p:nvPr/>
        </p:nvSpPr>
        <p:spPr>
          <a:xfrm>
            <a:off x="433587" y="3933056"/>
            <a:ext cx="1188133" cy="1152129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DAE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DADAD"/>
                </a:solidFill>
              </a:defRPr>
            </a:pPr>
            <a:endParaRPr/>
          </a:p>
        </p:txBody>
      </p:sp>
      <p:sp>
        <p:nvSpPr>
          <p:cNvPr id="190" name="文字方塊 20"/>
          <p:cNvSpPr txBox="1"/>
          <p:nvPr/>
        </p:nvSpPr>
        <p:spPr>
          <a:xfrm>
            <a:off x="591296" y="2775286"/>
            <a:ext cx="988682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臂章</a:t>
            </a:r>
          </a:p>
        </p:txBody>
      </p:sp>
      <p:sp>
        <p:nvSpPr>
          <p:cNvPr id="191" name="文字方塊 21"/>
          <p:cNvSpPr txBox="1"/>
          <p:nvPr/>
        </p:nvSpPr>
        <p:spPr>
          <a:xfrm>
            <a:off x="1692046" y="2884072"/>
            <a:ext cx="674746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請佩戴臂章會同指定學校人員進行試卷開箱、試務監察作業</a:t>
            </a:r>
          </a:p>
        </p:txBody>
      </p:sp>
      <p:sp>
        <p:nvSpPr>
          <p:cNvPr id="192" name="文字方塊 23"/>
          <p:cNvSpPr txBox="1"/>
          <p:nvPr/>
        </p:nvSpPr>
        <p:spPr>
          <a:xfrm>
            <a:off x="591296" y="4182364"/>
            <a:ext cx="1060690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巡視</a:t>
            </a:r>
          </a:p>
        </p:txBody>
      </p:sp>
      <p:sp>
        <p:nvSpPr>
          <p:cNvPr id="193" name="文字方塊 24"/>
          <p:cNvSpPr txBox="1"/>
          <p:nvPr/>
        </p:nvSpPr>
        <p:spPr>
          <a:xfrm>
            <a:off x="1743424" y="4282392"/>
            <a:ext cx="695931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倘吹冷氣，</a:t>
            </a:r>
            <a:r>
              <a:rPr>
                <a:solidFill>
                  <a:srgbClr val="BF0000"/>
                </a:solidFill>
              </a:rPr>
              <a:t>請勿關閉教室前後門</a:t>
            </a:r>
            <a:r>
              <a:t>，以利監察人員巡視</a:t>
            </a:r>
          </a:p>
        </p:txBody>
      </p:sp>
      <p:pic>
        <p:nvPicPr>
          <p:cNvPr id="194" name="圖片 30" descr="圖片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40252" y="4907245"/>
            <a:ext cx="2564325" cy="191897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文字方塊 32"/>
          <p:cNvSpPr txBox="1"/>
          <p:nvPr/>
        </p:nvSpPr>
        <p:spPr>
          <a:xfrm>
            <a:off x="1896834" y="5166631"/>
            <a:ext cx="530661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2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請大家於校內多加宣導，保持教室門暢通</a:t>
            </a:r>
          </a:p>
        </p:txBody>
      </p:sp>
      <p:sp>
        <p:nvSpPr>
          <p:cNvPr id="196" name="文字方塊 33"/>
          <p:cNvSpPr txBox="1"/>
          <p:nvPr/>
        </p:nvSpPr>
        <p:spPr>
          <a:xfrm>
            <a:off x="1481980" y="5870695"/>
            <a:ext cx="6065738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 b="1">
                <a:solidFill>
                  <a:srgbClr val="7030A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試務監察人員分配</a:t>
            </a:r>
            <a:r>
              <a:rPr sz="2800"/>
              <a:t>更新</a:t>
            </a:r>
            <a:r>
              <a:t>表請參考施測說明P.19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  <p:bldP spid="185" grpId="2" animBg="1" advAuto="0"/>
      <p:bldP spid="190" grpId="3" animBg="1" advAuto="0"/>
      <p:bldP spid="191" grpId="4" animBg="1" advAuto="0"/>
      <p:bldP spid="192" grpId="5" animBg="1" advAuto="0"/>
      <p:bldP spid="193" grpId="6" animBg="1" advAuto="0"/>
      <p:bldP spid="194" grpId="7" animBg="1" advAuto="0"/>
      <p:bldP spid="195" grpId="8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55" descr="Picture 55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2860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54" descr="Picture 54"/>
          <p:cNvPicPr>
            <a:picLocks noChangeAspect="1"/>
          </p:cNvPicPr>
          <p:nvPr/>
        </p:nvPicPr>
        <p:blipFill>
          <a:blip r:embed="rId3">
            <a:extLst/>
          </a:blip>
          <a:srcRect t="3601"/>
          <a:stretch>
            <a:fillRect/>
          </a:stretch>
        </p:blipFill>
        <p:spPr>
          <a:xfrm>
            <a:off x="0" y="0"/>
            <a:ext cx="9182100" cy="6119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53" descr="Picture 53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51" descr="Picture 5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8100" y="581430"/>
            <a:ext cx="9182100" cy="559435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文字方塊 9"/>
          <p:cNvSpPr txBox="1"/>
          <p:nvPr/>
        </p:nvSpPr>
        <p:spPr>
          <a:xfrm>
            <a:off x="274319" y="116632"/>
            <a:ext cx="724029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 -   學生遲到</a:t>
            </a:r>
          </a:p>
        </p:txBody>
      </p:sp>
      <p:sp>
        <p:nvSpPr>
          <p:cNvPr id="203" name="矩形 3"/>
          <p:cNvSpPr txBox="1"/>
          <p:nvPr/>
        </p:nvSpPr>
        <p:spPr>
          <a:xfrm>
            <a:off x="1275682" y="1834283"/>
            <a:ext cx="6658711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600"/>
              </a:spcBef>
              <a:buSzPct val="100000"/>
              <a:buAutoNum type="arabicPeriod"/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非經學校正式請假手續者，不得缺考；</a:t>
            </a:r>
            <a:br/>
            <a:r>
              <a:t>考試遲到者一律參與考試；</a:t>
            </a:r>
            <a:br/>
            <a:r>
              <a:t>未達當節施測結束時間不得繳卷。</a:t>
            </a:r>
          </a:p>
        </p:txBody>
      </p:sp>
      <p:sp>
        <p:nvSpPr>
          <p:cNvPr id="204" name="文字方塊 2"/>
          <p:cNvSpPr txBox="1"/>
          <p:nvPr/>
        </p:nvSpPr>
        <p:spPr>
          <a:xfrm>
            <a:off x="1373168" y="3573016"/>
            <a:ext cx="624526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2.倘學生於播放聽力測驗後才抵達考場，則  </a:t>
            </a:r>
          </a:p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 請另安排考場供該生聽力考試。</a:t>
            </a:r>
          </a:p>
        </p:txBody>
      </p:sp>
      <p:pic>
        <p:nvPicPr>
          <p:cNvPr id="205" name="圖片 5" descr="圖片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5895" y="4509120"/>
            <a:ext cx="1897004" cy="2351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圖片 6" descr="圖片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28285" y="4509118"/>
            <a:ext cx="1747315" cy="2326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1" animBg="1" advAuto="0"/>
      <p:bldP spid="204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620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icture 36" descr="Picture 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5810" y="642411"/>
            <a:ext cx="9182101" cy="55943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" name="群組 7"/>
          <p:cNvGrpSpPr/>
          <p:nvPr/>
        </p:nvGrpSpPr>
        <p:grpSpPr>
          <a:xfrm>
            <a:off x="1052546" y="1992560"/>
            <a:ext cx="7077007" cy="1336041"/>
            <a:chOff x="0" y="0"/>
            <a:chExt cx="7077006" cy="1336039"/>
          </a:xfrm>
        </p:grpSpPr>
        <p:sp>
          <p:nvSpPr>
            <p:cNvPr id="211" name="文字方塊 1"/>
            <p:cNvSpPr txBox="1"/>
            <p:nvPr/>
          </p:nvSpPr>
          <p:spPr>
            <a:xfrm>
              <a:off x="0" y="0"/>
              <a:ext cx="7077007" cy="1336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>
                <a:spcBef>
                  <a:spcPts val="600"/>
                </a:spcBef>
                <a:buSzPct val="100000"/>
                <a:buAutoNum type="arabicPeriod"/>
                <a:defRPr sz="2200"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單一選擇題，2B鉛筆畫卡。</a:t>
              </a:r>
            </a:p>
            <a:p>
              <a:pPr marL="342900" indent="-342900">
                <a:spcBef>
                  <a:spcPts val="600"/>
                </a:spcBef>
                <a:buSzPct val="100000"/>
                <a:buAutoNum type="arabicPeriod"/>
                <a:defRPr sz="2200"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選項為</a:t>
              </a:r>
            </a:p>
          </p:txBody>
        </p:sp>
        <p:pic>
          <p:nvPicPr>
            <p:cNvPr id="212" name="Picture 3" descr="Picture 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18316" y="400343"/>
              <a:ext cx="5287963" cy="45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4" name="文字方塊 4"/>
          <p:cNvSpPr txBox="1"/>
          <p:nvPr/>
        </p:nvSpPr>
        <p:spPr>
          <a:xfrm>
            <a:off x="766166" y="116630"/>
            <a:ext cx="535082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-  施測事項</a:t>
            </a:r>
          </a:p>
        </p:txBody>
      </p:sp>
      <p:sp>
        <p:nvSpPr>
          <p:cNvPr id="215" name="矩形 3"/>
          <p:cNvSpPr txBox="1"/>
          <p:nvPr/>
        </p:nvSpPr>
        <p:spPr>
          <a:xfrm>
            <a:off x="1018882" y="4761148"/>
            <a:ext cx="800946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AutoNum type="arabicPeriod" startAt="5"/>
              <a:defRPr sz="22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數學科除</a:t>
            </a:r>
            <a:r>
              <a:rPr>
                <a:solidFill>
                  <a:srgbClr val="FF0000"/>
                </a:solidFill>
              </a:rPr>
              <a:t>量角器、計算機</a:t>
            </a:r>
            <a:r>
              <a:t>不得攜入試場以外，其餘工具</a:t>
            </a:r>
          </a:p>
          <a:p>
            <a:pPr>
              <a:spcBef>
                <a:spcPts val="600"/>
              </a:spcBef>
              <a:defRPr sz="22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   可帶入試場。</a:t>
            </a:r>
          </a:p>
        </p:txBody>
      </p:sp>
      <p:sp>
        <p:nvSpPr>
          <p:cNvPr id="216" name="矩形 5"/>
          <p:cNvSpPr txBox="1"/>
          <p:nvPr/>
        </p:nvSpPr>
        <p:spPr>
          <a:xfrm>
            <a:off x="1063047" y="2946668"/>
            <a:ext cx="742546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AutoNum type="arabicPeriod" startAt="3"/>
              <a:defRPr sz="22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英語文閱讀與聽力題本裝訂在同一份試題本上；第一部分為聽力測驗、第二部分為閱讀測驗。</a:t>
            </a:r>
            <a:r>
              <a:rPr>
                <a:solidFill>
                  <a:srgbClr val="FF0000"/>
                </a:solidFill>
              </a:rPr>
              <a:t>(先進行聽力測驗)</a:t>
            </a:r>
          </a:p>
        </p:txBody>
      </p:sp>
      <p:sp>
        <p:nvSpPr>
          <p:cNvPr id="217" name="矩形 6"/>
          <p:cNvSpPr txBox="1"/>
          <p:nvPr/>
        </p:nvSpPr>
        <p:spPr>
          <a:xfrm>
            <a:off x="1052020" y="3825044"/>
            <a:ext cx="726278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AutoNum type="arabicPeriod" startAt="4"/>
              <a:defRPr sz="22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國小一、二年級國語文，請學生務必在題本第一頁上寫上自己的</a:t>
            </a:r>
            <a:r>
              <a:rPr>
                <a:solidFill>
                  <a:srgbClr val="FF0000"/>
                </a:solidFill>
              </a:rPr>
              <a:t>班級、座號、姓名</a:t>
            </a:r>
            <a:r>
              <a:t>，並直接作答在題本上</a:t>
            </a:r>
            <a:r>
              <a:rPr b="0"/>
              <a:t>。</a:t>
            </a:r>
          </a:p>
        </p:txBody>
      </p:sp>
      <p:pic>
        <p:nvPicPr>
          <p:cNvPr id="218" name="圖片 8" descr="圖片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054462">
            <a:off x="4049429" y="5374466"/>
            <a:ext cx="1267969" cy="1267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圖片 9" descr="圖片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605367">
            <a:off x="6271466" y="5463742"/>
            <a:ext cx="1795050" cy="102389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乘號 10"/>
          <p:cNvSpPr/>
          <p:nvPr/>
        </p:nvSpPr>
        <p:spPr>
          <a:xfrm>
            <a:off x="4213149" y="5522000"/>
            <a:ext cx="940530" cy="90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368"/>
                </a:moveTo>
                <a:lnTo>
                  <a:pt x="4839" y="0"/>
                </a:lnTo>
                <a:lnTo>
                  <a:pt x="10800" y="5773"/>
                </a:lnTo>
                <a:lnTo>
                  <a:pt x="16761" y="0"/>
                </a:lnTo>
                <a:lnTo>
                  <a:pt x="21600" y="5368"/>
                </a:lnTo>
                <a:lnTo>
                  <a:pt x="15991" y="10800"/>
                </a:lnTo>
                <a:lnTo>
                  <a:pt x="21600" y="16232"/>
                </a:lnTo>
                <a:lnTo>
                  <a:pt x="16761" y="21600"/>
                </a:lnTo>
                <a:lnTo>
                  <a:pt x="10800" y="15827"/>
                </a:lnTo>
                <a:lnTo>
                  <a:pt x="4839" y="21600"/>
                </a:lnTo>
                <a:lnTo>
                  <a:pt x="0" y="16232"/>
                </a:lnTo>
                <a:lnTo>
                  <a:pt x="5609" y="108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1" name="乘號 15"/>
          <p:cNvSpPr/>
          <p:nvPr/>
        </p:nvSpPr>
        <p:spPr>
          <a:xfrm>
            <a:off x="6784199" y="5612660"/>
            <a:ext cx="940530" cy="90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368"/>
                </a:moveTo>
                <a:lnTo>
                  <a:pt x="4839" y="0"/>
                </a:lnTo>
                <a:lnTo>
                  <a:pt x="10800" y="5773"/>
                </a:lnTo>
                <a:lnTo>
                  <a:pt x="16761" y="0"/>
                </a:lnTo>
                <a:lnTo>
                  <a:pt x="21600" y="5368"/>
                </a:lnTo>
                <a:lnTo>
                  <a:pt x="15991" y="10800"/>
                </a:lnTo>
                <a:lnTo>
                  <a:pt x="21600" y="16232"/>
                </a:lnTo>
                <a:lnTo>
                  <a:pt x="16761" y="21600"/>
                </a:lnTo>
                <a:lnTo>
                  <a:pt x="10800" y="15827"/>
                </a:lnTo>
                <a:lnTo>
                  <a:pt x="4839" y="21600"/>
                </a:lnTo>
                <a:lnTo>
                  <a:pt x="0" y="16232"/>
                </a:lnTo>
                <a:lnTo>
                  <a:pt x="5609" y="108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  <p:bldP spid="215" grpId="4" animBg="1" advAuto="0"/>
      <p:bldP spid="216" grpId="2" animBg="1" advAuto="0"/>
      <p:bldP spid="217" grpId="3" animBg="1" advAuto="0"/>
      <p:bldP spid="220" grpId="5" animBg="1" advAuto="0"/>
      <p:bldP spid="221" grpId="6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620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文字方塊 4"/>
          <p:cNvSpPr txBox="1"/>
          <p:nvPr/>
        </p:nvSpPr>
        <p:spPr>
          <a:xfrm>
            <a:off x="766166" y="116630"/>
            <a:ext cx="535082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-  施測事項</a:t>
            </a:r>
          </a:p>
        </p:txBody>
      </p:sp>
      <p:pic>
        <p:nvPicPr>
          <p:cNvPr id="22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47770" t="11877" r="4808" b="10638"/>
          <a:stretch>
            <a:fillRect/>
          </a:stretch>
        </p:blipFill>
        <p:spPr>
          <a:xfrm>
            <a:off x="1238486" y="692696"/>
            <a:ext cx="6552729" cy="602262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文字方塊 11"/>
          <p:cNvSpPr txBox="1"/>
          <p:nvPr/>
        </p:nvSpPr>
        <p:spPr>
          <a:xfrm>
            <a:off x="8146112" y="1551982"/>
            <a:ext cx="592636" cy="509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solidFill>
                  <a:srgbClr val="C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參考施測說明第</a:t>
            </a:r>
            <a:r>
              <a:rPr sz="2800"/>
              <a:t>34</a:t>
            </a:r>
            <a:r>
              <a:t>頁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群組 13"/>
          <p:cNvGrpSpPr/>
          <p:nvPr/>
        </p:nvGrpSpPr>
        <p:grpSpPr>
          <a:xfrm>
            <a:off x="2003648" y="-17615"/>
            <a:ext cx="4800601" cy="7000877"/>
            <a:chOff x="0" y="0"/>
            <a:chExt cx="4800600" cy="7000875"/>
          </a:xfrm>
        </p:grpSpPr>
        <p:pic>
          <p:nvPicPr>
            <p:cNvPr id="229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800600" cy="7000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4" name="群組 10"/>
            <p:cNvGrpSpPr/>
            <p:nvPr/>
          </p:nvGrpSpPr>
          <p:grpSpPr>
            <a:xfrm>
              <a:off x="2028291" y="602298"/>
              <a:ext cx="720081" cy="556829"/>
              <a:chOff x="0" y="0"/>
              <a:chExt cx="720079" cy="556827"/>
            </a:xfrm>
          </p:grpSpPr>
          <p:sp>
            <p:nvSpPr>
              <p:cNvPr id="230" name="橢圓 9"/>
              <p:cNvSpPr/>
              <p:nvPr/>
            </p:nvSpPr>
            <p:spPr>
              <a:xfrm>
                <a:off x="468052" y="144016"/>
                <a:ext cx="108013" cy="10801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00BA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31" name="橢圓 17"/>
              <p:cNvSpPr/>
              <p:nvPr/>
            </p:nvSpPr>
            <p:spPr>
              <a:xfrm>
                <a:off x="36004" y="296415"/>
                <a:ext cx="336005" cy="10801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00BA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32" name="橢圓 18"/>
              <p:cNvSpPr/>
              <p:nvPr/>
            </p:nvSpPr>
            <p:spPr>
              <a:xfrm>
                <a:off x="0" y="448815"/>
                <a:ext cx="336005" cy="10801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00BA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33" name="橢圓 19"/>
              <p:cNvSpPr/>
              <p:nvPr/>
            </p:nvSpPr>
            <p:spPr>
              <a:xfrm>
                <a:off x="504056" y="0"/>
                <a:ext cx="216025" cy="14400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00BA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38" name="橢圓形圖說文字 4"/>
          <p:cNvGrpSpPr/>
          <p:nvPr/>
        </p:nvGrpSpPr>
        <p:grpSpPr>
          <a:xfrm>
            <a:off x="-72517" y="589545"/>
            <a:ext cx="2052230" cy="1656185"/>
            <a:chOff x="0" y="0"/>
            <a:chExt cx="2052228" cy="1656183"/>
          </a:xfrm>
        </p:grpSpPr>
        <p:sp>
          <p:nvSpPr>
            <p:cNvPr id="236" name="泡泡引言框"/>
            <p:cNvSpPr/>
            <p:nvPr/>
          </p:nvSpPr>
          <p:spPr>
            <a:xfrm>
              <a:off x="0" y="0"/>
              <a:ext cx="2052229" cy="1656184"/>
            </a:xfrm>
            <a:prstGeom prst="wedgeEllipseCallout">
              <a:avLst>
                <a:gd name="adj1" fmla="val 85524"/>
                <a:gd name="adj2" fmla="val -32272"/>
              </a:avLst>
            </a:prstGeom>
            <a:solidFill>
              <a:srgbClr val="FF9999"/>
            </a:solidFill>
            <a:ln w="6350" cap="flat">
              <a:solidFill>
                <a:srgbClr val="3333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237" name="勿做記號或塗鴉"/>
            <p:cNvSpPr txBox="1"/>
            <p:nvPr/>
          </p:nvSpPr>
          <p:spPr>
            <a:xfrm>
              <a:off x="349437" y="363271"/>
              <a:ext cx="1353355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勿做記號或塗鴉</a:t>
              </a:r>
            </a:p>
          </p:txBody>
        </p:sp>
      </p:grpSp>
      <p:grpSp>
        <p:nvGrpSpPr>
          <p:cNvPr id="241" name="橢圓形圖說文字 6"/>
          <p:cNvGrpSpPr/>
          <p:nvPr/>
        </p:nvGrpSpPr>
        <p:grpSpPr>
          <a:xfrm>
            <a:off x="12180" y="4689140"/>
            <a:ext cx="2052229" cy="1656185"/>
            <a:chOff x="0" y="0"/>
            <a:chExt cx="2052228" cy="1656183"/>
          </a:xfrm>
        </p:grpSpPr>
        <p:sp>
          <p:nvSpPr>
            <p:cNvPr id="239" name="泡泡引言框"/>
            <p:cNvSpPr/>
            <p:nvPr/>
          </p:nvSpPr>
          <p:spPr>
            <a:xfrm>
              <a:off x="0" y="0"/>
              <a:ext cx="2052229" cy="1656184"/>
            </a:xfrm>
            <a:prstGeom prst="wedgeEllipseCallout">
              <a:avLst>
                <a:gd name="adj1" fmla="val 129033"/>
                <a:gd name="adj2" fmla="val 66459"/>
              </a:avLst>
            </a:prstGeom>
            <a:solidFill>
              <a:srgbClr val="FF9999"/>
            </a:solidFill>
            <a:ln w="6350" cap="flat">
              <a:solidFill>
                <a:srgbClr val="3333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240" name="勿做記號或塗鴉"/>
            <p:cNvSpPr txBox="1"/>
            <p:nvPr/>
          </p:nvSpPr>
          <p:spPr>
            <a:xfrm>
              <a:off x="349437" y="363271"/>
              <a:ext cx="1353355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勿做記號或塗鴉</a:t>
              </a:r>
            </a:p>
          </p:txBody>
        </p:sp>
      </p:grpSp>
      <p:grpSp>
        <p:nvGrpSpPr>
          <p:cNvPr id="244" name="橢圓形圖說文字 7"/>
          <p:cNvGrpSpPr/>
          <p:nvPr/>
        </p:nvGrpSpPr>
        <p:grpSpPr>
          <a:xfrm>
            <a:off x="6903409" y="4933701"/>
            <a:ext cx="2240591" cy="1896342"/>
            <a:chOff x="0" y="0"/>
            <a:chExt cx="2240590" cy="1896341"/>
          </a:xfrm>
        </p:grpSpPr>
        <p:sp>
          <p:nvSpPr>
            <p:cNvPr id="242" name="泡泡引言框"/>
            <p:cNvSpPr/>
            <p:nvPr/>
          </p:nvSpPr>
          <p:spPr>
            <a:xfrm rot="21175503">
              <a:off x="94181" y="120078"/>
              <a:ext cx="2052229" cy="1656185"/>
            </a:xfrm>
            <a:prstGeom prst="wedgeEllipseCallout">
              <a:avLst>
                <a:gd name="adj1" fmla="val -56282"/>
                <a:gd name="adj2" fmla="val -90537"/>
              </a:avLst>
            </a:prstGeom>
            <a:solidFill>
              <a:srgbClr val="FF9999"/>
            </a:solidFill>
            <a:ln w="6350" cap="flat">
              <a:solidFill>
                <a:srgbClr val="33333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243" name="勿做記號或塗鴉"/>
            <p:cNvSpPr txBox="1"/>
            <p:nvPr/>
          </p:nvSpPr>
          <p:spPr>
            <a:xfrm rot="21175503">
              <a:off x="443618" y="483350"/>
              <a:ext cx="1353355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勿做記號或塗鴉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1" animBg="1" advAuto="0"/>
      <p:bldP spid="241" grpId="2" animBg="1" advAuto="0"/>
      <p:bldP spid="244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648" y="-99393"/>
            <a:ext cx="4924426" cy="717232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文字方塊 8"/>
          <p:cNvSpPr txBox="1"/>
          <p:nvPr/>
        </p:nvSpPr>
        <p:spPr>
          <a:xfrm>
            <a:off x="441256" y="188640"/>
            <a:ext cx="642375" cy="402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4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備用答案卡</a:t>
            </a:r>
          </a:p>
        </p:txBody>
      </p:sp>
      <p:grpSp>
        <p:nvGrpSpPr>
          <p:cNvPr id="250" name="矩形圖說文字 9"/>
          <p:cNvGrpSpPr/>
          <p:nvPr/>
        </p:nvGrpSpPr>
        <p:grpSpPr>
          <a:xfrm>
            <a:off x="6333473" y="-65385"/>
            <a:ext cx="2810527" cy="5107941"/>
            <a:chOff x="0" y="0"/>
            <a:chExt cx="2810526" cy="5107940"/>
          </a:xfrm>
        </p:grpSpPr>
        <p:sp>
          <p:nvSpPr>
            <p:cNvPr id="248" name="形狀"/>
            <p:cNvSpPr/>
            <p:nvPr/>
          </p:nvSpPr>
          <p:spPr>
            <a:xfrm>
              <a:off x="0" y="65384"/>
              <a:ext cx="2810527" cy="503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373"/>
                  </a:lnTo>
                  <a:lnTo>
                    <a:pt x="9000" y="21373"/>
                  </a:lnTo>
                  <a:lnTo>
                    <a:pt x="6110" y="21600"/>
                  </a:lnTo>
                  <a:lnTo>
                    <a:pt x="3600" y="21373"/>
                  </a:lnTo>
                  <a:lnTo>
                    <a:pt x="0" y="21373"/>
                  </a:lnTo>
                  <a:lnTo>
                    <a:pt x="0" y="12468"/>
                  </a:ln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3">
                  <a:lumOff val="44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/>
            </a:p>
          </p:txBody>
        </p:sp>
        <p:sp>
          <p:nvSpPr>
            <p:cNvPr id="249" name="1.答案卡如有缺，…"/>
            <p:cNvSpPr txBox="1"/>
            <p:nvPr/>
          </p:nvSpPr>
          <p:spPr>
            <a:xfrm>
              <a:off x="55244" y="-1"/>
              <a:ext cx="2700038" cy="5107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1.答案卡如有缺， </a:t>
              </a:r>
            </a:p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   可使用備用卡</a:t>
              </a:r>
              <a:br/>
              <a:r>
                <a:t/>
              </a:r>
              <a:br/>
              <a:r>
                <a:t>2.備用卡可跨科互</a:t>
              </a:r>
            </a:p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   相使用，</a:t>
              </a:r>
              <a:r>
                <a:rPr>
                  <a:solidFill>
                    <a:srgbClr val="BF0000"/>
                  </a:solidFill>
                </a:rPr>
                <a:t>勿影印</a:t>
              </a:r>
            </a:p>
            <a:p>
              <a:pPr>
                <a:defRPr sz="2600">
                  <a:solidFill>
                    <a:srgbClr val="BF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   使用</a:t>
              </a:r>
            </a:p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rPr>
                  <a:solidFill>
                    <a:srgbClr val="BF0000"/>
                  </a:solidFill>
                </a:rPr>
                <a:t/>
              </a:r>
              <a:br>
                <a:rPr>
                  <a:solidFill>
                    <a:srgbClr val="BF0000"/>
                  </a:solidFill>
                </a:rPr>
              </a:br>
              <a:r>
                <a:t>3.跨科目使用備用</a:t>
              </a:r>
            </a:p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   卡，請在科目欄</a:t>
              </a:r>
            </a:p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   位更正科目名稱</a:t>
              </a:r>
            </a:p>
            <a:p>
              <a:pPr>
                <a:defRPr sz="2600">
                  <a:solidFill>
                    <a:schemeClr val="accent3">
                      <a:lumOff val="44000"/>
                    </a:schemeClr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   、更正班級座號</a:t>
              </a:r>
            </a:p>
          </p:txBody>
        </p:sp>
      </p:grpSp>
      <p:grpSp>
        <p:nvGrpSpPr>
          <p:cNvPr id="253" name="矩形圖說文字 4"/>
          <p:cNvGrpSpPr/>
          <p:nvPr/>
        </p:nvGrpSpPr>
        <p:grpSpPr>
          <a:xfrm>
            <a:off x="6328073" y="5193196"/>
            <a:ext cx="2810396" cy="1174632"/>
            <a:chOff x="0" y="0"/>
            <a:chExt cx="2810395" cy="1174631"/>
          </a:xfrm>
        </p:grpSpPr>
        <p:sp>
          <p:nvSpPr>
            <p:cNvPr id="251" name="形狀"/>
            <p:cNvSpPr/>
            <p:nvPr/>
          </p:nvSpPr>
          <p:spPr>
            <a:xfrm>
              <a:off x="0" y="0"/>
              <a:ext cx="2810396" cy="117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C2EB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2" name="4/19後轉入之學生，請用備用卡"/>
            <p:cNvSpPr txBox="1"/>
            <p:nvPr/>
          </p:nvSpPr>
          <p:spPr>
            <a:xfrm>
              <a:off x="52069" y="6438"/>
              <a:ext cx="2706257" cy="1031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600">
                  <a:solidFill>
                    <a:srgbClr val="BF0000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4/19後轉入之學生，請用備用卡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55" descr="Picture 55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2860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54" descr="Picture 54"/>
          <p:cNvPicPr>
            <a:picLocks noChangeAspect="1"/>
          </p:cNvPicPr>
          <p:nvPr/>
        </p:nvPicPr>
        <p:blipFill>
          <a:blip r:embed="rId3">
            <a:extLst/>
          </a:blip>
          <a:srcRect t="3601"/>
          <a:stretch>
            <a:fillRect/>
          </a:stretch>
        </p:blipFill>
        <p:spPr>
          <a:xfrm>
            <a:off x="0" y="0"/>
            <a:ext cx="9182100" cy="6119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53" descr="Picture 53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Picture 51" descr="Picture 5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58439"/>
            <a:ext cx="9182100" cy="559435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文字方塊 9"/>
          <p:cNvSpPr txBox="1"/>
          <p:nvPr/>
        </p:nvSpPr>
        <p:spPr>
          <a:xfrm>
            <a:off x="207070" y="116632"/>
            <a:ext cx="74875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-  身心障礙學生 </a:t>
            </a:r>
          </a:p>
        </p:txBody>
      </p:sp>
      <p:sp>
        <p:nvSpPr>
          <p:cNvPr id="260" name="矩形 1"/>
          <p:cNvSpPr txBox="1"/>
          <p:nvPr/>
        </p:nvSpPr>
        <p:spPr>
          <a:xfrm>
            <a:off x="1276117" y="3059906"/>
            <a:ext cx="7354618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2.普通班級</a:t>
            </a:r>
            <a:r>
              <a:rPr>
                <a:solidFill>
                  <a:srgbClr val="C00000"/>
                </a:solidFill>
              </a:rPr>
              <a:t>智能障礙學生</a:t>
            </a:r>
            <a:r>
              <a:t>(或多重障礙伴隨智能障</a:t>
            </a:r>
          </a:p>
          <a:p>
            <a:pPr>
              <a:spcBef>
                <a:spcPts val="600"/>
              </a:spcBef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 礙)須考試，</a:t>
            </a:r>
            <a:r>
              <a:rPr>
                <a:solidFill>
                  <a:srgbClr val="C00000"/>
                </a:solidFill>
              </a:rPr>
              <a:t>成績不列統計</a:t>
            </a:r>
            <a:r>
              <a:t>，其他障礙學生須考</a:t>
            </a:r>
          </a:p>
          <a:p>
            <a:pPr>
              <a:spcBef>
                <a:spcPts val="600"/>
              </a:spcBef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 試，成績列統計。</a:t>
            </a:r>
          </a:p>
        </p:txBody>
      </p:sp>
      <p:sp>
        <p:nvSpPr>
          <p:cNvPr id="261" name="文字方塊 4"/>
          <p:cNvSpPr txBox="1"/>
          <p:nvPr/>
        </p:nvSpPr>
        <p:spPr>
          <a:xfrm>
            <a:off x="1263431" y="2105854"/>
            <a:ext cx="6461288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1.「集中式特教班」不應試、不列成績統計。</a:t>
            </a:r>
          </a:p>
        </p:txBody>
      </p:sp>
      <p:pic>
        <p:nvPicPr>
          <p:cNvPr id="262" name="圖片 5" descr="圖片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84601" y="4293096"/>
            <a:ext cx="1971676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2" animBg="1" advAuto="0"/>
      <p:bldP spid="261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55" descr="Picture 55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2860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54" descr="Picture 54"/>
          <p:cNvPicPr>
            <a:picLocks noChangeAspect="1"/>
          </p:cNvPicPr>
          <p:nvPr/>
        </p:nvPicPr>
        <p:blipFill>
          <a:blip r:embed="rId3">
            <a:extLst/>
          </a:blip>
          <a:srcRect t="3601"/>
          <a:stretch>
            <a:fillRect/>
          </a:stretch>
        </p:blipFill>
        <p:spPr>
          <a:xfrm>
            <a:off x="0" y="0"/>
            <a:ext cx="9182100" cy="6119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icture 53" descr="Picture 53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icture 51" descr="Picture 5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58439"/>
            <a:ext cx="9144000" cy="5594351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矩形 2"/>
          <p:cNvSpPr txBox="1"/>
          <p:nvPr/>
        </p:nvSpPr>
        <p:spPr>
          <a:xfrm>
            <a:off x="1492583" y="1244023"/>
            <a:ext cx="7270330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AutoNum type="arabicPeriod"/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名單：</a:t>
            </a:r>
            <a:r>
              <a:rPr>
                <a:solidFill>
                  <a:srgbClr val="BF0000"/>
                </a:solidFill>
              </a:rPr>
              <a:t>處務公告【74842】，除國中七年級重新填報，其餘年級依110年4月、5月申請辦理。</a:t>
            </a:r>
          </a:p>
          <a:p>
            <a:pPr marL="342900" indent="-342900">
              <a:lnSpc>
                <a:spcPts val="3300"/>
              </a:lnSpc>
              <a:spcBef>
                <a:spcPts val="600"/>
              </a:spcBef>
              <a:buSzPct val="100000"/>
              <a:buAutoNum type="arabicPeriod"/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另闢試場之試卷袋已另成袋，答案卡請學校在5/4領回後，另抽取。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/>
              <a:defRPr sz="2500" b="1">
                <a:solidFill>
                  <a:srgbClr val="C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國小</a:t>
            </a:r>
            <a:r>
              <a:rPr>
                <a:solidFill>
                  <a:srgbClr val="333333"/>
                </a:solidFill>
              </a:rPr>
              <a:t>採</a:t>
            </a:r>
            <a:r>
              <a:t>人工報讀</a:t>
            </a:r>
            <a:r>
              <a:rPr>
                <a:solidFill>
                  <a:srgbClr val="333333"/>
                </a:solidFill>
              </a:rPr>
              <a:t>(由學校自行安排人力)。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/>
              <a:defRPr sz="2500" b="1">
                <a:solidFill>
                  <a:srgbClr val="C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國中</a:t>
            </a:r>
            <a:r>
              <a:rPr>
                <a:solidFill>
                  <a:srgbClr val="333333"/>
                </a:solidFill>
              </a:rPr>
              <a:t>使用</a:t>
            </a:r>
            <a:r>
              <a:t>電腦軟體報讀</a:t>
            </a:r>
            <a:r>
              <a:rPr>
                <a:solidFill>
                  <a:srgbClr val="333333"/>
                </a:solidFill>
              </a:rPr>
              <a:t>(英聽除外)，請在施測前先安裝NVDA軟體，並測試語音報讀正常運作。(P11)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/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國中、小英語聽力報讀，請於各另闢試場使用播放器實施。   </a:t>
            </a:r>
          </a:p>
        </p:txBody>
      </p:sp>
      <p:sp>
        <p:nvSpPr>
          <p:cNvPr id="269" name="文字方塊 8"/>
          <p:cNvSpPr txBox="1"/>
          <p:nvPr/>
        </p:nvSpPr>
        <p:spPr>
          <a:xfrm>
            <a:off x="207070" y="116632"/>
            <a:ext cx="835165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 -   身心障礙學生應考服務 </a:t>
            </a:r>
          </a:p>
        </p:txBody>
      </p:sp>
      <p:pic>
        <p:nvPicPr>
          <p:cNvPr id="270" name="圖片 3" descr="圖片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4228" y="5025490"/>
            <a:ext cx="1824366" cy="1832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55" descr="Picture 55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2860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54" descr="Picture 54"/>
          <p:cNvPicPr>
            <a:picLocks noChangeAspect="1"/>
          </p:cNvPicPr>
          <p:nvPr/>
        </p:nvPicPr>
        <p:blipFill>
          <a:blip r:embed="rId3">
            <a:extLst/>
          </a:blip>
          <a:srcRect t="3601"/>
          <a:stretch>
            <a:fillRect/>
          </a:stretch>
        </p:blipFill>
        <p:spPr>
          <a:xfrm>
            <a:off x="0" y="0"/>
            <a:ext cx="9182100" cy="6119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53" descr="Picture 53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51" descr="Picture 5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0847" y="692695"/>
            <a:ext cx="9182101" cy="618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 Box 33"/>
          <p:cNvSpPr txBox="1"/>
          <p:nvPr/>
        </p:nvSpPr>
        <p:spPr>
          <a:xfrm>
            <a:off x="2956410" y="226317"/>
            <a:ext cx="4259584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100"/>
              </a:spcBef>
              <a:defRPr sz="35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學生個人特質量表</a:t>
            </a:r>
          </a:p>
        </p:txBody>
      </p:sp>
      <p:sp>
        <p:nvSpPr>
          <p:cNvPr id="130" name="矩形 4"/>
          <p:cNvSpPr txBox="1"/>
          <p:nvPr/>
        </p:nvSpPr>
        <p:spPr>
          <a:xfrm>
            <a:off x="1468709" y="1304344"/>
            <a:ext cx="6754626" cy="145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lnSpc>
                <a:spcPts val="3500"/>
              </a:lnSpc>
              <a:buSzPct val="100000"/>
              <a:buFont typeface="Arial"/>
              <a:buChar char="•"/>
              <a:defRPr sz="28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rPr dirty="0" err="1"/>
              <a:t>學生個人特質量表線上施測，瞭解學生個人動機、學習態度以及學習方法等個人特質</a:t>
            </a:r>
            <a:r>
              <a:rPr dirty="0"/>
              <a:t>。</a:t>
            </a:r>
          </a:p>
        </p:txBody>
      </p:sp>
      <p:sp>
        <p:nvSpPr>
          <p:cNvPr id="131" name="文字方塊 6"/>
          <p:cNvSpPr txBox="1"/>
          <p:nvPr/>
        </p:nvSpPr>
        <p:spPr>
          <a:xfrm>
            <a:off x="1567526" y="2600907"/>
            <a:ext cx="7037352" cy="339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日期：</a:t>
            </a:r>
            <a:r>
              <a:rPr sz="4000" dirty="0">
                <a:solidFill>
                  <a:srgbClr val="C00000"/>
                </a:solidFill>
              </a:rPr>
              <a:t>8月31日-9月30日</a:t>
            </a:r>
          </a:p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請重新進行線上填報</a:t>
            </a:r>
            <a:r>
              <a:rPr dirty="0"/>
              <a:t>。</a:t>
            </a:r>
          </a:p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 dirty="0"/>
          </a:p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測驗時間：40分鐘。</a:t>
            </a:r>
          </a:p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 dirty="0"/>
          </a:p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作答方式：電腦線上作答，由學校安排並協助學生至臺中教育大學-學力檢測網頁填寫問卷</a:t>
            </a:r>
            <a:endParaRPr dirty="0"/>
          </a:p>
        </p:txBody>
      </p:sp>
      <p:pic>
        <p:nvPicPr>
          <p:cNvPr id="132" name="圖片 1" descr="圖片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3527" y="5231338"/>
            <a:ext cx="1439631" cy="1458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animBg="1" advAuto="0"/>
      <p:bldP spid="131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icture 36" descr="Picture 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33488"/>
            <a:ext cx="9182100" cy="6502428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文字方塊 4"/>
          <p:cNvSpPr txBox="1"/>
          <p:nvPr/>
        </p:nvSpPr>
        <p:spPr>
          <a:xfrm>
            <a:off x="293369" y="188639"/>
            <a:ext cx="775795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-  試卷彌封說明  </a:t>
            </a:r>
          </a:p>
        </p:txBody>
      </p:sp>
      <p:sp>
        <p:nvSpPr>
          <p:cNvPr id="276" name="文字方塊 5"/>
          <p:cNvSpPr txBox="1"/>
          <p:nvPr/>
        </p:nvSpPr>
        <p:spPr>
          <a:xfrm>
            <a:off x="1433027" y="3096017"/>
            <a:ext cx="645793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2.</a:t>
            </a:r>
            <a:r>
              <a:rPr>
                <a:solidFill>
                  <a:srgbClr val="FF0000"/>
                </a:solidFill>
              </a:rPr>
              <a:t>國小一、二年級國語文試卷彌封袋</a:t>
            </a:r>
            <a:r>
              <a:t>請與其他</a:t>
            </a:r>
          </a:p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 年級答案卡分開裝箱彌封。</a:t>
            </a:r>
          </a:p>
        </p:txBody>
      </p:sp>
      <p:sp>
        <p:nvSpPr>
          <p:cNvPr id="277" name="文字方塊 1"/>
          <p:cNvSpPr txBox="1"/>
          <p:nvPr/>
        </p:nvSpPr>
        <p:spPr>
          <a:xfrm>
            <a:off x="1270396" y="4703567"/>
            <a:ext cx="6641308" cy="999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3500"/>
              </a:lnSpc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3.各校當日考完試於</a:t>
            </a:r>
            <a:r>
              <a:rPr>
                <a:solidFill>
                  <a:srgbClr val="FF0000"/>
                </a:solidFill>
              </a:rPr>
              <a:t>下午2點前</a:t>
            </a:r>
            <a:r>
              <a:t>，請將彌封箱送</a:t>
            </a:r>
          </a:p>
          <a:p>
            <a:pPr>
              <a:lnSpc>
                <a:spcPts val="3500"/>
              </a:lnSpc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 回所屬試務中心學校。</a:t>
            </a:r>
          </a:p>
        </p:txBody>
      </p:sp>
      <p:sp>
        <p:nvSpPr>
          <p:cNvPr id="278" name="文字方塊 2"/>
          <p:cNvSpPr txBox="1"/>
          <p:nvPr/>
        </p:nvSpPr>
        <p:spPr>
          <a:xfrm>
            <a:off x="1377360" y="1371600"/>
            <a:ext cx="6857332" cy="159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3900"/>
              </a:lnSpc>
              <a:defRPr sz="28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1.倘若監考老師</a:t>
            </a:r>
            <a:r>
              <a:rPr sz="2500"/>
              <a:t>發現</a:t>
            </a:r>
            <a:r>
              <a:t>未附答案卡(卷)彌封袋</a:t>
            </a:r>
          </a:p>
          <a:p>
            <a:pPr>
              <a:lnSpc>
                <a:spcPts val="3900"/>
              </a:lnSpc>
              <a:defRPr sz="28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，請將答案卡(卷)置入原試卷袋進行彌封</a:t>
            </a:r>
          </a:p>
          <a:p>
            <a:pPr>
              <a:lnSpc>
                <a:spcPts val="3900"/>
              </a:lnSpc>
              <a:defRPr sz="28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、簽名，再送回教務處。</a:t>
            </a:r>
          </a:p>
        </p:txBody>
      </p:sp>
      <p:sp>
        <p:nvSpPr>
          <p:cNvPr id="279" name="文字方塊 3"/>
          <p:cNvSpPr txBox="1"/>
          <p:nvPr/>
        </p:nvSpPr>
        <p:spPr>
          <a:xfrm>
            <a:off x="2048314" y="3946009"/>
            <a:ext cx="628885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 b="1">
                <a:solidFill>
                  <a:srgbClr val="7030A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如果彌封箱不足，可用空箱彌封並貼彌封單核章 !</a:t>
            </a:r>
          </a:p>
        </p:txBody>
      </p:sp>
      <p:pic>
        <p:nvPicPr>
          <p:cNvPr id="280" name="圖片 6" descr="圖片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7175" y="3826469"/>
            <a:ext cx="693528" cy="693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圖片 8" descr="圖片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67539" y="4617132"/>
            <a:ext cx="2240869" cy="2240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2" animBg="1" advAuto="0"/>
      <p:bldP spid="277" grpId="5" animBg="1" advAuto="0"/>
      <p:bldP spid="278" grpId="1" animBg="1" advAuto="0"/>
      <p:bldP spid="279" grpId="4" animBg="1" advAuto="0"/>
      <p:bldP spid="280" grpId="3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icture 36" descr="Picture 3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373" y="509606"/>
            <a:ext cx="9182101" cy="6502427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文字方塊 4"/>
          <p:cNvSpPr txBox="1"/>
          <p:nvPr/>
        </p:nvSpPr>
        <p:spPr>
          <a:xfrm>
            <a:off x="293369" y="188639"/>
            <a:ext cx="775795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重要事項說明  -  防疫</a:t>
            </a:r>
          </a:p>
        </p:txBody>
      </p:sp>
      <p:pic>
        <p:nvPicPr>
          <p:cNvPr id="287" name="圖片 7" descr="圖片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7543" y="4151369"/>
            <a:ext cx="2714626" cy="2295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圖片 9" descr="圖片 9"/>
          <p:cNvPicPr>
            <a:picLocks noChangeAspect="1"/>
          </p:cNvPicPr>
          <p:nvPr/>
        </p:nvPicPr>
        <p:blipFill>
          <a:blip r:embed="rId6">
            <a:extLst/>
          </a:blip>
          <a:srcRect l="53336" t="24422" r="29797" b="42404"/>
          <a:stretch>
            <a:fillRect/>
          </a:stretch>
        </p:blipFill>
        <p:spPr>
          <a:xfrm>
            <a:off x="582888" y="1185744"/>
            <a:ext cx="2321285" cy="2788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圖片 10" descr="圖片 10"/>
          <p:cNvPicPr>
            <a:picLocks noChangeAspect="1"/>
          </p:cNvPicPr>
          <p:nvPr/>
        </p:nvPicPr>
        <p:blipFill>
          <a:blip r:embed="rId6">
            <a:extLst/>
          </a:blip>
          <a:srcRect l="4375" t="62323" r="78231"/>
          <a:stretch>
            <a:fillRect/>
          </a:stretch>
        </p:blipFill>
        <p:spPr>
          <a:xfrm>
            <a:off x="3501047" y="1185744"/>
            <a:ext cx="2180004" cy="288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圖片 11" descr="圖片 11"/>
          <p:cNvPicPr>
            <a:picLocks noChangeAspect="1"/>
          </p:cNvPicPr>
          <p:nvPr/>
        </p:nvPicPr>
        <p:blipFill>
          <a:blip r:embed="rId6">
            <a:extLst/>
          </a:blip>
          <a:srcRect l="76557" t="61478" r="4847" b="1"/>
          <a:stretch>
            <a:fillRect/>
          </a:stretch>
        </p:blipFill>
        <p:spPr>
          <a:xfrm>
            <a:off x="6300192" y="1145160"/>
            <a:ext cx="2267996" cy="286941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橢圓形圖說文字 12"/>
          <p:cNvSpPr/>
          <p:nvPr/>
        </p:nvSpPr>
        <p:spPr>
          <a:xfrm>
            <a:off x="3501047" y="4473116"/>
            <a:ext cx="5067141" cy="1368153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3">
              <a:lumOff val="44000"/>
            </a:schemeClr>
          </a:solidFill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92" name="文字方塊 13"/>
          <p:cNvSpPr txBox="1"/>
          <p:nvPr/>
        </p:nvSpPr>
        <p:spPr>
          <a:xfrm>
            <a:off x="4113664" y="4741693"/>
            <a:ext cx="408167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有任何狀況，請試務監察人員紀錄於巡場紀錄表中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1" animBg="1" advAuto="0"/>
      <p:bldP spid="289" grpId="2" animBg="1" advAuto="0"/>
      <p:bldP spid="290" grpId="3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文字方塊 4"/>
          <p:cNvSpPr txBox="1"/>
          <p:nvPr/>
        </p:nvSpPr>
        <p:spPr>
          <a:xfrm>
            <a:off x="3105552" y="555977"/>
            <a:ext cx="3652976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6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Q  </a:t>
            </a:r>
            <a:r>
              <a:rPr sz="5000"/>
              <a:t>&amp;</a:t>
            </a:r>
            <a:r>
              <a:t>  A</a:t>
            </a:r>
          </a:p>
        </p:txBody>
      </p:sp>
      <p:pic>
        <p:nvPicPr>
          <p:cNvPr id="297" name="圖片 7" descr="圖片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93437" y="1371600"/>
            <a:ext cx="5373217" cy="5373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55" descr="Picture 55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2860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54" descr="Picture 54"/>
          <p:cNvPicPr>
            <a:picLocks noChangeAspect="1"/>
          </p:cNvPicPr>
          <p:nvPr/>
        </p:nvPicPr>
        <p:blipFill>
          <a:blip r:embed="rId3">
            <a:extLst/>
          </a:blip>
          <a:srcRect t="3601"/>
          <a:stretch>
            <a:fillRect/>
          </a:stretch>
        </p:blipFill>
        <p:spPr>
          <a:xfrm>
            <a:off x="0" y="0"/>
            <a:ext cx="9182100" cy="6119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53" descr="Picture 53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51" descr="Picture 5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0847" y="692695"/>
            <a:ext cx="9182101" cy="618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 Box 33"/>
          <p:cNvSpPr txBox="1"/>
          <p:nvPr/>
        </p:nvSpPr>
        <p:spPr>
          <a:xfrm>
            <a:off x="2956410" y="226317"/>
            <a:ext cx="4259584" cy="7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100"/>
              </a:spcBef>
              <a:defRPr sz="35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學生個人特質量表</a:t>
            </a:r>
          </a:p>
        </p:txBody>
      </p:sp>
      <p:sp>
        <p:nvSpPr>
          <p:cNvPr id="130" name="矩形 4"/>
          <p:cNvSpPr txBox="1"/>
          <p:nvPr/>
        </p:nvSpPr>
        <p:spPr>
          <a:xfrm>
            <a:off x="1468709" y="1304344"/>
            <a:ext cx="6754626" cy="511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lnSpc>
                <a:spcPts val="3500"/>
              </a:lnSpc>
              <a:buSzPct val="100000"/>
              <a:buFont typeface="Arial"/>
              <a:buChar char="•"/>
              <a:defRPr sz="28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endParaRPr dirty="0"/>
          </a:p>
        </p:txBody>
      </p:sp>
      <p:sp>
        <p:nvSpPr>
          <p:cNvPr id="131" name="文字方塊 6"/>
          <p:cNvSpPr txBox="1"/>
          <p:nvPr/>
        </p:nvSpPr>
        <p:spPr>
          <a:xfrm>
            <a:off x="1544873" y="1371599"/>
            <a:ext cx="7037352" cy="390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  <a:sym typeface="Wingdings"/>
              </a:rPr>
              <a:t></a:t>
            </a:r>
            <a:r>
              <a:rPr lang="zh-TW" altLang="zh-TW" sz="3200" b="1" dirty="0" smtClean="0">
                <a:latin typeface="微軟正黑體"/>
                <a:ea typeface="微軟正黑體"/>
                <a:cs typeface="微軟正黑體"/>
              </a:rPr>
              <a:t>如果</a:t>
            </a:r>
            <a:r>
              <a:rPr lang="zh-TW" altLang="zh-TW" sz="3200" b="1" dirty="0">
                <a:latin typeface="微軟正黑體"/>
                <a:ea typeface="微軟正黑體"/>
                <a:cs typeface="微軟正黑體"/>
              </a:rPr>
              <a:t>學校有轉入生要如何填個人特質線上填答</a:t>
            </a:r>
            <a:r>
              <a:rPr lang="zh-TW" altLang="zh-TW" sz="3200" b="1" dirty="0">
                <a:latin typeface="微軟正黑體"/>
                <a:ea typeface="微軟正黑體"/>
                <a:cs typeface="微軟正黑體"/>
              </a:rPr>
              <a:t>問卷</a:t>
            </a:r>
            <a:r>
              <a:rPr lang="en-US" altLang="zh-TW" sz="3200" b="1" dirty="0">
                <a:latin typeface="微軟正黑體"/>
                <a:ea typeface="微軟正黑體"/>
                <a:cs typeface="微軟正黑體"/>
              </a:rPr>
              <a:t>?</a:t>
            </a:r>
          </a:p>
          <a:p>
            <a:pPr lvl="0"/>
            <a:endParaRPr lang="zh-TW" altLang="zh-TW" sz="3200" b="1" dirty="0">
              <a:latin typeface="微軟正黑體"/>
              <a:ea typeface="微軟正黑體"/>
              <a:cs typeface="微軟正黑體"/>
            </a:endParaRPr>
          </a:p>
          <a:p>
            <a:r>
              <a:rPr lang="zh-TW" altLang="zh-TW" sz="3200" b="1" dirty="0" smtClean="0">
                <a:latin typeface="微軟正黑體"/>
                <a:ea typeface="微軟正黑體"/>
                <a:cs typeface="微軟正黑體"/>
              </a:rPr>
              <a:t>請學校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於</a:t>
            </a:r>
            <a: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  <a:t>110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  <a:t>9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月</a:t>
            </a:r>
            <a:r>
              <a:rPr lang="en-US" altLang="zh-TW" sz="3200" b="1" dirty="0" smtClean="0">
                <a:latin typeface="微軟正黑體"/>
                <a:ea typeface="微軟正黑體"/>
                <a:cs typeface="微軟正黑體"/>
              </a:rPr>
              <a:t>11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前</a:t>
            </a:r>
            <a:r>
              <a:rPr lang="zh-TW" altLang="zh-TW" sz="3200" b="1" dirty="0" smtClean="0">
                <a:latin typeface="微軟正黑體"/>
                <a:ea typeface="微軟正黑體"/>
                <a:cs typeface="微軟正黑體"/>
              </a:rPr>
              <a:t>來信</a:t>
            </a:r>
            <a:r>
              <a:rPr lang="zh-TW" altLang="zh-TW" sz="3200" b="1" dirty="0">
                <a:latin typeface="微軟正黑體"/>
                <a:ea typeface="微軟正黑體"/>
                <a:cs typeface="微軟正黑體"/>
              </a:rPr>
              <a:t>，並提供學生基本資料</a:t>
            </a:r>
            <a:r>
              <a:rPr lang="zh-TW" altLang="zh-TW" sz="3200" b="1" dirty="0" smtClean="0">
                <a:latin typeface="微軟正黑體"/>
                <a:ea typeface="微軟正黑體"/>
                <a:cs typeface="微軟正黑體"/>
              </a:rPr>
              <a:t>，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由縣府端彙整請中教大給予學生資料。</a:t>
            </a:r>
            <a:endParaRPr lang="en-US" altLang="zh-TW" sz="3200" b="1" dirty="0" smtClean="0">
              <a:latin typeface="微軟正黑體"/>
              <a:ea typeface="微軟正黑體"/>
              <a:cs typeface="微軟正黑體"/>
            </a:endParaRPr>
          </a:p>
          <a:p>
            <a:endParaRPr lang="en-US" sz="3200" b="1" dirty="0">
              <a:latin typeface="微軟正黑體"/>
              <a:ea typeface="微軟正黑體"/>
              <a:cs typeface="微軟正黑體"/>
              <a:sym typeface="微軟正黑體"/>
            </a:endParaRPr>
          </a:p>
          <a:p>
            <a:r>
              <a:rPr lang="zh-TW" altLang="en-US" sz="2400" b="1" dirty="0" smtClean="0">
                <a:latin typeface="微軟正黑體"/>
                <a:ea typeface="微軟正黑體"/>
                <a:cs typeface="微軟正黑體"/>
                <a:sym typeface="微軟正黑體"/>
                <a:hlinkClick r:id="rId5"/>
              </a:rPr>
              <a:t>請寄至信箱</a:t>
            </a: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  <a:sym typeface="微軟正黑體"/>
                <a:hlinkClick r:id="rId5"/>
              </a:rPr>
              <a:t>stu93136@hlc.edu.tw</a:t>
            </a: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  <a:sym typeface="微軟正黑體"/>
              </a:rPr>
              <a:t> </a:t>
            </a:r>
          </a:p>
        </p:txBody>
      </p:sp>
      <p:pic>
        <p:nvPicPr>
          <p:cNvPr id="132" name="圖片 1" descr="圖片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3527" y="5231338"/>
            <a:ext cx="1439631" cy="14589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814228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1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重要提醒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重要提醒</a:t>
            </a:r>
          </a:p>
        </p:txBody>
      </p:sp>
      <p:sp>
        <p:nvSpPr>
          <p:cNvPr id="135" name="文字方塊 8"/>
          <p:cNvSpPr txBox="1"/>
          <p:nvPr/>
        </p:nvSpPr>
        <p:spPr>
          <a:xfrm>
            <a:off x="806069" y="1426053"/>
            <a:ext cx="7531862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40631" indent="-240631">
              <a:buSzPct val="100000"/>
              <a:buAutoNum type="arabicPeriod"/>
              <a:defRPr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dirty="0"/>
              <a:t>有關</a:t>
            </a:r>
            <a:r>
              <a:rPr sz="2400" dirty="0">
                <a:solidFill>
                  <a:srgbClr val="C00000"/>
                </a:solidFill>
              </a:rPr>
              <a:t>小二升小三</a:t>
            </a:r>
            <a:r>
              <a:rPr sz="2400" dirty="0"/>
              <a:t>，請學校自行將已領取之小二答案卡拆開後，依升至110</a:t>
            </a:r>
            <a:r>
              <a:rPr sz="2400" dirty="0" smtClean="0"/>
              <a:t>學年度三年級的班級</a:t>
            </a:r>
            <a:r>
              <a:rPr lang="zh-TW" altLang="en-US" sz="2400" dirty="0" smtClean="0"/>
              <a:t>人數，進行考卷</a:t>
            </a:r>
            <a:r>
              <a:rPr sz="2400" dirty="0" err="1" smtClean="0"/>
              <a:t>分裝</a:t>
            </a:r>
            <a:r>
              <a:rPr sz="2400" dirty="0"/>
              <a:t>。</a:t>
            </a:r>
          </a:p>
          <a:p>
            <a:pPr>
              <a:defRPr b="1">
                <a:solidFill>
                  <a:srgbClr val="C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 sz="2400" dirty="0"/>
          </a:p>
          <a:p>
            <a:pPr>
              <a:defRPr b="1">
                <a:solidFill>
                  <a:srgbClr val="C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dirty="0"/>
              <a:t>2. </a:t>
            </a:r>
            <a:r>
              <a:rPr sz="2400" dirty="0" err="1" smtClean="0"/>
              <a:t>小四升小五</a:t>
            </a:r>
            <a:r>
              <a:rPr lang="zh-TW" altLang="en-US" sz="2400" dirty="0" smtClean="0">
                <a:solidFill>
                  <a:schemeClr val="tx1"/>
                </a:solidFill>
              </a:rPr>
              <a:t>須將學生按照分班後所到班級進行答案卡分裝，答案卡上的班級做號姓名不須變更</a:t>
            </a:r>
            <a:r>
              <a:rPr sz="2400" dirty="0" smtClean="0">
                <a:solidFill>
                  <a:srgbClr val="333333"/>
                </a:solidFill>
              </a:rPr>
              <a:t>。</a:t>
            </a:r>
            <a:endParaRPr lang="en-US" sz="2400" dirty="0" smtClean="0">
              <a:solidFill>
                <a:srgbClr val="333333"/>
              </a:solidFill>
            </a:endParaRPr>
          </a:p>
          <a:p>
            <a:pPr>
              <a:defRPr b="1">
                <a:solidFill>
                  <a:srgbClr val="C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 sz="2400" dirty="0">
              <a:solidFill>
                <a:srgbClr val="333333"/>
              </a:solidFill>
            </a:endParaRPr>
          </a:p>
          <a:p>
            <a:pPr>
              <a:defRPr b="1">
                <a:solidFill>
                  <a:srgbClr val="C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2400" dirty="0">
                <a:solidFill>
                  <a:srgbClr val="333333"/>
                </a:solidFill>
              </a:rPr>
              <a:t>3. 七年級答案卡請各校於9/2~3至課程科領取新的答案卡．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文字方塊 4"/>
          <p:cNvSpPr txBox="1"/>
          <p:nvPr/>
        </p:nvSpPr>
        <p:spPr>
          <a:xfrm>
            <a:off x="317806" y="-1"/>
            <a:ext cx="613725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國小-施測對象與施測科目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834640"/>
            <a:ext cx="6480720" cy="54321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文字方塊 4"/>
          <p:cNvSpPr txBox="1"/>
          <p:nvPr/>
        </p:nvSpPr>
        <p:spPr>
          <a:xfrm>
            <a:off x="1522424" y="188639"/>
            <a:ext cx="613725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國中-施測對象與施測科目</a:t>
            </a:r>
          </a:p>
        </p:txBody>
      </p:sp>
      <p:pic>
        <p:nvPicPr>
          <p:cNvPr id="145" name="圖片 1" descr="圖片 1"/>
          <p:cNvPicPr>
            <a:picLocks noChangeAspect="1"/>
          </p:cNvPicPr>
          <p:nvPr/>
        </p:nvPicPr>
        <p:blipFill>
          <a:blip r:embed="rId4">
            <a:extLst/>
          </a:blip>
          <a:srcRect l="1033"/>
          <a:stretch>
            <a:fillRect/>
          </a:stretch>
        </p:blipFill>
        <p:spPr>
          <a:xfrm>
            <a:off x="239812" y="1082058"/>
            <a:ext cx="8544656" cy="5348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文字方塊 4"/>
          <p:cNvSpPr txBox="1"/>
          <p:nvPr/>
        </p:nvSpPr>
        <p:spPr>
          <a:xfrm>
            <a:off x="153223" y="20813"/>
            <a:ext cx="4841109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重要日程   -   施測前</a:t>
            </a:r>
          </a:p>
        </p:txBody>
      </p:sp>
      <p:graphicFrame>
        <p:nvGraphicFramePr>
          <p:cNvPr id="150" name="表格 3"/>
          <p:cNvGraphicFramePr/>
          <p:nvPr/>
        </p:nvGraphicFramePr>
        <p:xfrm>
          <a:off x="158412" y="709589"/>
          <a:ext cx="8827176" cy="60869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26225"/>
                <a:gridCol w="1349132"/>
                <a:gridCol w="1403157"/>
                <a:gridCol w="2700300"/>
                <a:gridCol w="1948362"/>
              </a:tblGrid>
              <a:tr h="44887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 err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日期</a:t>
                      </a:r>
                      <a:endParaRPr sz="2400" b="1" dirty="0">
                        <a:solidFill>
                          <a:srgbClr val="333333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時間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負責人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辦理項目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備註</a:t>
                      </a:r>
                    </a:p>
                  </a:txBody>
                  <a:tcPr marL="45720" marR="45720" anchor="ctr" horzOverflow="overflow"/>
                </a:tc>
              </a:tr>
              <a:tr h="807977"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8/20前</a:t>
                      </a: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各校自行安排</a:t>
                      </a: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</a:t>
                      </a: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110學年度</a:t>
                      </a:r>
                    </a:p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學生學籍資料更新</a:t>
                      </a: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</a:tr>
              <a:tr h="906440"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8/20前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各校自行安排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國中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七年級身心障礙學生應考服務申請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線上填報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  <a:lnB w="12700">
                      <a:solidFill>
                        <a:srgbClr val="333333"/>
                      </a:solidFill>
                    </a:lnB>
                  </a:tcPr>
                </a:tc>
              </a:tr>
              <a:tr h="898304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8/30-9/30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各校自行安排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學生個人特質量表線上問卷填寫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填答時間</a:t>
                      </a:r>
                    </a:p>
                    <a:p>
                      <a:pPr algn="ctr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40分鐘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</a:tr>
              <a:tr h="807977"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9/2</a:t>
                      </a:r>
                      <a:r>
                        <a:rPr sz="2300"/>
                        <a:t>-3</a:t>
                      </a: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9:00-
16:00</a:t>
                      </a: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國中</a:t>
                      </a: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七年級答案卡領取</a:t>
                      </a:r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B w="12700">
                      <a:solidFill>
                        <a:srgbClr val="333333"/>
                      </a:solidFill>
                    </a:lnB>
                  </a:tcPr>
                </a:tc>
              </a:tr>
              <a:tr h="965478"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9/13</a:t>
                      </a:r>
                      <a:r>
                        <a:rPr sz="2300"/>
                        <a:t>(一)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中午前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試務中心學校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專車載運試卷至</a:t>
                      </a:r>
                    </a:p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中心學校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參考施測說明P.7及P.13</a:t>
                      </a:r>
                    </a:p>
                  </a:txBody>
                  <a:tcPr marL="45720" marR="45720" anchor="ctr" horzOverflow="overflow">
                    <a:lnT w="12700">
                      <a:solidFill>
                        <a:srgbClr val="333333"/>
                      </a:solidFill>
                    </a:lnT>
                  </a:tcPr>
                </a:tc>
              </a:tr>
              <a:tr h="1213618"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5/13(一)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13:30-15:00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各校至所屬試務中心學校領取試卷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2400" b="1">
                          <a:solidFill>
                            <a:srgbClr val="C0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參考施測說明P.6及P.11</a:t>
                      </a: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34" descr="Picture 34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35" descr="Picture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82100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文字方塊 4"/>
          <p:cNvSpPr txBox="1"/>
          <p:nvPr/>
        </p:nvSpPr>
        <p:spPr>
          <a:xfrm>
            <a:off x="954411" y="116632"/>
            <a:ext cx="222675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試卷領取</a:t>
            </a:r>
          </a:p>
        </p:txBody>
      </p:sp>
      <p:pic>
        <p:nvPicPr>
          <p:cNvPr id="155" name="圖片 3" descr="圖片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47694" y="0"/>
            <a:ext cx="498001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圓角矩形 7"/>
          <p:cNvSpPr/>
          <p:nvPr/>
        </p:nvSpPr>
        <p:spPr>
          <a:xfrm>
            <a:off x="247650" y="908720"/>
            <a:ext cx="3640274" cy="5439694"/>
          </a:xfrm>
          <a:prstGeom prst="roundRect">
            <a:avLst>
              <a:gd name="adj" fmla="val 16667"/>
            </a:avLst>
          </a:prstGeom>
          <a:solidFill>
            <a:srgbClr val="FFEFCC"/>
          </a:solidFill>
          <a:ln w="12700">
            <a:solidFill>
              <a:srgbClr val="FFEFCC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57" name="文字方塊 9"/>
          <p:cNvSpPr txBox="1"/>
          <p:nvPr/>
        </p:nvSpPr>
        <p:spPr>
          <a:xfrm>
            <a:off x="441256" y="1151455"/>
            <a:ext cx="3364944" cy="167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一、試務中心學校</a:t>
            </a:r>
            <a:r>
              <a:rPr dirty="0"/>
              <a:t>：</a:t>
            </a:r>
          </a:p>
          <a:p>
            <a:pPr>
              <a:defRPr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專車9/13日中午前將試卷送達各試務中心學校、專車9/14日於13時30分至16時00分間將試卷自各試務中心學校運回教育處。</a:t>
            </a:r>
          </a:p>
        </p:txBody>
      </p:sp>
      <p:sp>
        <p:nvSpPr>
          <p:cNvPr id="158" name="文字方塊 10"/>
          <p:cNvSpPr txBox="1"/>
          <p:nvPr/>
        </p:nvSpPr>
        <p:spPr>
          <a:xfrm>
            <a:off x="441256" y="2960947"/>
            <a:ext cx="3292936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二、註記＊學校</a:t>
            </a:r>
            <a:r>
              <a:rPr dirty="0"/>
              <a:t>：</a:t>
            </a:r>
          </a:p>
          <a:p>
            <a:pPr>
              <a:defRPr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9/13試卷由專車送達*學校、9/14請*</a:t>
            </a:r>
            <a:r>
              <a:rPr dirty="0" err="1"/>
              <a:t>學校自行將答案卡送回所屬中心學校</a:t>
            </a:r>
            <a:r>
              <a:rPr dirty="0"/>
              <a:t>。</a:t>
            </a:r>
          </a:p>
        </p:txBody>
      </p:sp>
      <p:sp>
        <p:nvSpPr>
          <p:cNvPr id="159" name="文字方塊 11"/>
          <p:cNvSpPr txBox="1"/>
          <p:nvPr/>
        </p:nvSpPr>
        <p:spPr>
          <a:xfrm>
            <a:off x="443738" y="4509120"/>
            <a:ext cx="3292937" cy="167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三、其餘各校</a:t>
            </a:r>
            <a:r>
              <a:rPr dirty="0"/>
              <a:t>：</a:t>
            </a:r>
          </a:p>
          <a:p>
            <a:pPr>
              <a:defRPr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/>
              <a:t>請於9/13日13時30分至15時30分至所屬中心學校領取試卷，並於9/14日14時00分前將試卷彌封箱送回所屬試務中心學校。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58" descr="Picture 58"/>
          <p:cNvPicPr>
            <a:picLocks noChangeAspect="1"/>
          </p:cNvPicPr>
          <p:nvPr/>
        </p:nvPicPr>
        <p:blipFill>
          <a:blip r:embed="rId2">
            <a:extLst/>
          </a:blip>
          <a:srcRect t="1926" r="53526" b="54863"/>
          <a:stretch>
            <a:fillRect/>
          </a:stretch>
        </p:blipFill>
        <p:spPr>
          <a:xfrm>
            <a:off x="247650" y="-1"/>
            <a:ext cx="42672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59" descr="Picture 5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74" y="-2"/>
            <a:ext cx="9182101" cy="634841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文字方塊 9"/>
          <p:cNvSpPr txBox="1"/>
          <p:nvPr/>
        </p:nvSpPr>
        <p:spPr>
          <a:xfrm>
            <a:off x="153223" y="137314"/>
            <a:ext cx="8153477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重要日程   -   施測當日(國小)</a:t>
            </a:r>
          </a:p>
        </p:txBody>
      </p:sp>
      <p:graphicFrame>
        <p:nvGraphicFramePr>
          <p:cNvPr id="164" name="表格 2"/>
          <p:cNvGraphicFramePr/>
          <p:nvPr>
            <p:extLst>
              <p:ext uri="{D42A27DB-BD31-4B8C-83A1-F6EECF244321}">
                <p14:modId xmlns:p14="http://schemas.microsoft.com/office/powerpoint/2010/main" val="1232341133"/>
              </p:ext>
            </p:extLst>
          </p:nvPr>
        </p:nvGraphicFramePr>
        <p:xfrm>
          <a:off x="190464" y="1371600"/>
          <a:ext cx="8712968" cy="5444465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452185"/>
                <a:gridCol w="1886297"/>
                <a:gridCol w="4374486"/>
              </a:tblGrid>
              <a:tr h="3960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 err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時間</a:t>
                      </a:r>
                      <a:endParaRPr sz="2000" b="1" dirty="0">
                        <a:solidFill>
                          <a:schemeClr val="accent3">
                            <a:lumOff val="44000"/>
                          </a:schemeClr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科目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備註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08：30～08：35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08：35～09：15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國語文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0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2-6</a:t>
                      </a:r>
                      <a:r>
                        <a:rPr dirty="0" smtClean="0"/>
                        <a:t>年級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(110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學年度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dirty="0" err="1" smtClean="0"/>
                        <a:t>施測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09：15～09：25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休           息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09：25～09：30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09：30～10：10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數 學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0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4-6</a:t>
                      </a:r>
                      <a:r>
                        <a:rPr dirty="0" smtClean="0"/>
                        <a:t>年級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(110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學年度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dirty="0" err="1" smtClean="0"/>
                        <a:t>施測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490346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10：10～10：20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休           息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10</a:t>
                      </a:r>
                      <a:r>
                        <a:rPr b="0">
                          <a:latin typeface="新細明體"/>
                          <a:ea typeface="新細明體"/>
                          <a:cs typeface="新細明體"/>
                          <a:sym typeface="新細明體"/>
                        </a:rPr>
                        <a:t>：</a:t>
                      </a:r>
                      <a:r>
                        <a:t>20～10：25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10：25～11：05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閱讀素養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0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/>
                        <a:t>5-6</a:t>
                      </a:r>
                      <a:r>
                        <a:rPr dirty="0" smtClean="0"/>
                        <a:t>年級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(110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學年度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dirty="0" err="1" smtClean="0"/>
                        <a:t>施測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11：05～11：15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休           息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434789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11：15～11：20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考試說明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333333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請監考老師向同學說明試卷應答資訊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  <a:tr h="644972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20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t>11：20～12：00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7030A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英語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defRPr sz="20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lang="en-US" altLang="zh-TW" smtClean="0"/>
                        <a:t>6</a:t>
                      </a:r>
                      <a:r>
                        <a:rPr lang="zh-TW" altLang="en-US" dirty="0" smtClean="0"/>
                        <a:t>年級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(110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學年度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zh-TW" altLang="en-US" dirty="0" smtClean="0"/>
                        <a:t>施測</a:t>
                      </a:r>
                    </a:p>
                    <a:p>
                      <a:pPr algn="l">
                        <a:lnSpc>
                          <a:spcPts val="2000"/>
                        </a:lnSpc>
                        <a:defRPr sz="2000" b="1">
                          <a:solidFill>
                            <a:srgbClr val="BF0000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dirty="0" err="1" smtClean="0"/>
                        <a:t>先聽力</a:t>
                      </a:r>
                      <a:r>
                        <a:rPr dirty="0"/>
                        <a:t>(</a:t>
                      </a:r>
                      <a:r>
                        <a:rPr dirty="0" err="1"/>
                        <a:t>只播放一次</a:t>
                      </a:r>
                      <a:r>
                        <a:rPr dirty="0"/>
                        <a:t>)，</a:t>
                      </a:r>
                      <a:r>
                        <a:rPr dirty="0" err="1"/>
                        <a:t>後閱讀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165" name="文字方塊 3"/>
          <p:cNvSpPr txBox="1"/>
          <p:nvPr/>
        </p:nvSpPr>
        <p:spPr>
          <a:xfrm>
            <a:off x="236185" y="916838"/>
            <a:ext cx="3544964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5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每科考試時間40分鐘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333333"/>
      </a:dk1>
      <a:lt1>
        <a:srgbClr val="FFFFFF"/>
      </a:lt1>
      <a:dk2>
        <a:srgbClr val="A7A7A7"/>
      </a:dk2>
      <a:lt2>
        <a:srgbClr val="535353"/>
      </a:lt2>
      <a:accent1>
        <a:srgbClr val="00FF00"/>
      </a:accent1>
      <a:accent2>
        <a:srgbClr val="66CCFF"/>
      </a:accent2>
      <a:accent3>
        <a:srgbClr val="8F8F8F"/>
      </a:accent3>
      <a:accent4>
        <a:srgbClr val="2A2A2A"/>
      </a:accent4>
      <a:accent5>
        <a:srgbClr val="AAFFAA"/>
      </a:accent5>
      <a:accent6>
        <a:srgbClr val="5CB9E7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FF00"/>
      </a:accent1>
      <a:accent2>
        <a:srgbClr val="66CCFF"/>
      </a:accent2>
      <a:accent3>
        <a:srgbClr val="8F8F8F"/>
      </a:accent3>
      <a:accent4>
        <a:srgbClr val="2A2A2A"/>
      </a:accent4>
      <a:accent5>
        <a:srgbClr val="AAFFAA"/>
      </a:accent5>
      <a:accent6>
        <a:srgbClr val="5CB9E7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730</Words>
  <Application>Microsoft Office PowerPoint</Application>
  <PresentationFormat>如螢幕大小 (4:3)</PresentationFormat>
  <Paragraphs>232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Default Design</vt:lpstr>
      <vt:lpstr>PowerPoint 簡報</vt:lpstr>
      <vt:lpstr>PowerPoint 簡報</vt:lpstr>
      <vt:lpstr>PowerPoint 簡報</vt:lpstr>
      <vt:lpstr>重要提醒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李欣霈</cp:lastModifiedBy>
  <cp:revision>11</cp:revision>
  <dcterms:modified xsi:type="dcterms:W3CDTF">2021-09-06T05:35:05Z</dcterms:modified>
</cp:coreProperties>
</file>