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7" r:id="rId10"/>
    <p:sldId id="268" r:id="rId11"/>
    <p:sldId id="265" r:id="rId12"/>
    <p:sldId id="266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40DC-CDAC-4A8A-B0F8-4301453D1BD8}" type="datetimeFigureOut">
              <a:rPr lang="zh-TW" altLang="en-US" smtClean="0"/>
              <a:t>2025/8/29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940A-A0BF-4F0C-8329-5FEE30C1D4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6638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40DC-CDAC-4A8A-B0F8-4301453D1BD8}" type="datetimeFigureOut">
              <a:rPr lang="zh-TW" altLang="en-US" smtClean="0"/>
              <a:t>2025/8/29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940A-A0BF-4F0C-8329-5FEE30C1D4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201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40DC-CDAC-4A8A-B0F8-4301453D1BD8}" type="datetimeFigureOut">
              <a:rPr lang="zh-TW" altLang="en-US" smtClean="0"/>
              <a:t>2025/8/29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940A-A0BF-4F0C-8329-5FEE30C1D4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000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40DC-CDAC-4A8A-B0F8-4301453D1BD8}" type="datetimeFigureOut">
              <a:rPr lang="zh-TW" altLang="en-US" smtClean="0"/>
              <a:t>2025/8/29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940A-A0BF-4F0C-8329-5FEE30C1D4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4581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40DC-CDAC-4A8A-B0F8-4301453D1BD8}" type="datetimeFigureOut">
              <a:rPr lang="zh-TW" altLang="en-US" smtClean="0"/>
              <a:t>2025/8/29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940A-A0BF-4F0C-8329-5FEE30C1D4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312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40DC-CDAC-4A8A-B0F8-4301453D1BD8}" type="datetimeFigureOut">
              <a:rPr lang="zh-TW" altLang="en-US" smtClean="0"/>
              <a:t>2025/8/29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940A-A0BF-4F0C-8329-5FEE30C1D4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9433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40DC-CDAC-4A8A-B0F8-4301453D1BD8}" type="datetimeFigureOut">
              <a:rPr lang="zh-TW" altLang="en-US" smtClean="0"/>
              <a:t>2025/8/29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940A-A0BF-4F0C-8329-5FEE30C1D4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7719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40DC-CDAC-4A8A-B0F8-4301453D1BD8}" type="datetimeFigureOut">
              <a:rPr lang="zh-TW" altLang="en-US" smtClean="0"/>
              <a:t>2025/8/29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940A-A0BF-4F0C-8329-5FEE30C1D4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6292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40DC-CDAC-4A8A-B0F8-4301453D1BD8}" type="datetimeFigureOut">
              <a:rPr lang="zh-TW" altLang="en-US" smtClean="0"/>
              <a:t>2025/8/29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940A-A0BF-4F0C-8329-5FEE30C1D4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3460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40DC-CDAC-4A8A-B0F8-4301453D1BD8}" type="datetimeFigureOut">
              <a:rPr lang="zh-TW" altLang="en-US" smtClean="0"/>
              <a:t>2025/8/29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940A-A0BF-4F0C-8329-5FEE30C1D4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2765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40DC-CDAC-4A8A-B0F8-4301453D1BD8}" type="datetimeFigureOut">
              <a:rPr lang="zh-TW" altLang="en-US" smtClean="0"/>
              <a:t>2025/8/29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940A-A0BF-4F0C-8329-5FEE30C1D4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6611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840DC-CDAC-4A8A-B0F8-4301453D1BD8}" type="datetimeFigureOut">
              <a:rPr lang="zh-TW" altLang="en-US" smtClean="0"/>
              <a:t>2025/8/29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1940A-A0BF-4F0C-8329-5FEE30C1D4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4437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00"/>
          <a:stretch/>
        </p:blipFill>
        <p:spPr>
          <a:xfrm>
            <a:off x="107504" y="581840"/>
            <a:ext cx="8732520" cy="5553562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483768" y="980728"/>
            <a:ext cx="6118448" cy="1010543"/>
          </a:xfrm>
        </p:spPr>
        <p:txBody>
          <a:bodyPr>
            <a:normAutofit fontScale="90000"/>
          </a:bodyPr>
          <a:lstStyle/>
          <a:p>
            <a:r>
              <a:rPr lang="en-US" altLang="zh-TW" b="1" dirty="0" smtClean="0"/>
              <a:t>114</a:t>
            </a:r>
            <a:r>
              <a:rPr lang="zh-TW" altLang="en-US" b="1" dirty="0" smtClean="0"/>
              <a:t>年第一學期總務處報告</a:t>
            </a:r>
            <a:endParaRPr lang="zh-TW" altLang="en-US" b="1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716016" y="2348880"/>
            <a:ext cx="3960440" cy="1152128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tx1"/>
                </a:solidFill>
              </a:rPr>
              <a:t>總務主任林美惠</a:t>
            </a:r>
            <a:endParaRPr lang="zh-TW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42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01136" y="764704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*教育處班班有冷氣經費計算方式</a:t>
            </a:r>
            <a:br>
              <a:rPr lang="zh-TW" altLang="en-US" b="1" dirty="0">
                <a:solidFill>
                  <a:srgbClr val="0000FF"/>
                </a:solidFill>
              </a:rPr>
            </a:br>
            <a:endParaRPr lang="zh-TW" altLang="en-US" b="1" dirty="0">
              <a:solidFill>
                <a:srgbClr val="0000FF"/>
              </a:solidFill>
            </a:endParaRP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293096"/>
            <a:ext cx="8229600" cy="2053309"/>
          </a:xfrm>
        </p:spPr>
      </p:pic>
      <p:sp>
        <p:nvSpPr>
          <p:cNvPr id="6" name="文字方塊 5"/>
          <p:cNvSpPr txBox="1"/>
          <p:nvPr/>
        </p:nvSpPr>
        <p:spPr>
          <a:xfrm>
            <a:off x="971600" y="1268760"/>
            <a:ext cx="76328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>
                <a:solidFill>
                  <a:srgbClr val="FF0000"/>
                </a:solidFill>
              </a:rPr>
              <a:t>但</a:t>
            </a:r>
            <a:r>
              <a:rPr lang="zh-TW" altLang="en-US" sz="2800" b="1" dirty="0">
                <a:solidFill>
                  <a:srgbClr val="FF0000"/>
                </a:solidFill>
              </a:rPr>
              <a:t>我校補助</a:t>
            </a:r>
            <a:r>
              <a:rPr lang="en-US" altLang="zh-TW" sz="4000" b="1" dirty="0">
                <a:solidFill>
                  <a:srgbClr val="FF0000"/>
                </a:solidFill>
              </a:rPr>
              <a:t>7000</a:t>
            </a:r>
            <a:r>
              <a:rPr lang="zh-TW" altLang="en-US" sz="2800" b="1" dirty="0">
                <a:solidFill>
                  <a:srgbClr val="FF0000"/>
                </a:solidFill>
              </a:rPr>
              <a:t>元，多出</a:t>
            </a:r>
            <a:r>
              <a:rPr lang="en-US" altLang="zh-TW" sz="2800" b="1" dirty="0">
                <a:solidFill>
                  <a:srgbClr val="FF0000"/>
                </a:solidFill>
              </a:rPr>
              <a:t>1586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元</a:t>
            </a:r>
            <a:endParaRPr lang="en-US" altLang="zh-TW" sz="2800" b="1" dirty="0" smtClean="0">
              <a:solidFill>
                <a:srgbClr val="FF0000"/>
              </a:solidFill>
            </a:endParaRPr>
          </a:p>
          <a:p>
            <a:endParaRPr lang="en-US" altLang="zh-TW" sz="2800" b="1" dirty="0">
              <a:solidFill>
                <a:srgbClr val="FF0000"/>
              </a:solidFill>
            </a:endParaRPr>
          </a:p>
          <a:p>
            <a:r>
              <a:rPr lang="en-US" altLang="zh-TW" sz="2800" b="1" dirty="0" smtClean="0">
                <a:solidFill>
                  <a:srgbClr val="FF0000"/>
                </a:solidFill>
              </a:rPr>
              <a:t>1586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元*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99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間教室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=157014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元由學校基本水電費支付，如果水電費不夠，由從辦公費或場租支用</a:t>
            </a:r>
            <a:endParaRPr lang="zh-TW" altLang="en-US" sz="2800" b="1" dirty="0">
              <a:solidFill>
                <a:srgbClr val="FF0000"/>
              </a:solidFill>
            </a:endParaRPr>
          </a:p>
          <a:p>
            <a:endParaRPr lang="zh-TW" altLang="en-US" sz="28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44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8764" y="1826568"/>
            <a:ext cx="8356792" cy="2088232"/>
          </a:xfrm>
        </p:spPr>
        <p:txBody>
          <a:bodyPr>
            <a:normAutofit/>
          </a:bodyPr>
          <a:lstStyle/>
          <a:p>
            <a:r>
              <a:rPr lang="en-US" altLang="zh-TW" b="1" dirty="0">
                <a:solidFill>
                  <a:srgbClr val="0000FF"/>
                </a:solidFill>
              </a:rPr>
              <a:t>9</a:t>
            </a:r>
            <a:r>
              <a:rPr lang="en-US" altLang="zh-TW" b="1" dirty="0" smtClean="0">
                <a:solidFill>
                  <a:srgbClr val="0000FF"/>
                </a:solidFill>
              </a:rPr>
              <a:t>.</a:t>
            </a:r>
            <a:r>
              <a:rPr lang="zh-TW" altLang="en-US" b="1" dirty="0">
                <a:solidFill>
                  <a:srgbClr val="0000FF"/>
                </a:solidFill>
              </a:rPr>
              <a:t>教師</a:t>
            </a:r>
            <a:r>
              <a:rPr lang="zh-TW" altLang="en-US" b="1" dirty="0" smtClean="0">
                <a:solidFill>
                  <a:srgbClr val="0000FF"/>
                </a:solidFill>
              </a:rPr>
              <a:t>休息室</a:t>
            </a:r>
            <a:r>
              <a:rPr lang="en-US" altLang="zh-TW" b="1" dirty="0" smtClean="0">
                <a:solidFill>
                  <a:srgbClr val="0000FF"/>
                </a:solidFill>
              </a:rPr>
              <a:t>~</a:t>
            </a:r>
            <a:r>
              <a:rPr lang="zh-TW" altLang="en-US" b="1" dirty="0" smtClean="0">
                <a:solidFill>
                  <a:srgbClr val="0000FF"/>
                </a:solidFill>
              </a:rPr>
              <a:t>林森樓二樓</a:t>
            </a:r>
            <a:r>
              <a:rPr lang="en-US" altLang="zh-TW" b="1" dirty="0" smtClean="0">
                <a:solidFill>
                  <a:srgbClr val="0000FF"/>
                </a:solidFill>
              </a:rPr>
              <a:t>.</a:t>
            </a:r>
            <a:r>
              <a:rPr lang="zh-TW" altLang="en-US" b="1" dirty="0" smtClean="0">
                <a:solidFill>
                  <a:srgbClr val="0000FF"/>
                </a:solidFill>
              </a:rPr>
              <a:t>仁愛樓二樓</a:t>
            </a:r>
            <a:r>
              <a:rPr lang="en-US" altLang="zh-TW" b="1" dirty="0" smtClean="0">
                <a:solidFill>
                  <a:srgbClr val="0000FF"/>
                </a:solidFill>
              </a:rPr>
              <a:t>.</a:t>
            </a:r>
            <a:r>
              <a:rPr lang="zh-TW" altLang="en-US" b="1" dirty="0" smtClean="0">
                <a:solidFill>
                  <a:srgbClr val="0000FF"/>
                </a:solidFill>
              </a:rPr>
              <a:t>藝才樓二</a:t>
            </a:r>
            <a:r>
              <a:rPr lang="zh-TW" altLang="en-US" b="1" dirty="0" smtClean="0">
                <a:solidFill>
                  <a:srgbClr val="0000FF"/>
                </a:solidFill>
              </a:rPr>
              <a:t>樓</a:t>
            </a:r>
            <a:r>
              <a:rPr lang="en-US" altLang="zh-TW" b="1" dirty="0" smtClean="0">
                <a:solidFill>
                  <a:srgbClr val="0000FF"/>
                </a:solidFill>
              </a:rPr>
              <a:t>.</a:t>
            </a:r>
            <a:r>
              <a:rPr lang="zh-TW" altLang="en-US" b="1" dirty="0" smtClean="0">
                <a:solidFill>
                  <a:srgbClr val="0000FF"/>
                </a:solidFill>
              </a:rPr>
              <a:t>明義樓四樓</a:t>
            </a:r>
            <a:endParaRPr lang="zh-TW" altLang="en-US" b="1" dirty="0">
              <a:solidFill>
                <a:srgbClr val="0000FF"/>
              </a:solidFill>
            </a:endParaRP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293096"/>
            <a:ext cx="8229600" cy="2053309"/>
          </a:xfrm>
        </p:spPr>
      </p:pic>
      <p:sp>
        <p:nvSpPr>
          <p:cNvPr id="5" name="標題 1"/>
          <p:cNvSpPr txBox="1">
            <a:spLocks/>
          </p:cNvSpPr>
          <p:nvPr/>
        </p:nvSpPr>
        <p:spPr>
          <a:xfrm>
            <a:off x="412360" y="404664"/>
            <a:ext cx="8229600" cy="14401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n-US" altLang="zh-TW" b="1" dirty="0" smtClean="0"/>
              <a:t>8.</a:t>
            </a:r>
            <a:r>
              <a:rPr lang="zh-TW" altLang="en-US" b="1" dirty="0" smtClean="0"/>
              <a:t>文具發放，板擦於開學發</a:t>
            </a:r>
            <a:r>
              <a:rPr lang="en-US" altLang="zh-TW" b="1" dirty="0" smtClean="0"/>
              <a:t>1</a:t>
            </a:r>
            <a:r>
              <a:rPr lang="zh-TW" altLang="en-US" b="1" dirty="0" smtClean="0"/>
              <a:t>個，之</a:t>
            </a:r>
            <a:endParaRPr lang="en-US" altLang="zh-TW" b="1" dirty="0" smtClean="0"/>
          </a:p>
          <a:p>
            <a:pPr algn="l">
              <a:lnSpc>
                <a:spcPct val="120000"/>
              </a:lnSpc>
            </a:pPr>
            <a:r>
              <a:rPr lang="zh-TW" altLang="en-US" b="1" dirty="0"/>
              <a:t> </a:t>
            </a:r>
            <a:r>
              <a:rPr lang="zh-TW" altLang="en-US" b="1" dirty="0" smtClean="0"/>
              <a:t>   後不再換，電池拿舊電池來換</a:t>
            </a:r>
            <a:endParaRPr lang="zh-TW" altLang="en-US" b="1" dirty="0"/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107504" y="3789040"/>
            <a:ext cx="8761000" cy="20882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TW" altLang="en-US" sz="3600" b="1" dirty="0" smtClean="0">
                <a:solidFill>
                  <a:srgbClr val="FF0000"/>
                </a:solidFill>
              </a:rPr>
              <a:t>  </a:t>
            </a:r>
            <a:r>
              <a:rPr lang="en-US" altLang="zh-TW" sz="3600" b="1" dirty="0" smtClean="0">
                <a:solidFill>
                  <a:srgbClr val="FF0000"/>
                </a:solidFill>
              </a:rPr>
              <a:t>10.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教師熱水取用</a:t>
            </a:r>
            <a:r>
              <a:rPr lang="en-US" altLang="zh-TW" sz="3600" b="1" dirty="0" smtClean="0">
                <a:solidFill>
                  <a:srgbClr val="FF0000"/>
                </a:solidFill>
              </a:rPr>
              <a:t>~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林森樓一樓合作社</a:t>
            </a:r>
            <a:r>
              <a:rPr lang="en-US" altLang="zh-TW" sz="3600" b="1" dirty="0" smtClean="0">
                <a:solidFill>
                  <a:srgbClr val="FF0000"/>
                </a:solidFill>
              </a:rPr>
              <a:t>.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仁愛樓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pPr algn="l"/>
            <a:r>
              <a:rPr lang="zh-TW" altLang="en-US" sz="3600" b="1" dirty="0">
                <a:solidFill>
                  <a:srgbClr val="FF0000"/>
                </a:solidFill>
              </a:rPr>
              <a:t> 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        一樓體育辦公室</a:t>
            </a:r>
            <a:r>
              <a:rPr lang="en-US" altLang="zh-TW" sz="3600" b="1" dirty="0" smtClean="0">
                <a:solidFill>
                  <a:srgbClr val="FF0000"/>
                </a:solidFill>
              </a:rPr>
              <a:t>.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民國樓二樓辦公室</a:t>
            </a:r>
            <a:r>
              <a:rPr lang="en-US" altLang="zh-TW" sz="3600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zh-TW" altLang="en-US" sz="3600" b="1" dirty="0" smtClean="0">
                <a:solidFill>
                  <a:srgbClr val="FF0000"/>
                </a:solidFill>
              </a:rPr>
              <a:t>        藝才樓</a:t>
            </a:r>
            <a:r>
              <a:rPr lang="en-US" altLang="zh-TW" sz="3600" b="1" dirty="0" smtClean="0">
                <a:solidFill>
                  <a:srgbClr val="FF0000"/>
                </a:solidFill>
              </a:rPr>
              <a:t>4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樓辦公室</a:t>
            </a:r>
            <a:r>
              <a:rPr lang="en-US" altLang="zh-TW" sz="3600" b="1" dirty="0" smtClean="0">
                <a:solidFill>
                  <a:srgbClr val="FF0000"/>
                </a:solidFill>
              </a:rPr>
              <a:t>.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教務處</a:t>
            </a:r>
            <a:r>
              <a:rPr lang="en-US" altLang="zh-TW" sz="3600" b="1" dirty="0" smtClean="0">
                <a:solidFill>
                  <a:srgbClr val="FF0000"/>
                </a:solidFill>
              </a:rPr>
              <a:t>.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學務處</a:t>
            </a:r>
            <a:r>
              <a:rPr lang="en-US" altLang="zh-TW" sz="3600" b="1" dirty="0" smtClean="0">
                <a:solidFill>
                  <a:srgbClr val="FF0000"/>
                </a:solidFill>
              </a:rPr>
              <a:t>.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總務處</a:t>
            </a:r>
            <a:r>
              <a:rPr lang="en-US" altLang="zh-TW" sz="3600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zh-TW" altLang="en-US" sz="3600" b="1" dirty="0" smtClean="0">
                <a:solidFill>
                  <a:srgbClr val="FF0000"/>
                </a:solidFill>
              </a:rPr>
              <a:t>接待室</a:t>
            </a:r>
            <a:r>
              <a:rPr lang="en-US" altLang="zh-TW" sz="3600" b="1" dirty="0" smtClean="0">
                <a:solidFill>
                  <a:srgbClr val="FF0000"/>
                </a:solidFill>
              </a:rPr>
              <a:t>(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會上鎖，請至總務處借鑰匙</a:t>
            </a:r>
            <a:r>
              <a:rPr lang="en-US" altLang="zh-TW" sz="3600" b="1" dirty="0" smtClean="0">
                <a:solidFill>
                  <a:srgbClr val="FF0000"/>
                </a:solidFill>
              </a:rPr>
              <a:t>)</a:t>
            </a:r>
            <a:endParaRPr lang="zh-TW" alt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85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177281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TW" b="1" dirty="0" smtClean="0"/>
              <a:t>114</a:t>
            </a:r>
            <a:r>
              <a:rPr lang="zh-TW" altLang="en-US" b="1" dirty="0" smtClean="0"/>
              <a:t>年學校設備設施</a:t>
            </a:r>
            <a:r>
              <a:rPr lang="en-US" altLang="zh-TW" b="1" dirty="0"/>
              <a:t/>
            </a:r>
            <a:br>
              <a:rPr lang="en-US" altLang="zh-TW" b="1" dirty="0"/>
            </a:br>
            <a:r>
              <a:rPr lang="zh-TW" altLang="en-US" b="1" dirty="0" smtClean="0"/>
              <a:t>請看影片</a:t>
            </a:r>
            <a:endParaRPr lang="zh-TW" altLang="en-US" b="1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293096"/>
            <a:ext cx="8229600" cy="2053309"/>
          </a:xfrm>
        </p:spPr>
      </p:pic>
    </p:spTree>
    <p:extLst>
      <p:ext uri="{BB962C8B-B14F-4D97-AF65-F5344CB8AC3E}">
        <p14:creationId xmlns:p14="http://schemas.microsoft.com/office/powerpoint/2010/main" val="409766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4122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TW" b="1" kern="100" dirty="0">
                <a:cs typeface="Times New Roman"/>
              </a:rPr>
              <a:t>1.</a:t>
            </a:r>
            <a:r>
              <a:rPr lang="zh-TW" altLang="zh-TW" b="1" kern="100" dirty="0" smtClean="0">
                <a:cs typeface="Times New Roman"/>
              </a:rPr>
              <a:t>學校</a:t>
            </a:r>
            <a:r>
              <a:rPr lang="zh-TW" altLang="en-US" b="1" kern="100" dirty="0">
                <a:cs typeface="Times New Roman"/>
              </a:rPr>
              <a:t>財務</a:t>
            </a:r>
            <a:r>
              <a:rPr lang="zh-TW" altLang="zh-TW" b="1" kern="100" dirty="0" smtClean="0">
                <a:cs typeface="Times New Roman"/>
              </a:rPr>
              <a:t>狀況</a:t>
            </a:r>
            <a:r>
              <a:rPr lang="en-US" altLang="zh-TW" b="1" kern="100" dirty="0" smtClean="0">
                <a:cs typeface="Times New Roman"/>
              </a:rPr>
              <a:t>:</a:t>
            </a:r>
            <a:endParaRPr lang="zh-TW" altLang="en-US" b="1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293096"/>
            <a:ext cx="8229600" cy="2053309"/>
          </a:xfrm>
        </p:spPr>
      </p:pic>
      <p:sp>
        <p:nvSpPr>
          <p:cNvPr id="6" name="文字方塊 5"/>
          <p:cNvSpPr txBox="1"/>
          <p:nvPr/>
        </p:nvSpPr>
        <p:spPr>
          <a:xfrm>
            <a:off x="1043608" y="908720"/>
            <a:ext cx="784887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kern="100" dirty="0" smtClean="0">
                <a:solidFill>
                  <a:srgbClr val="0000FF"/>
                </a:solidFill>
                <a:cs typeface="Times New Roman"/>
              </a:rPr>
              <a:t> *</a:t>
            </a:r>
            <a:r>
              <a:rPr lang="zh-TW" altLang="zh-TW" sz="3600" b="1" kern="100" dirty="0" smtClean="0">
                <a:solidFill>
                  <a:srgbClr val="0000FF"/>
                </a:solidFill>
                <a:cs typeface="Times New Roman"/>
              </a:rPr>
              <a:t>水電費</a:t>
            </a:r>
            <a:r>
              <a:rPr lang="zh-TW" altLang="en-US" sz="3600" b="1" kern="100" dirty="0" smtClean="0">
                <a:solidFill>
                  <a:srgbClr val="0000FF"/>
                </a:solidFill>
                <a:cs typeface="Times New Roman"/>
              </a:rPr>
              <a:t>  </a:t>
            </a:r>
            <a:r>
              <a:rPr lang="en-US" altLang="zh-TW" sz="3600" b="1" kern="100" dirty="0" smtClean="0">
                <a:solidFill>
                  <a:srgbClr val="0000FF"/>
                </a:solidFill>
                <a:cs typeface="Times New Roman"/>
              </a:rPr>
              <a:t>.</a:t>
            </a:r>
            <a:r>
              <a:rPr lang="zh-TW" altLang="zh-TW" sz="3600" b="1" kern="100" dirty="0">
                <a:solidFill>
                  <a:srgbClr val="0000FF"/>
                </a:solidFill>
                <a:cs typeface="Times New Roman"/>
              </a:rPr>
              <a:t>班班有</a:t>
            </a:r>
            <a:r>
              <a:rPr lang="zh-TW" altLang="zh-TW" sz="3600" b="1" kern="100" dirty="0" smtClean="0">
                <a:solidFill>
                  <a:srgbClr val="0000FF"/>
                </a:solidFill>
                <a:cs typeface="Times New Roman"/>
              </a:rPr>
              <a:t>冷氣</a:t>
            </a:r>
            <a:r>
              <a:rPr lang="zh-TW" altLang="en-US" sz="3600" b="1" kern="100" dirty="0" smtClean="0">
                <a:solidFill>
                  <a:srgbClr val="0000FF"/>
                </a:solidFill>
                <a:cs typeface="Times New Roman"/>
              </a:rPr>
              <a:t>電費</a:t>
            </a:r>
            <a:r>
              <a:rPr lang="en-US" altLang="zh-TW" sz="3600" b="1" kern="100" dirty="0" smtClean="0">
                <a:solidFill>
                  <a:srgbClr val="0000FF"/>
                </a:solidFill>
                <a:cs typeface="Times New Roman"/>
              </a:rPr>
              <a:t>.</a:t>
            </a:r>
          </a:p>
          <a:p>
            <a:r>
              <a:rPr lang="zh-TW" altLang="en-US" sz="3600" b="1" kern="100" dirty="0">
                <a:solidFill>
                  <a:srgbClr val="0000FF"/>
                </a:solidFill>
                <a:cs typeface="Times New Roman"/>
              </a:rPr>
              <a:t> </a:t>
            </a:r>
            <a:r>
              <a:rPr lang="zh-TW" altLang="zh-TW" sz="3600" b="1" kern="100" dirty="0" smtClean="0">
                <a:solidFill>
                  <a:srgbClr val="0000FF"/>
                </a:solidFill>
                <a:cs typeface="Times New Roman"/>
              </a:rPr>
              <a:t>辦公費</a:t>
            </a:r>
            <a:r>
              <a:rPr lang="en-US" altLang="zh-TW" sz="3600" b="1" kern="100" dirty="0" smtClean="0">
                <a:solidFill>
                  <a:srgbClr val="0000FF"/>
                </a:solidFill>
                <a:cs typeface="Times New Roman"/>
              </a:rPr>
              <a:t>~</a:t>
            </a:r>
            <a:r>
              <a:rPr lang="zh-TW" altLang="en-US" sz="3200" b="1" kern="100" dirty="0" smtClean="0">
                <a:cs typeface="Times New Roman"/>
              </a:rPr>
              <a:t>辦公費每個月約</a:t>
            </a:r>
            <a:r>
              <a:rPr lang="en-US" altLang="zh-TW" sz="3200" b="1" kern="100" dirty="0" smtClean="0">
                <a:cs typeface="Times New Roman"/>
              </a:rPr>
              <a:t>6</a:t>
            </a:r>
            <a:r>
              <a:rPr lang="zh-TW" altLang="en-US" sz="3200" b="1" kern="100" dirty="0" smtClean="0">
                <a:cs typeface="Times New Roman"/>
              </a:rPr>
              <a:t>萬元</a:t>
            </a:r>
            <a:endParaRPr lang="en-US" altLang="zh-TW" sz="3200" b="1" kern="100" dirty="0" smtClean="0">
              <a:cs typeface="Times New Roman"/>
            </a:endParaRPr>
          </a:p>
          <a:p>
            <a:r>
              <a:rPr lang="zh-TW" altLang="en-US" sz="3000" b="1" kern="100" dirty="0" smtClean="0">
                <a:solidFill>
                  <a:srgbClr val="FF0000"/>
                </a:solidFill>
                <a:cs typeface="Times New Roman"/>
              </a:rPr>
              <a:t>電話</a:t>
            </a:r>
            <a:r>
              <a:rPr lang="zh-TW" altLang="en-US" sz="3000" b="1" kern="100" dirty="0">
                <a:solidFill>
                  <a:srgbClr val="FF0000"/>
                </a:solidFill>
                <a:cs typeface="Times New Roman"/>
              </a:rPr>
              <a:t>費</a:t>
            </a:r>
            <a:r>
              <a:rPr lang="en-US" altLang="zh-TW" sz="3000" b="1" kern="100" dirty="0">
                <a:solidFill>
                  <a:srgbClr val="FF0000"/>
                </a:solidFill>
                <a:cs typeface="Times New Roman"/>
              </a:rPr>
              <a:t>.</a:t>
            </a:r>
            <a:r>
              <a:rPr lang="zh-TW" altLang="en-US" sz="3000" b="1" kern="100" dirty="0">
                <a:solidFill>
                  <a:srgbClr val="FF0000"/>
                </a:solidFill>
                <a:cs typeface="Times New Roman"/>
              </a:rPr>
              <a:t>資訊維護費</a:t>
            </a:r>
            <a:r>
              <a:rPr lang="en-US" altLang="zh-TW" sz="3000" b="1" kern="100" dirty="0">
                <a:solidFill>
                  <a:srgbClr val="FF0000"/>
                </a:solidFill>
                <a:cs typeface="Times New Roman"/>
              </a:rPr>
              <a:t>.</a:t>
            </a:r>
            <a:r>
              <a:rPr lang="zh-TW" altLang="en-US" sz="3000" b="1" kern="100" dirty="0">
                <a:solidFill>
                  <a:srgbClr val="FF0000"/>
                </a:solidFill>
                <a:cs typeface="Times New Roman"/>
              </a:rPr>
              <a:t>各樣修繕費</a:t>
            </a:r>
            <a:r>
              <a:rPr lang="en-US" altLang="zh-TW" sz="3000" b="1" kern="100" dirty="0" smtClean="0">
                <a:solidFill>
                  <a:srgbClr val="FF0000"/>
                </a:solidFill>
                <a:cs typeface="Times New Roman"/>
              </a:rPr>
              <a:t>(</a:t>
            </a:r>
            <a:r>
              <a:rPr lang="zh-TW" altLang="en-US" sz="3000" b="1" kern="100" dirty="0" smtClean="0">
                <a:solidFill>
                  <a:srgbClr val="FF0000"/>
                </a:solidFill>
                <a:cs typeface="Times New Roman"/>
              </a:rPr>
              <a:t>飲水機</a:t>
            </a:r>
            <a:r>
              <a:rPr lang="en-US" altLang="zh-TW" sz="3000" b="1" kern="100" dirty="0" smtClean="0">
                <a:solidFill>
                  <a:srgbClr val="FF0000"/>
                </a:solidFill>
                <a:cs typeface="Times New Roman"/>
              </a:rPr>
              <a:t>.</a:t>
            </a:r>
            <a:r>
              <a:rPr lang="zh-TW" altLang="en-US" sz="3000" b="1" kern="100" dirty="0" smtClean="0">
                <a:solidFill>
                  <a:srgbClr val="FF0000"/>
                </a:solidFill>
                <a:cs typeface="Times New Roman"/>
              </a:rPr>
              <a:t>電話</a:t>
            </a:r>
            <a:r>
              <a:rPr lang="en-US" altLang="zh-TW" sz="3000" b="1" kern="100" dirty="0" smtClean="0">
                <a:solidFill>
                  <a:srgbClr val="FF0000"/>
                </a:solidFill>
                <a:cs typeface="Times New Roman"/>
              </a:rPr>
              <a:t>.</a:t>
            </a:r>
            <a:r>
              <a:rPr lang="zh-TW" altLang="en-US" sz="3000" b="1" kern="100" dirty="0" smtClean="0">
                <a:solidFill>
                  <a:srgbClr val="FF0000"/>
                </a:solidFill>
                <a:cs typeface="Times New Roman"/>
              </a:rPr>
              <a:t>水龍頭</a:t>
            </a:r>
            <a:r>
              <a:rPr lang="en-US" altLang="zh-TW" sz="3000" b="1" kern="100" dirty="0">
                <a:solidFill>
                  <a:srgbClr val="FF0000"/>
                </a:solidFill>
                <a:cs typeface="Times New Roman"/>
              </a:rPr>
              <a:t>.</a:t>
            </a:r>
            <a:r>
              <a:rPr lang="zh-TW" altLang="en-US" sz="3000" b="1" kern="100" dirty="0">
                <a:solidFill>
                  <a:srgbClr val="FF0000"/>
                </a:solidFill>
                <a:cs typeface="Times New Roman"/>
              </a:rPr>
              <a:t>馬桶</a:t>
            </a:r>
            <a:r>
              <a:rPr lang="en-US" altLang="zh-TW" sz="3000" b="1" kern="100" dirty="0">
                <a:solidFill>
                  <a:srgbClr val="FF0000"/>
                </a:solidFill>
                <a:cs typeface="Times New Roman"/>
              </a:rPr>
              <a:t>.</a:t>
            </a:r>
            <a:r>
              <a:rPr lang="zh-TW" altLang="en-US" sz="3000" b="1" kern="100" dirty="0">
                <a:solidFill>
                  <a:srgbClr val="FF0000"/>
                </a:solidFill>
                <a:cs typeface="Times New Roman"/>
              </a:rPr>
              <a:t>水管</a:t>
            </a:r>
            <a:r>
              <a:rPr lang="en-US" altLang="zh-TW" sz="3000" b="1" kern="100" dirty="0">
                <a:solidFill>
                  <a:srgbClr val="FF0000"/>
                </a:solidFill>
                <a:cs typeface="Times New Roman"/>
              </a:rPr>
              <a:t>.</a:t>
            </a:r>
            <a:r>
              <a:rPr lang="zh-TW" altLang="en-US" sz="3000" b="1" kern="100" dirty="0" smtClean="0">
                <a:solidFill>
                  <a:srgbClr val="FF0000"/>
                </a:solidFill>
                <a:cs typeface="Times New Roman"/>
              </a:rPr>
              <a:t>馬達</a:t>
            </a:r>
            <a:r>
              <a:rPr lang="en-US" altLang="zh-TW" sz="3000" b="1" kern="100" dirty="0" smtClean="0">
                <a:solidFill>
                  <a:srgbClr val="FF0000"/>
                </a:solidFill>
                <a:cs typeface="Times New Roman"/>
              </a:rPr>
              <a:t>.</a:t>
            </a:r>
            <a:r>
              <a:rPr lang="zh-TW" altLang="en-US" sz="3000" b="1" kern="100" dirty="0" smtClean="0">
                <a:solidFill>
                  <a:srgbClr val="FF0000"/>
                </a:solidFill>
                <a:cs typeface="Times New Roman"/>
              </a:rPr>
              <a:t>燈管</a:t>
            </a:r>
            <a:r>
              <a:rPr lang="en-US" altLang="zh-TW" sz="3000" b="1" kern="100" dirty="0" smtClean="0">
                <a:solidFill>
                  <a:srgbClr val="FF0000"/>
                </a:solidFill>
                <a:cs typeface="Times New Roman"/>
              </a:rPr>
              <a:t>.</a:t>
            </a:r>
            <a:r>
              <a:rPr lang="zh-TW" altLang="en-US" sz="3000" b="1" kern="100" dirty="0" smtClean="0">
                <a:solidFill>
                  <a:srgbClr val="FF0000"/>
                </a:solidFill>
                <a:cs typeface="Times New Roman"/>
              </a:rPr>
              <a:t>吊扇</a:t>
            </a:r>
            <a:r>
              <a:rPr lang="en-US" altLang="zh-TW" sz="3000" b="1" kern="100" dirty="0" smtClean="0">
                <a:solidFill>
                  <a:srgbClr val="FF0000"/>
                </a:solidFill>
                <a:cs typeface="Times New Roman"/>
              </a:rPr>
              <a:t>.</a:t>
            </a:r>
            <a:r>
              <a:rPr lang="zh-TW" altLang="en-US" sz="3000" b="1" kern="100" dirty="0" smtClean="0">
                <a:solidFill>
                  <a:srgbClr val="FF0000"/>
                </a:solidFill>
                <a:cs typeface="Times New Roman"/>
              </a:rPr>
              <a:t>欄杆</a:t>
            </a:r>
            <a:r>
              <a:rPr lang="en-US" altLang="zh-TW" sz="3000" b="1" kern="100" dirty="0" smtClean="0">
                <a:solidFill>
                  <a:srgbClr val="FF0000"/>
                </a:solidFill>
                <a:cs typeface="Times New Roman"/>
              </a:rPr>
              <a:t>.</a:t>
            </a:r>
            <a:r>
              <a:rPr lang="zh-TW" altLang="en-US" sz="3000" b="1" kern="100" dirty="0" smtClean="0">
                <a:solidFill>
                  <a:srgbClr val="FF0000"/>
                </a:solidFill>
                <a:cs typeface="Times New Roman"/>
              </a:rPr>
              <a:t>玻璃等</a:t>
            </a:r>
            <a:r>
              <a:rPr lang="en-US" altLang="zh-TW" sz="3000" b="1" kern="100" dirty="0" smtClean="0">
                <a:solidFill>
                  <a:srgbClr val="FF0000"/>
                </a:solidFill>
                <a:cs typeface="Times New Roman"/>
              </a:rPr>
              <a:t>).</a:t>
            </a:r>
          </a:p>
          <a:p>
            <a:r>
              <a:rPr lang="zh-TW" altLang="en-US" sz="3000" b="1" kern="100" dirty="0" smtClean="0">
                <a:solidFill>
                  <a:srgbClr val="0000FF"/>
                </a:solidFill>
                <a:cs typeface="Times New Roman"/>
              </a:rPr>
              <a:t>飲水</a:t>
            </a:r>
            <a:r>
              <a:rPr lang="zh-TW" altLang="en-US" sz="3000" b="1" kern="100" dirty="0">
                <a:solidFill>
                  <a:srgbClr val="0000FF"/>
                </a:solidFill>
                <a:cs typeface="Times New Roman"/>
              </a:rPr>
              <a:t>機濾</a:t>
            </a:r>
            <a:r>
              <a:rPr lang="zh-TW" altLang="en-US" sz="3000" b="1" kern="100" dirty="0" smtClean="0">
                <a:solidFill>
                  <a:srgbClr val="0000FF"/>
                </a:solidFill>
                <a:cs typeface="Times New Roman"/>
              </a:rPr>
              <a:t>心</a:t>
            </a:r>
            <a:r>
              <a:rPr lang="en-US" altLang="zh-TW" sz="3000" b="1" kern="100" dirty="0" smtClean="0">
                <a:solidFill>
                  <a:srgbClr val="0000FF"/>
                </a:solidFill>
                <a:cs typeface="Times New Roman"/>
              </a:rPr>
              <a:t>1</a:t>
            </a:r>
            <a:r>
              <a:rPr lang="zh-TW" altLang="en-US" sz="3000" b="1" kern="100" dirty="0" smtClean="0">
                <a:solidFill>
                  <a:srgbClr val="0000FF"/>
                </a:solidFill>
                <a:cs typeface="Times New Roman"/>
              </a:rPr>
              <a:t>季約</a:t>
            </a:r>
            <a:r>
              <a:rPr lang="en-US" altLang="zh-TW" sz="3000" b="1" kern="100" dirty="0" smtClean="0">
                <a:solidFill>
                  <a:srgbClr val="0000FF"/>
                </a:solidFill>
                <a:cs typeface="Times New Roman"/>
              </a:rPr>
              <a:t>3-4</a:t>
            </a:r>
            <a:r>
              <a:rPr lang="zh-TW" altLang="en-US" sz="3000" b="1" kern="100" dirty="0" smtClean="0">
                <a:solidFill>
                  <a:srgbClr val="0000FF"/>
                </a:solidFill>
                <a:cs typeface="Times New Roman"/>
              </a:rPr>
              <a:t>萬元</a:t>
            </a:r>
            <a:r>
              <a:rPr lang="en-US" altLang="zh-TW" sz="3000" b="1" kern="100" dirty="0" smtClean="0">
                <a:solidFill>
                  <a:srgbClr val="0000FF"/>
                </a:solidFill>
                <a:cs typeface="Times New Roman"/>
              </a:rPr>
              <a:t>.</a:t>
            </a:r>
          </a:p>
          <a:p>
            <a:r>
              <a:rPr lang="zh-TW" altLang="en-US" sz="3000" b="1" kern="100" dirty="0" smtClean="0">
                <a:cs typeface="Times New Roman"/>
              </a:rPr>
              <a:t>身</a:t>
            </a:r>
            <a:r>
              <a:rPr lang="zh-TW" altLang="en-US" sz="3000" b="1" kern="100" dirty="0">
                <a:cs typeface="Times New Roman"/>
              </a:rPr>
              <a:t>障月薪</a:t>
            </a:r>
            <a:r>
              <a:rPr lang="en-US" altLang="zh-TW" sz="3000" b="1" kern="100" dirty="0" smtClean="0">
                <a:cs typeface="Times New Roman"/>
              </a:rPr>
              <a:t>~</a:t>
            </a:r>
            <a:r>
              <a:rPr lang="zh-TW" altLang="en-US" sz="3000" b="1" kern="100" dirty="0" smtClean="0">
                <a:cs typeface="Times New Roman"/>
              </a:rPr>
              <a:t>每月</a:t>
            </a:r>
            <a:r>
              <a:rPr lang="en-US" altLang="zh-TW" sz="3000" b="1" kern="100" dirty="0" smtClean="0">
                <a:cs typeface="Times New Roman"/>
              </a:rPr>
              <a:t>3</a:t>
            </a:r>
            <a:r>
              <a:rPr lang="zh-TW" altLang="en-US" sz="3000" b="1" kern="100" dirty="0" smtClean="0">
                <a:cs typeface="Times New Roman"/>
              </a:rPr>
              <a:t>萬元，共</a:t>
            </a:r>
            <a:r>
              <a:rPr lang="en-US" altLang="zh-TW" sz="3000" b="1" kern="100" dirty="0" smtClean="0">
                <a:cs typeface="Times New Roman"/>
              </a:rPr>
              <a:t>2</a:t>
            </a:r>
            <a:r>
              <a:rPr lang="zh-TW" altLang="en-US" sz="3000" b="1" kern="100" dirty="0" smtClean="0">
                <a:cs typeface="Times New Roman"/>
              </a:rPr>
              <a:t>人</a:t>
            </a:r>
            <a:r>
              <a:rPr lang="en-US" altLang="zh-TW" sz="3000" b="1" kern="100" dirty="0" smtClean="0">
                <a:cs typeface="Times New Roman"/>
              </a:rPr>
              <a:t>(</a:t>
            </a:r>
            <a:r>
              <a:rPr lang="zh-TW" altLang="en-US" sz="3000" b="1" kern="100" dirty="0" smtClean="0">
                <a:cs typeface="Times New Roman"/>
              </a:rPr>
              <a:t>每</a:t>
            </a:r>
            <a:r>
              <a:rPr lang="en-US" altLang="zh-TW" sz="3000" b="1" kern="100" dirty="0">
                <a:cs typeface="Times New Roman"/>
              </a:rPr>
              <a:t>33</a:t>
            </a:r>
            <a:r>
              <a:rPr lang="zh-TW" altLang="en-US" sz="3000" b="1" kern="100" dirty="0">
                <a:cs typeface="Times New Roman"/>
              </a:rPr>
              <a:t>人加保需聘有身障</a:t>
            </a:r>
            <a:r>
              <a:rPr lang="en-US" altLang="zh-TW" sz="3000" b="1" kern="100" dirty="0">
                <a:cs typeface="Times New Roman"/>
              </a:rPr>
              <a:t>1</a:t>
            </a:r>
            <a:r>
              <a:rPr lang="zh-TW" altLang="en-US" sz="3000" b="1" kern="100" dirty="0" smtClean="0">
                <a:cs typeface="Times New Roman"/>
              </a:rPr>
              <a:t>人</a:t>
            </a:r>
            <a:r>
              <a:rPr lang="en-US" altLang="zh-TW" sz="3000" b="1" kern="100" dirty="0" smtClean="0">
                <a:cs typeface="Times New Roman"/>
              </a:rPr>
              <a:t>)</a:t>
            </a:r>
            <a:r>
              <a:rPr lang="zh-TW" altLang="en-US" sz="3000" b="1" kern="100" dirty="0" smtClean="0">
                <a:cs typeface="Times New Roman"/>
              </a:rPr>
              <a:t>，需花費</a:t>
            </a:r>
            <a:r>
              <a:rPr lang="en-US" altLang="zh-TW" sz="3000" b="1" kern="100" dirty="0" smtClean="0">
                <a:cs typeface="Times New Roman"/>
              </a:rPr>
              <a:t>6</a:t>
            </a:r>
            <a:r>
              <a:rPr lang="zh-TW" altLang="en-US" sz="3000" b="1" kern="100" dirty="0" smtClean="0">
                <a:cs typeface="Times New Roman"/>
              </a:rPr>
              <a:t>萬元</a:t>
            </a:r>
            <a:endParaRPr lang="en-US" altLang="zh-TW" sz="3000" b="1" kern="100" dirty="0" smtClean="0">
              <a:cs typeface="Times New Roman"/>
            </a:endParaRPr>
          </a:p>
          <a:p>
            <a:r>
              <a:rPr lang="zh-TW" altLang="en-US" sz="3000" b="1" kern="100" dirty="0">
                <a:solidFill>
                  <a:srgbClr val="0000FF"/>
                </a:solidFill>
                <a:cs typeface="Times New Roman"/>
              </a:rPr>
              <a:t>全</a:t>
            </a:r>
            <a:r>
              <a:rPr lang="zh-TW" altLang="en-US" sz="3000" b="1" kern="100" dirty="0" smtClean="0">
                <a:solidFill>
                  <a:srgbClr val="0000FF"/>
                </a:solidFill>
                <a:cs typeface="Times New Roman"/>
              </a:rPr>
              <a:t>校加保人數</a:t>
            </a:r>
            <a:r>
              <a:rPr lang="en-US" altLang="zh-TW" sz="3000" b="1" kern="100" dirty="0" smtClean="0">
                <a:solidFill>
                  <a:srgbClr val="0000FF"/>
                </a:solidFill>
                <a:cs typeface="Times New Roman"/>
              </a:rPr>
              <a:t>174</a:t>
            </a:r>
            <a:r>
              <a:rPr lang="zh-TW" altLang="en-US" sz="3000" b="1" kern="100" dirty="0" smtClean="0">
                <a:solidFill>
                  <a:srgbClr val="0000FF"/>
                </a:solidFill>
                <a:cs typeface="Times New Roman"/>
              </a:rPr>
              <a:t>人，星期四</a:t>
            </a:r>
            <a:r>
              <a:rPr lang="en-US" altLang="zh-TW" sz="3000" b="1" kern="100" dirty="0" smtClean="0">
                <a:solidFill>
                  <a:srgbClr val="0000FF"/>
                </a:solidFill>
                <a:cs typeface="Times New Roman"/>
              </a:rPr>
              <a:t>184</a:t>
            </a:r>
            <a:r>
              <a:rPr lang="zh-TW" altLang="en-US" sz="3000" b="1" kern="100" dirty="0" smtClean="0">
                <a:solidFill>
                  <a:srgbClr val="0000FF"/>
                </a:solidFill>
                <a:cs typeface="Times New Roman"/>
              </a:rPr>
              <a:t>人，需聘</a:t>
            </a:r>
            <a:r>
              <a:rPr lang="en-US" altLang="zh-TW" sz="3000" b="1" kern="100" dirty="0" smtClean="0">
                <a:solidFill>
                  <a:srgbClr val="0000FF"/>
                </a:solidFill>
                <a:cs typeface="Times New Roman"/>
              </a:rPr>
              <a:t>5</a:t>
            </a:r>
            <a:r>
              <a:rPr lang="zh-TW" altLang="en-US" sz="3000" b="1" kern="100" dirty="0" smtClean="0">
                <a:solidFill>
                  <a:srgbClr val="0000FF"/>
                </a:solidFill>
                <a:cs typeface="Times New Roman"/>
              </a:rPr>
              <a:t>人</a:t>
            </a:r>
            <a:endParaRPr lang="en-US" altLang="zh-TW" sz="3000" b="1" kern="100" dirty="0" smtClean="0">
              <a:solidFill>
                <a:srgbClr val="0000FF"/>
              </a:solidFill>
              <a:cs typeface="Times New Roman"/>
            </a:endParaRPr>
          </a:p>
          <a:p>
            <a:r>
              <a:rPr lang="zh-TW" altLang="en-US" sz="3000" b="1" kern="100" dirty="0" smtClean="0">
                <a:solidFill>
                  <a:srgbClr val="FF0000"/>
                </a:solidFill>
                <a:cs typeface="Times New Roman"/>
              </a:rPr>
              <a:t>掃具</a:t>
            </a:r>
            <a:r>
              <a:rPr lang="en-US" altLang="zh-TW" sz="3000" b="1" kern="100" dirty="0" smtClean="0">
                <a:solidFill>
                  <a:srgbClr val="FF0000"/>
                </a:solidFill>
                <a:cs typeface="Times New Roman"/>
              </a:rPr>
              <a:t>.</a:t>
            </a:r>
            <a:r>
              <a:rPr lang="zh-TW" altLang="en-US" sz="3000" b="1" kern="100" dirty="0" smtClean="0">
                <a:solidFill>
                  <a:srgbClr val="FF0000"/>
                </a:solidFill>
                <a:cs typeface="Times New Roman"/>
              </a:rPr>
              <a:t>清潔用品</a:t>
            </a:r>
            <a:r>
              <a:rPr lang="en-US" altLang="zh-TW" sz="3000" b="1" kern="100" dirty="0" smtClean="0">
                <a:solidFill>
                  <a:srgbClr val="FF0000"/>
                </a:solidFill>
                <a:cs typeface="Times New Roman"/>
              </a:rPr>
              <a:t>.</a:t>
            </a:r>
            <a:r>
              <a:rPr lang="zh-TW" altLang="en-US" sz="3000" b="1" kern="100" dirty="0" smtClean="0">
                <a:solidFill>
                  <a:srgbClr val="FF0000"/>
                </a:solidFill>
                <a:cs typeface="Times New Roman"/>
              </a:rPr>
              <a:t>醫療藥品</a:t>
            </a:r>
            <a:r>
              <a:rPr lang="en-US" altLang="zh-TW" sz="3000" b="1" kern="100" dirty="0" smtClean="0">
                <a:solidFill>
                  <a:srgbClr val="FF0000"/>
                </a:solidFill>
                <a:cs typeface="Times New Roman"/>
              </a:rPr>
              <a:t>.</a:t>
            </a:r>
            <a:r>
              <a:rPr lang="zh-TW" altLang="en-US" sz="3000" b="1" kern="100" dirty="0" smtClean="0">
                <a:solidFill>
                  <a:srgbClr val="FF0000"/>
                </a:solidFill>
                <a:cs typeface="Times New Roman"/>
              </a:rPr>
              <a:t>兒童雜誌等各項雜支費用</a:t>
            </a:r>
            <a:endParaRPr lang="zh-TW" altLang="en-US" sz="3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85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kern="100" dirty="0">
                <a:cs typeface="Times New Roman"/>
              </a:rPr>
              <a:t>1.</a:t>
            </a:r>
            <a:r>
              <a:rPr lang="zh-TW" altLang="zh-TW" b="1" kern="100" dirty="0" smtClean="0">
                <a:cs typeface="Times New Roman"/>
              </a:rPr>
              <a:t>學校</a:t>
            </a:r>
            <a:r>
              <a:rPr lang="zh-TW" altLang="en-US" b="1" kern="100" dirty="0">
                <a:cs typeface="Times New Roman"/>
              </a:rPr>
              <a:t>財務</a:t>
            </a:r>
            <a:r>
              <a:rPr lang="zh-TW" altLang="zh-TW" b="1" kern="100" dirty="0" smtClean="0">
                <a:cs typeface="Times New Roman"/>
              </a:rPr>
              <a:t>狀況</a:t>
            </a:r>
            <a:r>
              <a:rPr lang="en-US" altLang="zh-TW" b="1" kern="100" dirty="0" smtClean="0">
                <a:cs typeface="Times New Roman"/>
              </a:rPr>
              <a:t>:</a:t>
            </a:r>
            <a:endParaRPr lang="zh-TW" altLang="en-US" b="1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293096"/>
            <a:ext cx="8229600" cy="2053309"/>
          </a:xfrm>
        </p:spPr>
      </p:pic>
      <p:sp>
        <p:nvSpPr>
          <p:cNvPr id="6" name="文字方塊 5"/>
          <p:cNvSpPr txBox="1"/>
          <p:nvPr/>
        </p:nvSpPr>
        <p:spPr>
          <a:xfrm>
            <a:off x="971600" y="1484784"/>
            <a:ext cx="763284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kern="100" dirty="0" smtClean="0">
                <a:solidFill>
                  <a:srgbClr val="FF0000"/>
                </a:solidFill>
                <a:cs typeface="Times New Roman"/>
              </a:rPr>
              <a:t>*接辦</a:t>
            </a:r>
            <a:r>
              <a:rPr lang="zh-TW" altLang="en-US" sz="3600" b="1" kern="100" dirty="0">
                <a:solidFill>
                  <a:srgbClr val="FF0000"/>
                </a:solidFill>
                <a:cs typeface="Times New Roman"/>
              </a:rPr>
              <a:t>縣府教育處活動招標案代辦費</a:t>
            </a:r>
            <a:r>
              <a:rPr lang="en-US" altLang="zh-TW" sz="3600" kern="100" dirty="0" smtClean="0">
                <a:solidFill>
                  <a:prstClr val="black"/>
                </a:solidFill>
                <a:cs typeface="Times New Roman"/>
              </a:rPr>
              <a:t>~</a:t>
            </a:r>
          </a:p>
          <a:p>
            <a:r>
              <a:rPr lang="zh-TW" altLang="en-US" sz="3200" b="1" kern="100" dirty="0" smtClean="0">
                <a:solidFill>
                  <a:prstClr val="black"/>
                </a:solidFill>
                <a:cs typeface="Times New Roman"/>
              </a:rPr>
              <a:t>教師</a:t>
            </a:r>
            <a:r>
              <a:rPr lang="zh-TW" altLang="en-US" sz="3200" b="1" kern="100" dirty="0">
                <a:solidFill>
                  <a:prstClr val="black"/>
                </a:solidFill>
                <a:cs typeface="Times New Roman"/>
              </a:rPr>
              <a:t>文具</a:t>
            </a:r>
            <a:r>
              <a:rPr lang="en-US" altLang="zh-TW" sz="3200" b="1" kern="100" dirty="0">
                <a:solidFill>
                  <a:prstClr val="black"/>
                </a:solidFill>
                <a:cs typeface="Times New Roman"/>
              </a:rPr>
              <a:t>.</a:t>
            </a:r>
            <a:r>
              <a:rPr lang="zh-TW" altLang="en-US" sz="3200" b="1" kern="100" dirty="0">
                <a:solidFill>
                  <a:prstClr val="black"/>
                </a:solidFill>
                <a:cs typeface="Times New Roman"/>
              </a:rPr>
              <a:t>影印機出租費</a:t>
            </a:r>
            <a:r>
              <a:rPr lang="en-US" altLang="zh-TW" sz="3200" b="1" kern="100" dirty="0">
                <a:solidFill>
                  <a:prstClr val="black"/>
                </a:solidFill>
                <a:cs typeface="Times New Roman"/>
              </a:rPr>
              <a:t>.</a:t>
            </a:r>
            <a:r>
              <a:rPr lang="zh-TW" altLang="en-US" sz="3200" b="1" kern="100" dirty="0">
                <a:solidFill>
                  <a:prstClr val="black"/>
                </a:solidFill>
                <a:cs typeface="Times New Roman"/>
              </a:rPr>
              <a:t>郵票</a:t>
            </a:r>
            <a:r>
              <a:rPr lang="en-US" altLang="zh-TW" sz="3200" b="1" kern="100" dirty="0">
                <a:solidFill>
                  <a:prstClr val="black"/>
                </a:solidFill>
                <a:cs typeface="Times New Roman"/>
              </a:rPr>
              <a:t>.</a:t>
            </a:r>
            <a:r>
              <a:rPr lang="zh-TW" altLang="en-US" sz="3200" b="1" kern="100" dirty="0">
                <a:solidFill>
                  <a:prstClr val="black"/>
                </a:solidFill>
                <a:cs typeface="Times New Roman"/>
              </a:rPr>
              <a:t>公用紙張</a:t>
            </a:r>
            <a:r>
              <a:rPr lang="en-US" altLang="zh-TW" sz="3200" b="1" kern="100" dirty="0">
                <a:solidFill>
                  <a:prstClr val="black"/>
                </a:solidFill>
                <a:cs typeface="Times New Roman"/>
              </a:rPr>
              <a:t>.</a:t>
            </a:r>
            <a:r>
              <a:rPr lang="zh-TW" altLang="en-US" sz="3200" b="1" kern="100" dirty="0" smtClean="0">
                <a:solidFill>
                  <a:prstClr val="black"/>
                </a:solidFill>
                <a:cs typeface="Times New Roman"/>
              </a:rPr>
              <a:t>電池</a:t>
            </a:r>
            <a:r>
              <a:rPr lang="zh-TW" altLang="en-US" sz="3200" b="1" kern="100" dirty="0">
                <a:solidFill>
                  <a:prstClr val="black"/>
                </a:solidFill>
                <a:cs typeface="Times New Roman"/>
              </a:rPr>
              <a:t>等</a:t>
            </a:r>
            <a:endParaRPr lang="en-US" altLang="zh-TW" sz="3200" b="1" kern="100" dirty="0" smtClean="0">
              <a:solidFill>
                <a:prstClr val="black"/>
              </a:solidFill>
              <a:cs typeface="Times New Roman"/>
            </a:endParaRPr>
          </a:p>
          <a:p>
            <a:r>
              <a:rPr lang="zh-TW" altLang="en-US" sz="3200" b="1" kern="100" dirty="0" smtClean="0">
                <a:solidFill>
                  <a:srgbClr val="FF0000"/>
                </a:solidFill>
                <a:cs typeface="Times New Roman"/>
              </a:rPr>
              <a:t>*學生</a:t>
            </a:r>
            <a:r>
              <a:rPr lang="zh-TW" altLang="en-US" sz="3200" b="1" kern="100" dirty="0">
                <a:solidFill>
                  <a:srgbClr val="FF0000"/>
                </a:solidFill>
                <a:cs typeface="Times New Roman"/>
              </a:rPr>
              <a:t>活動費</a:t>
            </a:r>
            <a:r>
              <a:rPr lang="zh-TW" altLang="en-US" sz="3200" b="1" kern="100" dirty="0" smtClean="0">
                <a:solidFill>
                  <a:prstClr val="black"/>
                </a:solidFill>
                <a:cs typeface="Times New Roman"/>
              </a:rPr>
              <a:t>，每學年每</a:t>
            </a:r>
            <a:r>
              <a:rPr lang="zh-TW" altLang="en-US" sz="3200" b="1" kern="100" dirty="0">
                <a:solidFill>
                  <a:prstClr val="black"/>
                </a:solidFill>
                <a:cs typeface="Times New Roman"/>
              </a:rPr>
              <a:t>個學生</a:t>
            </a:r>
            <a:r>
              <a:rPr lang="en-US" altLang="zh-TW" sz="3200" b="1" kern="100" dirty="0">
                <a:solidFill>
                  <a:prstClr val="black"/>
                </a:solidFill>
                <a:cs typeface="Times New Roman"/>
              </a:rPr>
              <a:t>100</a:t>
            </a:r>
            <a:r>
              <a:rPr lang="zh-TW" altLang="en-US" sz="3200" b="1" kern="100" dirty="0">
                <a:solidFill>
                  <a:prstClr val="black"/>
                </a:solidFill>
                <a:cs typeface="Times New Roman"/>
              </a:rPr>
              <a:t>元，使用用途</a:t>
            </a:r>
            <a:r>
              <a:rPr lang="en-US" altLang="zh-TW" sz="3200" b="1" kern="100" dirty="0">
                <a:solidFill>
                  <a:prstClr val="black"/>
                </a:solidFill>
                <a:cs typeface="Times New Roman"/>
              </a:rPr>
              <a:t>:</a:t>
            </a:r>
            <a:r>
              <a:rPr lang="zh-TW" altLang="en-US" sz="3200" b="1" kern="100" dirty="0">
                <a:solidFill>
                  <a:prstClr val="black"/>
                </a:solidFill>
                <a:cs typeface="Times New Roman"/>
              </a:rPr>
              <a:t>各類體育活動</a:t>
            </a:r>
            <a:r>
              <a:rPr lang="zh-TW" altLang="en-US" sz="3200" b="1" kern="100" dirty="0" smtClean="0">
                <a:solidFill>
                  <a:prstClr val="black"/>
                </a:solidFill>
                <a:cs typeface="Times New Roman"/>
              </a:rPr>
              <a:t>比賽報名</a:t>
            </a:r>
            <a:r>
              <a:rPr lang="en-US" altLang="zh-TW" sz="3200" b="1" kern="100" dirty="0" smtClean="0">
                <a:solidFill>
                  <a:prstClr val="black"/>
                </a:solidFill>
                <a:cs typeface="Times New Roman"/>
              </a:rPr>
              <a:t>.</a:t>
            </a:r>
            <a:r>
              <a:rPr lang="zh-TW" altLang="en-US" sz="3200" b="1" kern="100" dirty="0" smtClean="0">
                <a:solidFill>
                  <a:prstClr val="black"/>
                </a:solidFill>
                <a:cs typeface="Times New Roman"/>
              </a:rPr>
              <a:t>車資</a:t>
            </a:r>
            <a:r>
              <a:rPr lang="en-US" altLang="zh-TW" sz="3200" b="1" kern="100" dirty="0" smtClean="0">
                <a:solidFill>
                  <a:prstClr val="black"/>
                </a:solidFill>
                <a:cs typeface="Times New Roman"/>
              </a:rPr>
              <a:t>.</a:t>
            </a:r>
            <a:r>
              <a:rPr lang="zh-TW" altLang="en-US" sz="3200" b="1" kern="100" dirty="0" smtClean="0">
                <a:solidFill>
                  <a:prstClr val="black"/>
                </a:solidFill>
                <a:cs typeface="Times New Roman"/>
              </a:rPr>
              <a:t>餐費等費用</a:t>
            </a:r>
            <a:r>
              <a:rPr lang="zh-TW" altLang="en-US" sz="3200" b="1" kern="100" dirty="0">
                <a:solidFill>
                  <a:prstClr val="black"/>
                </a:solidFill>
                <a:cs typeface="Times New Roman"/>
              </a:rPr>
              <a:t>，期末體育活動各項支出</a:t>
            </a:r>
            <a:r>
              <a:rPr lang="en-US" altLang="zh-TW" sz="3200" b="1" kern="100" dirty="0">
                <a:solidFill>
                  <a:prstClr val="black"/>
                </a:solidFill>
                <a:cs typeface="Times New Roman"/>
              </a:rPr>
              <a:t>.</a:t>
            </a:r>
            <a:r>
              <a:rPr lang="zh-TW" altLang="en-US" sz="3200" b="1" kern="100" dirty="0">
                <a:solidFill>
                  <a:prstClr val="black"/>
                </a:solidFill>
                <a:cs typeface="Times New Roman"/>
              </a:rPr>
              <a:t>音樂舞蹈縣賽車資和餐費</a:t>
            </a:r>
            <a:r>
              <a:rPr lang="en-US" altLang="zh-TW" sz="3200" b="1" kern="100" dirty="0">
                <a:solidFill>
                  <a:prstClr val="black"/>
                </a:solidFill>
                <a:cs typeface="Times New Roman"/>
              </a:rPr>
              <a:t>.</a:t>
            </a:r>
            <a:r>
              <a:rPr lang="zh-TW" altLang="en-US" sz="3200" b="1" kern="100" dirty="0">
                <a:solidFill>
                  <a:prstClr val="black"/>
                </a:solidFill>
                <a:cs typeface="Times New Roman"/>
              </a:rPr>
              <a:t>迎新活動</a:t>
            </a:r>
            <a:r>
              <a:rPr lang="en-US" altLang="zh-TW" sz="3200" b="1" kern="100" dirty="0">
                <a:solidFill>
                  <a:prstClr val="black"/>
                </a:solidFill>
                <a:cs typeface="Times New Roman"/>
              </a:rPr>
              <a:t>.</a:t>
            </a:r>
            <a:r>
              <a:rPr lang="zh-TW" altLang="en-US" sz="3200" b="1" kern="100" dirty="0">
                <a:solidFill>
                  <a:prstClr val="black"/>
                </a:solidFill>
                <a:cs typeface="Times New Roman"/>
              </a:rPr>
              <a:t>學生考卷</a:t>
            </a:r>
            <a:r>
              <a:rPr lang="en-US" altLang="zh-TW" sz="3200" b="1" kern="100" dirty="0">
                <a:solidFill>
                  <a:prstClr val="black"/>
                </a:solidFill>
                <a:cs typeface="Times New Roman"/>
              </a:rPr>
              <a:t>.</a:t>
            </a:r>
            <a:r>
              <a:rPr lang="zh-TW" altLang="en-US" sz="3200" b="1" kern="100" dirty="0">
                <a:solidFill>
                  <a:prstClr val="black"/>
                </a:solidFill>
                <a:cs typeface="Times New Roman"/>
              </a:rPr>
              <a:t>獎狀</a:t>
            </a:r>
            <a:r>
              <a:rPr lang="en-US" altLang="zh-TW" sz="3200" b="1" kern="100" dirty="0">
                <a:solidFill>
                  <a:prstClr val="black"/>
                </a:solidFill>
                <a:cs typeface="Times New Roman"/>
              </a:rPr>
              <a:t>.</a:t>
            </a:r>
            <a:r>
              <a:rPr lang="zh-TW" altLang="en-US" sz="3200" b="1" kern="100" dirty="0">
                <a:solidFill>
                  <a:prstClr val="black"/>
                </a:solidFill>
                <a:cs typeface="Times New Roman"/>
              </a:rPr>
              <a:t>科展等</a:t>
            </a:r>
            <a:endParaRPr lang="zh-TW" alt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64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kern="100" dirty="0" smtClean="0">
                <a:cs typeface="Times New Roman"/>
              </a:rPr>
              <a:t>2.</a:t>
            </a:r>
            <a:r>
              <a:rPr lang="zh-TW" altLang="en-US" b="1" kern="100" dirty="0" smtClean="0">
                <a:cs typeface="Times New Roman"/>
              </a:rPr>
              <a:t>新光保全</a:t>
            </a:r>
            <a:endParaRPr lang="zh-TW" altLang="en-US" b="1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293096"/>
            <a:ext cx="8229600" cy="2053309"/>
          </a:xfrm>
        </p:spPr>
      </p:pic>
      <p:sp>
        <p:nvSpPr>
          <p:cNvPr id="6" name="文字方塊 5"/>
          <p:cNvSpPr txBox="1"/>
          <p:nvPr/>
        </p:nvSpPr>
        <p:spPr>
          <a:xfrm>
            <a:off x="971600" y="1484784"/>
            <a:ext cx="763284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solidFill>
                  <a:srgbClr val="FF0000"/>
                </a:solidFill>
              </a:rPr>
              <a:t>*學校設置保全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r>
              <a:rPr lang="zh-TW" altLang="en-US" sz="3200" b="1" dirty="0">
                <a:solidFill>
                  <a:srgbClr val="FF0000"/>
                </a:solidFill>
              </a:rPr>
              <a:t>值勤人員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蔡先生早上</a:t>
            </a:r>
            <a:r>
              <a:rPr lang="en-US" altLang="zh-TW" sz="3200" b="1" dirty="0" smtClean="0">
                <a:solidFill>
                  <a:srgbClr val="FF0000"/>
                </a:solidFill>
              </a:rPr>
              <a:t>6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點解保全，下午約</a:t>
            </a:r>
            <a:r>
              <a:rPr lang="en-US" altLang="zh-TW" sz="3200" b="1" dirty="0" smtClean="0">
                <a:solidFill>
                  <a:srgbClr val="FF0000"/>
                </a:solidFill>
              </a:rPr>
              <a:t>6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點設保全。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r>
              <a:rPr lang="zh-TW" altLang="en-US" sz="3200" b="1" dirty="0" smtClean="0">
                <a:solidFill>
                  <a:srgbClr val="0000FF"/>
                </a:solidFill>
              </a:rPr>
              <a:t>如果老師下班後需留下來處理公務，請先讓蔡先生設定保全後，再解設定，以利責任的釐清。</a:t>
            </a:r>
            <a:endParaRPr lang="en-US" altLang="zh-TW" sz="3200" b="1" dirty="0" smtClean="0">
              <a:solidFill>
                <a:srgbClr val="0000FF"/>
              </a:solidFill>
            </a:endParaRPr>
          </a:p>
          <a:p>
            <a:endParaRPr lang="en-US" altLang="zh-TW" sz="3200" b="1" dirty="0" smtClean="0">
              <a:solidFill>
                <a:srgbClr val="0000FF"/>
              </a:solidFill>
            </a:endParaRPr>
          </a:p>
          <a:p>
            <a:endParaRPr lang="zh-TW" alt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00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kern="100" dirty="0" smtClean="0">
                <a:cs typeface="Times New Roman"/>
              </a:rPr>
              <a:t>3.</a:t>
            </a:r>
            <a:r>
              <a:rPr lang="zh-TW" altLang="en-US" b="1" kern="100" dirty="0" smtClean="0">
                <a:cs typeface="Times New Roman"/>
              </a:rPr>
              <a:t>影印機與影印紙</a:t>
            </a:r>
            <a:endParaRPr lang="zh-TW" altLang="en-US" b="1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293096"/>
            <a:ext cx="8229600" cy="2053309"/>
          </a:xfrm>
        </p:spPr>
      </p:pic>
      <p:sp>
        <p:nvSpPr>
          <p:cNvPr id="6" name="文字方塊 5"/>
          <p:cNvSpPr txBox="1"/>
          <p:nvPr/>
        </p:nvSpPr>
        <p:spPr>
          <a:xfrm>
            <a:off x="971600" y="1484784"/>
            <a:ext cx="763284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solidFill>
                  <a:srgbClr val="FF0000"/>
                </a:solidFill>
              </a:rPr>
              <a:t>*學校有</a:t>
            </a:r>
            <a:r>
              <a:rPr lang="en-US" altLang="zh-TW" sz="3200" b="1" dirty="0" smtClean="0">
                <a:solidFill>
                  <a:srgbClr val="FF0000"/>
                </a:solidFill>
              </a:rPr>
              <a:t>2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台公用影印機供老師使用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r>
              <a:rPr lang="zh-TW" altLang="en-US" sz="3200" b="1" dirty="0">
                <a:solidFill>
                  <a:srgbClr val="0000FF"/>
                </a:solidFill>
              </a:rPr>
              <a:t>林森</a:t>
            </a:r>
            <a:r>
              <a:rPr lang="zh-TW" altLang="en-US" sz="3200" b="1" dirty="0" smtClean="0">
                <a:solidFill>
                  <a:srgbClr val="0000FF"/>
                </a:solidFill>
              </a:rPr>
              <a:t>樓</a:t>
            </a:r>
            <a:r>
              <a:rPr lang="en-US" altLang="zh-TW" sz="3200" b="1" dirty="0" smtClean="0">
                <a:solidFill>
                  <a:srgbClr val="0000FF"/>
                </a:solidFill>
              </a:rPr>
              <a:t>1</a:t>
            </a:r>
            <a:r>
              <a:rPr lang="zh-TW" altLang="en-US" sz="3200" b="1" dirty="0" smtClean="0">
                <a:solidFill>
                  <a:srgbClr val="0000FF"/>
                </a:solidFill>
              </a:rPr>
              <a:t>台，接待室</a:t>
            </a:r>
            <a:r>
              <a:rPr lang="en-US" altLang="zh-TW" sz="3200" b="1" dirty="0" smtClean="0">
                <a:solidFill>
                  <a:srgbClr val="0000FF"/>
                </a:solidFill>
              </a:rPr>
              <a:t>1</a:t>
            </a:r>
            <a:r>
              <a:rPr lang="zh-TW" altLang="en-US" sz="3200" b="1" dirty="0" smtClean="0">
                <a:solidFill>
                  <a:srgbClr val="0000FF"/>
                </a:solidFill>
              </a:rPr>
              <a:t>台</a:t>
            </a:r>
            <a:endParaRPr lang="en-US" altLang="zh-TW" sz="3200" b="1" dirty="0" smtClean="0">
              <a:solidFill>
                <a:srgbClr val="0000FF"/>
              </a:solidFill>
            </a:endParaRPr>
          </a:p>
          <a:p>
            <a:r>
              <a:rPr lang="zh-TW" altLang="en-US" sz="3200" b="1" dirty="0">
                <a:solidFill>
                  <a:srgbClr val="0000FF"/>
                </a:solidFill>
              </a:rPr>
              <a:t>請老師</a:t>
            </a:r>
            <a:r>
              <a:rPr lang="zh-TW" altLang="en-US" sz="3200" b="1" dirty="0" smtClean="0">
                <a:solidFill>
                  <a:srgbClr val="0000FF"/>
                </a:solidFill>
              </a:rPr>
              <a:t>自備紙張</a:t>
            </a:r>
            <a:endParaRPr lang="en-US" altLang="zh-TW" sz="3200" b="1" dirty="0" smtClean="0">
              <a:solidFill>
                <a:srgbClr val="0000FF"/>
              </a:solidFill>
            </a:endParaRPr>
          </a:p>
          <a:p>
            <a:r>
              <a:rPr lang="zh-TW" altLang="en-US" sz="3200" b="1" dirty="0" smtClean="0">
                <a:solidFill>
                  <a:srgbClr val="0000FF"/>
                </a:solidFill>
              </a:rPr>
              <a:t>列印請存</a:t>
            </a:r>
            <a:r>
              <a:rPr lang="en-US" altLang="zh-TW" sz="3200" b="1" dirty="0" smtClean="0">
                <a:solidFill>
                  <a:srgbClr val="0000FF"/>
                </a:solidFill>
              </a:rPr>
              <a:t>PDF</a:t>
            </a:r>
            <a:r>
              <a:rPr lang="zh-TW" altLang="en-US" sz="3200" b="1" dirty="0" smtClean="0">
                <a:solidFill>
                  <a:srgbClr val="0000FF"/>
                </a:solidFill>
              </a:rPr>
              <a:t>檔</a:t>
            </a:r>
            <a:endParaRPr lang="en-US" altLang="zh-TW" sz="3200" b="1" dirty="0" smtClean="0">
              <a:solidFill>
                <a:srgbClr val="0000FF"/>
              </a:solidFill>
            </a:endParaRPr>
          </a:p>
          <a:p>
            <a:endParaRPr lang="zh-TW" altLang="en-US" sz="32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65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kern="100" dirty="0" smtClean="0">
                <a:cs typeface="Times New Roman"/>
              </a:rPr>
              <a:t>4.</a:t>
            </a:r>
            <a:r>
              <a:rPr lang="zh-TW" altLang="en-US" b="1" kern="100" dirty="0" smtClean="0">
                <a:cs typeface="Times New Roman"/>
              </a:rPr>
              <a:t>遙控器</a:t>
            </a:r>
            <a:r>
              <a:rPr lang="zh-TW" altLang="en-US" b="1" dirty="0"/>
              <a:t>和</a:t>
            </a:r>
            <a:r>
              <a:rPr lang="zh-TW" altLang="en-US" b="1" dirty="0" smtClean="0"/>
              <a:t>停車問題</a:t>
            </a:r>
            <a:endParaRPr lang="zh-TW" altLang="en-US" b="1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293096"/>
            <a:ext cx="8229600" cy="2053309"/>
          </a:xfrm>
        </p:spPr>
      </p:pic>
      <p:sp>
        <p:nvSpPr>
          <p:cNvPr id="6" name="文字方塊 5"/>
          <p:cNvSpPr txBox="1"/>
          <p:nvPr/>
        </p:nvSpPr>
        <p:spPr>
          <a:xfrm>
            <a:off x="946504" y="1484784"/>
            <a:ext cx="76328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kern="100" dirty="0" smtClean="0">
                <a:solidFill>
                  <a:srgbClr val="FF0000"/>
                </a:solidFill>
                <a:cs typeface="Times New Roman"/>
              </a:rPr>
              <a:t>*北側門由老師自費購買，由總務處設定</a:t>
            </a:r>
            <a:endParaRPr lang="en-US" altLang="zh-TW" sz="3600" b="1" kern="100" dirty="0" smtClean="0">
              <a:solidFill>
                <a:srgbClr val="FF0000"/>
              </a:solidFill>
              <a:cs typeface="Times New Roman"/>
            </a:endParaRPr>
          </a:p>
          <a:p>
            <a:r>
              <a:rPr lang="zh-TW" altLang="en-US" sz="3600" b="1" kern="100" dirty="0">
                <a:solidFill>
                  <a:srgbClr val="FF0000"/>
                </a:solidFill>
                <a:cs typeface="Times New Roman"/>
              </a:rPr>
              <a:t>電梯</a:t>
            </a:r>
            <a:r>
              <a:rPr lang="zh-TW" altLang="en-US" sz="3600" b="1" kern="100" dirty="0" smtClean="0">
                <a:solidFill>
                  <a:srgbClr val="FF0000"/>
                </a:solidFill>
                <a:cs typeface="Times New Roman"/>
              </a:rPr>
              <a:t>卡請至總務處借去鎖店複製，也是自費</a:t>
            </a:r>
            <a:endParaRPr lang="en-US" altLang="zh-TW" sz="3600" b="1" kern="100" dirty="0" smtClean="0">
              <a:solidFill>
                <a:srgbClr val="FF0000"/>
              </a:solidFill>
              <a:cs typeface="Times New Roman"/>
            </a:endParaRPr>
          </a:p>
          <a:p>
            <a:r>
              <a:rPr lang="zh-TW" altLang="en-US" sz="3600" b="1" kern="100" dirty="0" smtClean="0">
                <a:solidFill>
                  <a:srgbClr val="FF0000"/>
                </a:solidFill>
                <a:cs typeface="Times New Roman"/>
              </a:rPr>
              <a:t>*學校汽車停車格有限，請老師依規定停放。</a:t>
            </a:r>
            <a:endParaRPr lang="en-US" altLang="zh-TW" sz="3600" b="1" kern="100" dirty="0" smtClean="0">
              <a:solidFill>
                <a:srgbClr val="FF0000"/>
              </a:solidFill>
              <a:cs typeface="Times New Roman"/>
            </a:endParaRPr>
          </a:p>
          <a:p>
            <a:r>
              <a:rPr lang="zh-TW" altLang="en-US" sz="3600" b="1" kern="100" dirty="0" smtClean="0">
                <a:solidFill>
                  <a:srgbClr val="0000FF"/>
                </a:solidFill>
                <a:cs typeface="Times New Roman"/>
              </a:rPr>
              <a:t>*請老師記得去門口警衛先生登記車號和聯絡電話。</a:t>
            </a:r>
            <a:endParaRPr lang="en-US" altLang="zh-TW" sz="3600" kern="100" dirty="0" smtClean="0">
              <a:solidFill>
                <a:srgbClr val="0000FF"/>
              </a:solidFill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960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6.</a:t>
            </a:r>
            <a:r>
              <a:rPr lang="zh-TW" altLang="en-US" b="1" dirty="0" smtClean="0"/>
              <a:t>修繕問題</a:t>
            </a:r>
            <a:r>
              <a:rPr lang="en-US" altLang="zh-TW" b="1" dirty="0" smtClean="0"/>
              <a:t>:</a:t>
            </a:r>
            <a:r>
              <a:rPr lang="zh-TW" altLang="en-US" b="1" dirty="0" smtClean="0"/>
              <a:t>責任釐清</a:t>
            </a:r>
            <a:r>
              <a:rPr lang="en-US" altLang="zh-TW" b="1" dirty="0" smtClean="0"/>
              <a:t>.</a:t>
            </a:r>
            <a:r>
              <a:rPr lang="zh-TW" altLang="en-US" b="1" dirty="0" smtClean="0"/>
              <a:t>網路通報</a:t>
            </a:r>
            <a:endParaRPr lang="zh-TW" altLang="en-US" b="1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293096"/>
            <a:ext cx="8229600" cy="2053309"/>
          </a:xfrm>
        </p:spPr>
      </p:pic>
      <p:sp>
        <p:nvSpPr>
          <p:cNvPr id="6" name="文字方塊 5"/>
          <p:cNvSpPr txBox="1"/>
          <p:nvPr/>
        </p:nvSpPr>
        <p:spPr>
          <a:xfrm>
            <a:off x="931592" y="2420888"/>
            <a:ext cx="763284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solidFill>
                  <a:srgbClr val="FF0000"/>
                </a:solidFill>
              </a:rPr>
              <a:t>*各項修繕請上網填報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r>
              <a:rPr lang="zh-TW" altLang="en-US" sz="3200" b="1" dirty="0" smtClean="0">
                <a:solidFill>
                  <a:srgbClr val="FF0000"/>
                </a:solidFill>
              </a:rPr>
              <a:t>*若是學生損壞，需請學生照價賠償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endParaRPr lang="en-US" altLang="zh-TW" sz="3200" b="1" dirty="0" smtClean="0">
              <a:solidFill>
                <a:srgbClr val="FF0000"/>
              </a:solidFill>
            </a:endParaRPr>
          </a:p>
          <a:p>
            <a:endParaRPr lang="zh-TW" alt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9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01136" y="76470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TW" b="1" dirty="0" smtClean="0"/>
              <a:t>7.</a:t>
            </a:r>
            <a:r>
              <a:rPr lang="zh-TW" altLang="en-US" b="1" dirty="0" smtClean="0"/>
              <a:t>水電使用方式</a:t>
            </a:r>
            <a:endParaRPr lang="zh-TW" altLang="en-US" b="1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293096"/>
            <a:ext cx="8229600" cy="2053309"/>
          </a:xfrm>
        </p:spPr>
      </p:pic>
      <p:sp>
        <p:nvSpPr>
          <p:cNvPr id="6" name="文字方塊 5"/>
          <p:cNvSpPr txBox="1"/>
          <p:nvPr/>
        </p:nvSpPr>
        <p:spPr>
          <a:xfrm>
            <a:off x="971600" y="2276872"/>
            <a:ext cx="763284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solidFill>
                  <a:srgbClr val="FF0000"/>
                </a:solidFill>
              </a:rPr>
              <a:t>*水電費有限，請大家珍惜節約使用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r>
              <a:rPr lang="zh-TW" altLang="en-US" sz="3200" b="1" dirty="0">
                <a:solidFill>
                  <a:srgbClr val="FF0000"/>
                </a:solidFill>
              </a:rPr>
              <a:t> 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 沒有學生在教室，請關閉電源或冷氣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r>
              <a:rPr lang="zh-TW" altLang="en-US" sz="3200" b="1" dirty="0" smtClean="0">
                <a:solidFill>
                  <a:srgbClr val="0000FF"/>
                </a:solidFill>
              </a:rPr>
              <a:t>*班班有冷氣，每年會儲值，每年使用時間</a:t>
            </a:r>
            <a:r>
              <a:rPr lang="en-US" altLang="zh-TW" sz="3200" b="1" dirty="0" smtClean="0">
                <a:solidFill>
                  <a:srgbClr val="0000FF"/>
                </a:solidFill>
              </a:rPr>
              <a:t>5.6.9.10</a:t>
            </a:r>
            <a:r>
              <a:rPr lang="zh-TW" altLang="en-US" sz="3200" b="1" dirty="0" smtClean="0">
                <a:solidFill>
                  <a:srgbClr val="0000FF"/>
                </a:solidFill>
              </a:rPr>
              <a:t>月，也請大家珍惜使用。</a:t>
            </a:r>
            <a:endParaRPr lang="zh-TW" altLang="en-US" sz="32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99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01136" y="764704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zh-TW" altLang="en-US" b="1" dirty="0">
                <a:solidFill>
                  <a:srgbClr val="0000FF"/>
                </a:solidFill>
              </a:rPr>
              <a:t>*教育處班班有冷氣經費計算方式</a:t>
            </a:r>
            <a:br>
              <a:rPr lang="zh-TW" altLang="en-US" b="1" dirty="0">
                <a:solidFill>
                  <a:srgbClr val="0000FF"/>
                </a:solidFill>
              </a:rPr>
            </a:br>
            <a:endParaRPr lang="zh-TW" altLang="en-US" b="1" dirty="0">
              <a:solidFill>
                <a:srgbClr val="0000FF"/>
              </a:solidFill>
            </a:endParaRP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293096"/>
            <a:ext cx="8229600" cy="2053309"/>
          </a:xfrm>
        </p:spPr>
      </p:pic>
      <p:sp>
        <p:nvSpPr>
          <p:cNvPr id="6" name="文字方塊 5"/>
          <p:cNvSpPr txBox="1"/>
          <p:nvPr/>
        </p:nvSpPr>
        <p:spPr>
          <a:xfrm>
            <a:off x="971600" y="1268760"/>
            <a:ext cx="763284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/>
              <a:t>全校</a:t>
            </a:r>
            <a:r>
              <a:rPr lang="en-US" altLang="zh-TW" sz="2800" b="1" dirty="0" smtClean="0"/>
              <a:t>54</a:t>
            </a:r>
            <a:r>
              <a:rPr lang="zh-TW" altLang="en-US" sz="2800" b="1" dirty="0"/>
              <a:t>班*</a:t>
            </a:r>
            <a:r>
              <a:rPr lang="en-US" altLang="zh-TW" sz="2800" b="1" dirty="0"/>
              <a:t>2</a:t>
            </a:r>
            <a:r>
              <a:rPr lang="zh-TW" altLang="en-US" sz="2800" b="1" dirty="0"/>
              <a:t>台</a:t>
            </a:r>
            <a:r>
              <a:rPr lang="en-US" altLang="zh-TW" sz="2800" b="1" dirty="0"/>
              <a:t>=108</a:t>
            </a:r>
            <a:r>
              <a:rPr lang="zh-TW" altLang="en-US" sz="2800" b="1" dirty="0"/>
              <a:t>台冷氣</a:t>
            </a:r>
          </a:p>
          <a:p>
            <a:r>
              <a:rPr lang="en-US" altLang="zh-TW" sz="2800" b="1" dirty="0" smtClean="0"/>
              <a:t>2.5</a:t>
            </a:r>
            <a:r>
              <a:rPr lang="zh-TW" altLang="en-US" sz="2800" b="1" dirty="0" smtClean="0"/>
              <a:t>元</a:t>
            </a:r>
            <a:r>
              <a:rPr lang="en-US" altLang="zh-TW" sz="2800" b="1" dirty="0" smtClean="0"/>
              <a:t>*</a:t>
            </a:r>
            <a:r>
              <a:rPr lang="en-US" altLang="zh-TW" sz="2800" b="1" dirty="0" err="1" smtClean="0"/>
              <a:t>2.82KW</a:t>
            </a:r>
            <a:r>
              <a:rPr lang="en-US" altLang="zh-TW" sz="2800" b="1" dirty="0" smtClean="0"/>
              <a:t>=7.05</a:t>
            </a:r>
            <a:r>
              <a:rPr lang="zh-TW" altLang="en-US" sz="2800" b="1" dirty="0"/>
              <a:t>每小時冷氣費用</a:t>
            </a:r>
          </a:p>
          <a:p>
            <a:r>
              <a:rPr lang="en-US" altLang="zh-TW" sz="2800" b="1" dirty="0"/>
              <a:t>108</a:t>
            </a:r>
            <a:r>
              <a:rPr lang="zh-TW" altLang="en-US" sz="2800" b="1" dirty="0"/>
              <a:t>台*</a:t>
            </a:r>
            <a:r>
              <a:rPr lang="en-US" altLang="zh-TW" sz="2800" b="1" dirty="0"/>
              <a:t>8</a:t>
            </a:r>
            <a:r>
              <a:rPr lang="zh-TW" altLang="en-US" sz="2800" b="1" dirty="0"/>
              <a:t>小時*</a:t>
            </a:r>
            <a:r>
              <a:rPr lang="en-US" altLang="zh-TW" sz="2800" b="1" dirty="0"/>
              <a:t>22</a:t>
            </a:r>
            <a:r>
              <a:rPr lang="zh-TW" altLang="en-US" sz="2800" b="1" dirty="0"/>
              <a:t>天*</a:t>
            </a:r>
            <a:r>
              <a:rPr lang="en-US" altLang="zh-TW" sz="2800" b="1" dirty="0"/>
              <a:t>7.05</a:t>
            </a:r>
            <a:r>
              <a:rPr lang="zh-TW" altLang="en-US" sz="2800" b="1" dirty="0"/>
              <a:t>元</a:t>
            </a:r>
            <a:r>
              <a:rPr lang="en-US" altLang="zh-TW" sz="2800" b="1" dirty="0"/>
              <a:t>=134,006.4</a:t>
            </a:r>
            <a:r>
              <a:rPr lang="zh-TW" altLang="en-US" sz="2800" b="1" dirty="0"/>
              <a:t>元</a:t>
            </a:r>
          </a:p>
          <a:p>
            <a:r>
              <a:rPr lang="en-US" altLang="zh-TW" sz="2800" b="1" dirty="0"/>
              <a:t>134006.4*4</a:t>
            </a:r>
            <a:r>
              <a:rPr lang="zh-TW" altLang="en-US" sz="2800" b="1" dirty="0"/>
              <a:t>個月</a:t>
            </a:r>
            <a:r>
              <a:rPr lang="en-US" altLang="zh-TW" sz="2800" b="1" dirty="0"/>
              <a:t>=536,025.6~</a:t>
            </a:r>
            <a:r>
              <a:rPr lang="zh-TW" altLang="en-US" sz="2800" b="1" dirty="0"/>
              <a:t>教育處補助金額</a:t>
            </a:r>
          </a:p>
          <a:p>
            <a:endParaRPr lang="zh-TW" altLang="en-US" sz="2800" b="1" dirty="0">
              <a:solidFill>
                <a:srgbClr val="FF0000"/>
              </a:solidFill>
            </a:endParaRPr>
          </a:p>
          <a:p>
            <a:r>
              <a:rPr lang="zh-TW" altLang="en-US" sz="2800" b="1" dirty="0">
                <a:solidFill>
                  <a:srgbClr val="FF0000"/>
                </a:solidFill>
              </a:rPr>
              <a:t>全校有</a:t>
            </a:r>
            <a:r>
              <a:rPr lang="en-US" altLang="zh-TW" sz="2800" b="1" dirty="0">
                <a:solidFill>
                  <a:srgbClr val="FF0000"/>
                </a:solidFill>
              </a:rPr>
              <a:t>54</a:t>
            </a:r>
            <a:r>
              <a:rPr lang="zh-TW" altLang="en-US" sz="2800" b="1" dirty="0">
                <a:solidFill>
                  <a:srgbClr val="FF0000"/>
                </a:solidFill>
              </a:rPr>
              <a:t>個班</a:t>
            </a:r>
            <a:r>
              <a:rPr lang="en-US" altLang="zh-TW" sz="2800" b="1" dirty="0">
                <a:solidFill>
                  <a:srgbClr val="FF0000"/>
                </a:solidFill>
              </a:rPr>
              <a:t>1</a:t>
            </a:r>
            <a:r>
              <a:rPr lang="zh-TW" altLang="en-US" sz="2800" b="1" dirty="0">
                <a:solidFill>
                  <a:srgbClr val="FF0000"/>
                </a:solidFill>
              </a:rPr>
              <a:t>個資源班</a:t>
            </a:r>
          </a:p>
          <a:p>
            <a:r>
              <a:rPr lang="zh-TW" altLang="en-US" sz="2800" b="1" dirty="0">
                <a:solidFill>
                  <a:srgbClr val="FF0000"/>
                </a:solidFill>
              </a:rPr>
              <a:t>科任教室</a:t>
            </a:r>
            <a:r>
              <a:rPr lang="en-US" altLang="zh-TW" sz="2800" b="1" dirty="0">
                <a:solidFill>
                  <a:srgbClr val="FF0000"/>
                </a:solidFill>
              </a:rPr>
              <a:t>44</a:t>
            </a:r>
          </a:p>
          <a:p>
            <a:r>
              <a:rPr lang="en-US" altLang="zh-TW" sz="2800" b="1" dirty="0">
                <a:solidFill>
                  <a:srgbClr val="FF0000"/>
                </a:solidFill>
              </a:rPr>
              <a:t>54+45=99</a:t>
            </a:r>
          </a:p>
          <a:p>
            <a:r>
              <a:rPr lang="en-US" altLang="zh-TW" sz="2800" b="1" dirty="0">
                <a:solidFill>
                  <a:srgbClr val="FF0000"/>
                </a:solidFill>
              </a:rPr>
              <a:t>536025/99=5414</a:t>
            </a:r>
            <a:r>
              <a:rPr lang="zh-TW" altLang="en-US" sz="2800" b="1" dirty="0">
                <a:solidFill>
                  <a:srgbClr val="FF0000"/>
                </a:solidFill>
              </a:rPr>
              <a:t>元</a:t>
            </a:r>
            <a:r>
              <a:rPr lang="en-US" altLang="zh-TW" sz="2800" b="1" dirty="0">
                <a:solidFill>
                  <a:srgbClr val="FF0000"/>
                </a:solidFill>
              </a:rPr>
              <a:t>(</a:t>
            </a:r>
            <a:r>
              <a:rPr lang="zh-TW" altLang="en-US" sz="2800" b="1" dirty="0">
                <a:solidFill>
                  <a:srgbClr val="FF0000"/>
                </a:solidFill>
              </a:rPr>
              <a:t>基準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)</a:t>
            </a:r>
            <a:r>
              <a:rPr lang="zh-TW" altLang="en-US" sz="2800" b="1" smtClean="0">
                <a:solidFill>
                  <a:srgbClr val="FF0000"/>
                </a:solidFill>
              </a:rPr>
              <a:t>     一個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月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1353.5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元</a:t>
            </a:r>
            <a:endParaRPr lang="en-US" altLang="zh-TW" sz="2800" b="1" dirty="0">
              <a:solidFill>
                <a:srgbClr val="FF0000"/>
              </a:solidFill>
            </a:endParaRPr>
          </a:p>
          <a:p>
            <a:r>
              <a:rPr lang="zh-TW" altLang="en-US" sz="2800" b="1" dirty="0"/>
              <a:t>所以每個班級四個月冷氣補助費用</a:t>
            </a:r>
            <a:r>
              <a:rPr lang="zh-TW" altLang="en-US" sz="2800" b="1" dirty="0">
                <a:solidFill>
                  <a:srgbClr val="FF0000"/>
                </a:solidFill>
              </a:rPr>
              <a:t>應為</a:t>
            </a:r>
            <a:r>
              <a:rPr lang="en-US" altLang="zh-TW" sz="4000" b="1" dirty="0">
                <a:solidFill>
                  <a:srgbClr val="FF0000"/>
                </a:solidFill>
              </a:rPr>
              <a:t>5414</a:t>
            </a:r>
            <a:r>
              <a:rPr lang="zh-TW" altLang="en-US" sz="2800" b="1" dirty="0">
                <a:solidFill>
                  <a:srgbClr val="FF0000"/>
                </a:solidFill>
              </a:rPr>
              <a:t>元，</a:t>
            </a:r>
          </a:p>
          <a:p>
            <a:r>
              <a:rPr lang="zh-TW" altLang="en-US" sz="2800" b="1" dirty="0">
                <a:solidFill>
                  <a:srgbClr val="FF0000"/>
                </a:solidFill>
              </a:rPr>
              <a:t> 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但</a:t>
            </a:r>
            <a:r>
              <a:rPr lang="zh-TW" altLang="en-US" sz="2800" b="1" dirty="0">
                <a:solidFill>
                  <a:srgbClr val="FF0000"/>
                </a:solidFill>
              </a:rPr>
              <a:t>我校補助</a:t>
            </a:r>
            <a:r>
              <a:rPr lang="en-US" altLang="zh-TW" sz="4000" b="1" dirty="0">
                <a:solidFill>
                  <a:srgbClr val="FF0000"/>
                </a:solidFill>
              </a:rPr>
              <a:t>7000</a:t>
            </a:r>
            <a:r>
              <a:rPr lang="zh-TW" altLang="en-US" sz="2800" b="1" dirty="0">
                <a:solidFill>
                  <a:srgbClr val="FF0000"/>
                </a:solidFill>
              </a:rPr>
              <a:t>元，多出</a:t>
            </a:r>
            <a:r>
              <a:rPr lang="en-US" altLang="zh-TW" sz="2800" b="1" dirty="0">
                <a:solidFill>
                  <a:srgbClr val="FF0000"/>
                </a:solidFill>
              </a:rPr>
              <a:t>1586</a:t>
            </a:r>
            <a:r>
              <a:rPr lang="zh-TW" altLang="en-US" sz="2800" b="1" dirty="0">
                <a:solidFill>
                  <a:srgbClr val="FF0000"/>
                </a:solidFill>
              </a:rPr>
              <a:t>元</a:t>
            </a:r>
          </a:p>
          <a:p>
            <a:endParaRPr lang="zh-TW" altLang="en-US" sz="28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25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705</Words>
  <Application>Microsoft Office PowerPoint</Application>
  <PresentationFormat>如螢幕大小 (4:3)</PresentationFormat>
  <Paragraphs>59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Office 佈景主題</vt:lpstr>
      <vt:lpstr>114年第一學期總務處報告</vt:lpstr>
      <vt:lpstr>1.學校財務狀況:</vt:lpstr>
      <vt:lpstr>1.學校財務狀況:</vt:lpstr>
      <vt:lpstr>2.新光保全</vt:lpstr>
      <vt:lpstr>3.影印機與影印紙</vt:lpstr>
      <vt:lpstr>4.遙控器和停車問題</vt:lpstr>
      <vt:lpstr>6.修繕問題:責任釐清.網路通報</vt:lpstr>
      <vt:lpstr>7.水電使用方式</vt:lpstr>
      <vt:lpstr>*教育處班班有冷氣經費計算方式 </vt:lpstr>
      <vt:lpstr>*教育處班班有冷氣經費計算方式 </vt:lpstr>
      <vt:lpstr>9.教師休息室~林森樓二樓.仁愛樓二樓.藝才樓二樓.明義樓四樓</vt:lpstr>
      <vt:lpstr>114年學校設備設施 請看影片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114年第一學期總務處報告</dc:title>
  <dc:creator>USER</dc:creator>
  <cp:lastModifiedBy>USER</cp:lastModifiedBy>
  <cp:revision>24</cp:revision>
  <dcterms:created xsi:type="dcterms:W3CDTF">2025-08-25T04:42:21Z</dcterms:created>
  <dcterms:modified xsi:type="dcterms:W3CDTF">2025-08-29T04:28:17Z</dcterms:modified>
</cp:coreProperties>
</file>