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12192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1547336" y="1121667"/>
            <a:ext cx="3922776" cy="9296400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669" y="1952690"/>
            <a:ext cx="5804111" cy="7813312"/>
          </a:xfrm>
        </p:spPr>
        <p:txBody>
          <a:bodyPr anchor="ctr">
            <a:noAutofit/>
          </a:bodyPr>
          <a:lstStyle>
            <a:lvl1pPr algn="ctr">
              <a:defRPr sz="5625" spc="4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5963" y="10629685"/>
            <a:ext cx="4525523" cy="1319607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125" b="1" i="0" cap="all" spc="225" baseline="0">
                <a:solidFill>
                  <a:schemeClr val="tx2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669" y="11334540"/>
            <a:ext cx="1310469" cy="619488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1437" y="11334541"/>
            <a:ext cx="2314575" cy="614748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00311" y="11334541"/>
            <a:ext cx="1310469" cy="614748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59449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159449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598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02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72683" y="679797"/>
            <a:ext cx="1328948" cy="995627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1" y="679797"/>
            <a:ext cx="4357138" cy="995627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33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05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1" y="0"/>
            <a:ext cx="1583234" cy="12192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4148" y="1909137"/>
            <a:ext cx="4605227" cy="7226004"/>
          </a:xfrm>
        </p:spPr>
        <p:txBody>
          <a:bodyPr anchor="b">
            <a:normAutofit/>
          </a:bodyPr>
          <a:lstStyle>
            <a:lvl1pPr>
              <a:defRPr sz="4725" spc="4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149" y="9172947"/>
            <a:ext cx="3947337" cy="169090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125" b="1" i="0" cap="all" spc="225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20558" y="11334540"/>
            <a:ext cx="840345" cy="6194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9474" y="11334541"/>
            <a:ext cx="2314575" cy="61474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92619" y="11334541"/>
            <a:ext cx="836756" cy="61474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491840" y="0"/>
            <a:ext cx="926009" cy="12192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1" y="0"/>
            <a:ext cx="1583234" cy="12192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39696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064000"/>
            <a:ext cx="2695194" cy="643466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9385" y="4064000"/>
            <a:ext cx="2695194" cy="643466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8921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2" y="677336"/>
            <a:ext cx="5722144" cy="265514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374" y="3910461"/>
            <a:ext cx="2708910" cy="1124496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350" b="1" cap="all" spc="113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374" y="5171737"/>
            <a:ext cx="2708910" cy="532693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1549" y="3910461"/>
            <a:ext cx="2708910" cy="1124496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350" b="1" cap="all" spc="113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1549" y="5171737"/>
            <a:ext cx="2708910" cy="532693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3582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3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22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4156770" y="0"/>
            <a:ext cx="2701231" cy="12192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060" y="812801"/>
            <a:ext cx="1739315" cy="212741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350" b="1" i="0" cap="all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41" y="1636226"/>
            <a:ext cx="3464111" cy="886244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0060" y="3095709"/>
            <a:ext cx="1739315" cy="740295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900"/>
              </a:spcBef>
              <a:buNone/>
              <a:defRPr sz="105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0342" y="11334540"/>
            <a:ext cx="693762" cy="619488"/>
          </a:xfrm>
        </p:spPr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3287" y="11334541"/>
            <a:ext cx="1958726" cy="6147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01195" y="11334541"/>
            <a:ext cx="693257" cy="614748"/>
          </a:xfrm>
        </p:spPr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59449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159449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66588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449" y="3"/>
            <a:ext cx="4137517" cy="12191998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4156770" y="0"/>
            <a:ext cx="2701231" cy="12192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159449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060" y="812800"/>
            <a:ext cx="1739316" cy="212741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350" b="1" i="0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0060" y="3095709"/>
            <a:ext cx="1739316" cy="740295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900"/>
              </a:spcBef>
              <a:buNone/>
              <a:defRPr sz="105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0847" y="11334540"/>
            <a:ext cx="693257" cy="619488"/>
          </a:xfrm>
        </p:spPr>
        <p:txBody>
          <a:bodyPr/>
          <a:lstStyle/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3287" y="11334541"/>
            <a:ext cx="1958726" cy="6147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92115" y="11334541"/>
            <a:ext cx="710595" cy="614748"/>
          </a:xfrm>
        </p:spPr>
        <p:txBody>
          <a:bodyPr/>
          <a:lstStyle/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159449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351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068" y="679796"/>
            <a:ext cx="5725307" cy="26526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068" y="4064005"/>
            <a:ext cx="5725307" cy="6388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069" y="11334540"/>
            <a:ext cx="1310469" cy="619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03B670-9DCD-413E-AC39-B1700BBDA0A4}" type="datetimeFigureOut">
              <a:rPr lang="zh-TW" altLang="en-US" smtClean="0"/>
              <a:t>2023/12/31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34541"/>
            <a:ext cx="2314575" cy="6147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4" y="11334541"/>
            <a:ext cx="1585912" cy="6147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C8EC6F8-F176-477D-BD76-61F3C61F87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6698551" y="0"/>
            <a:ext cx="159449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6698551" y="0"/>
            <a:ext cx="159449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509318" cy="12192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1368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825" kern="1200" cap="all" spc="11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594">
          <p15:clr>
            <a:srgbClr val="F26B43"/>
          </p15:clr>
        </p15:guide>
        <p15:guide id="4294967295" pos="54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034" y="9872376"/>
            <a:ext cx="2692830" cy="2428827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0"/>
            <a:ext cx="6858000" cy="10910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4000" b="1" dirty="0">
                <a:solidFill>
                  <a:schemeClr val="tx2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</a:rPr>
              <a:t>113</a:t>
            </a:r>
            <a:r>
              <a:rPr lang="zh-TW" altLang="zh-TW" sz="4000" dirty="0" smtClean="0">
                <a:solidFill>
                  <a:schemeClr val="tx2">
                    <a:lumMod val="10000"/>
                    <a:lumOff val="90000"/>
                  </a:schemeClr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標楷體" panose="03000509000000000000" pitchFamily="65" charset="-120"/>
              </a:rPr>
              <a:t>年</a:t>
            </a:r>
            <a:r>
              <a:rPr lang="zh-TW" altLang="zh-TW" sz="4000" dirty="0" smtClean="0">
                <a:solidFill>
                  <a:schemeClr val="tx2">
                    <a:lumMod val="10000"/>
                    <a:lumOff val="90000"/>
                  </a:schemeClr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遠雄海洋公園</a:t>
            </a:r>
            <a:endParaRPr lang="zh-TW" altLang="zh-TW" sz="2400" dirty="0">
              <a:solidFill>
                <a:schemeClr val="tx2">
                  <a:lumMod val="10000"/>
                  <a:lumOff val="90000"/>
                </a:schemeClr>
              </a:solidFill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TW" altLang="zh-TW" sz="4000" dirty="0" smtClean="0">
                <a:solidFill>
                  <a:schemeClr val="tx2">
                    <a:lumMod val="10000"/>
                    <a:lumOff val="90000"/>
                  </a:schemeClr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標楷體" panose="03000509000000000000" pitchFamily="65" charset="-120"/>
              </a:rPr>
              <a:t>「環境教育活動計畫」</a:t>
            </a:r>
            <a:endParaRPr lang="en-US" altLang="zh-TW" sz="4000" dirty="0" smtClean="0">
              <a:solidFill>
                <a:schemeClr val="tx2">
                  <a:lumMod val="10000"/>
                  <a:lumOff val="90000"/>
                </a:schemeClr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algn="ctr">
              <a:spcAft>
                <a:spcPts val="0"/>
              </a:spcAft>
            </a:pPr>
            <a:r>
              <a:rPr lang="en-US" altLang="zh-TW" sz="2000" dirty="0" smtClean="0">
                <a:latin typeface="+mn-ea"/>
              </a:rPr>
              <a:t> </a:t>
            </a:r>
            <a:endParaRPr lang="zh-TW" altLang="zh-TW" sz="2000" dirty="0">
              <a:latin typeface="+mn-ea"/>
            </a:endParaRPr>
          </a:p>
          <a:p>
            <a:pPr lvl="0">
              <a:spcAft>
                <a:spcPts val="450"/>
              </a:spcAft>
            </a:pPr>
            <a:r>
              <a:rPr lang="zh-TW" altLang="en-US" sz="14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 　</a:t>
            </a:r>
            <a:r>
              <a:rPr lang="zh-TW" altLang="en-US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 一、 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活動主旨：</a:t>
            </a:r>
            <a:r>
              <a:rPr lang="en-US" altLang="zh-TW" sz="1600" kern="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113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年</a:t>
            </a:r>
            <a:r>
              <a:rPr lang="zh-TW" altLang="zh-TW" sz="1600" kern="100" dirty="0" smtClean="0">
                <a:effectLst/>
                <a:latin typeface="+mn-ea"/>
                <a:cs typeface="Times New Roman" panose="02020603050405020304" pitchFamily="18" charset="0"/>
              </a:rPr>
              <a:t>遠雄海洋公園「環境教育活動」</a:t>
            </a:r>
            <a:endParaRPr lang="en-US" altLang="zh-TW" sz="1600" kern="100" dirty="0" smtClean="0">
              <a:effectLst/>
              <a:latin typeface="+mn-ea"/>
              <a:cs typeface="Times New Roman" panose="02020603050405020304" pitchFamily="18" charset="0"/>
            </a:endParaRPr>
          </a:p>
          <a:p>
            <a:pPr lvl="0">
              <a:spcAft>
                <a:spcPts val="450"/>
              </a:spcAft>
            </a:pPr>
            <a:r>
              <a:rPr lang="zh-TW" altLang="en-US" sz="1600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　</a:t>
            </a:r>
            <a:r>
              <a:rPr lang="zh-TW" altLang="en-US" sz="1600" kern="100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　　　　　　　  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將於</a:t>
            </a:r>
            <a:r>
              <a:rPr lang="en-US" altLang="zh-TW" sz="1600" kern="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113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年</a:t>
            </a:r>
            <a:r>
              <a:rPr lang="en-US" altLang="zh-TW" sz="1600" kern="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月</a:t>
            </a:r>
            <a:r>
              <a:rPr lang="en-US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1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日起</a:t>
            </a:r>
            <a:r>
              <a:rPr lang="zh-TW" altLang="en-US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，受理預約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。為持續推廣環境教育</a:t>
            </a:r>
            <a:endParaRPr lang="en-US" altLang="zh-TW" sz="1600" kern="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 lvl="0">
              <a:spcAft>
                <a:spcPts val="450"/>
              </a:spcAft>
            </a:pPr>
            <a:r>
              <a:rPr lang="zh-TW" altLang="en-US" sz="1600" kern="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r>
              <a:rPr lang="zh-TW" altLang="en-US" sz="1600" kern="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  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之重要性與培養公民愛護環境守護海洋之理念，本園持</a:t>
            </a:r>
            <a:endParaRPr lang="en-US" altLang="zh-TW" sz="1600" kern="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 lvl="0">
              <a:spcAft>
                <a:spcPts val="450"/>
              </a:spcAft>
            </a:pPr>
            <a:r>
              <a:rPr lang="zh-TW" altLang="en-US" sz="1600" kern="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kern="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　 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續致力於走進校園分享環教課程之活動，歡迎花蓮縣市</a:t>
            </a:r>
            <a:endParaRPr lang="en-US" altLang="zh-TW" sz="1600" kern="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 lvl="0">
              <a:spcAft>
                <a:spcPts val="450"/>
              </a:spcAft>
            </a:pPr>
            <a:r>
              <a:rPr lang="zh-TW" altLang="en-US" sz="1600" kern="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r>
              <a:rPr lang="zh-TW" altLang="en-US" sz="1600" kern="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  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幼兒園</a:t>
            </a:r>
            <a:r>
              <a:rPr lang="en-US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國民中小學</a:t>
            </a:r>
            <a:r>
              <a:rPr lang="en-US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高中職學校報名預約本園至校園內</a:t>
            </a:r>
            <a:endParaRPr lang="en-US" altLang="zh-TW" sz="1600" kern="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 lvl="0">
              <a:spcAft>
                <a:spcPts val="450"/>
              </a:spcAft>
            </a:pPr>
            <a:r>
              <a:rPr lang="zh-TW" altLang="en-US" sz="1600" kern="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kern="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　 </a:t>
            </a:r>
            <a:r>
              <a:rPr lang="zh-TW" altLang="zh-TW" sz="1600" kern="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進行環境課程分享服務，特辦理本次活動</a:t>
            </a:r>
            <a:r>
              <a:rPr lang="en-US" altLang="zh-TW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</a:p>
          <a:p>
            <a:pPr lvl="0">
              <a:spcAft>
                <a:spcPts val="450"/>
              </a:spcAft>
            </a:pPr>
            <a:r>
              <a:rPr lang="en-US" altLang="zh-TW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                                                                                                                                            </a:t>
            </a: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二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主辦單位：遠雄海洋公園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 </a:t>
            </a:r>
            <a:endParaRPr lang="en-US" altLang="zh-TW" sz="1600" dirty="0" smtClean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en-US" altLang="zh-TW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en-US" altLang="zh-TW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</a:t>
            </a: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 三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目標對象：花蓮市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新城鄉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吉安鄉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壽豐鄉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鳳林鎮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 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之幼兒園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國民中小學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高中職學校。</a:t>
            </a:r>
            <a:endParaRPr lang="zh-TW" altLang="zh-TW" sz="1600" dirty="0">
              <a:latin typeface="+mn-ea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en-US" altLang="zh-TW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          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  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其它鄉鎮或相關單位可先使用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mail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詢問聯繫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en-US" altLang="zh-TW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四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活動時數：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50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分鐘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次</a:t>
            </a:r>
            <a:endParaRPr lang="en-US" altLang="zh-TW" sz="1600" dirty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en-US" altLang="zh-TW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 </a:t>
            </a: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en-US" altLang="zh-TW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en-US" altLang="zh-TW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五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課程費用：推廣期間 </a:t>
            </a:r>
            <a:r>
              <a:rPr lang="zh-TW" altLang="zh-TW" sz="1600" b="1" dirty="0" smtClean="0">
                <a:solidFill>
                  <a:srgbClr val="FF0000"/>
                </a:solidFill>
                <a:effectLst/>
                <a:latin typeface="+mn-ea"/>
                <a:cs typeface="標楷體" panose="03000509000000000000" pitchFamily="65" charset="-120"/>
              </a:rPr>
              <a:t>免費</a:t>
            </a:r>
            <a:endParaRPr lang="en-US" altLang="zh-TW" sz="1600" b="1" dirty="0" smtClean="0">
              <a:solidFill>
                <a:srgbClr val="FF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endParaRPr lang="en-US" altLang="zh-TW" sz="1600" dirty="0" smtClean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六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課程簡介：本次課程分享主題將包括「水生生物」及「環境保育」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　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主題，過程中透過「解說」、「互動」、「遊戲」、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「觀察」等方式進行課程，並可依學員年級與課綱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/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教學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　　　　　　 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計畫與目標，進行教學課程內容之搭配與調整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　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</a:t>
            </a:r>
            <a:r>
              <a:rPr lang="zh-TW" altLang="en-US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七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辦理日期：</a:t>
            </a:r>
            <a:r>
              <a:rPr lang="en-US" altLang="zh-TW" sz="1600" dirty="0">
                <a:solidFill>
                  <a:srgbClr val="000000"/>
                </a:solidFill>
                <a:latin typeface="+mn-ea"/>
              </a:rPr>
              <a:t>113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年</a:t>
            </a:r>
            <a:r>
              <a:rPr lang="en-US" altLang="zh-TW" sz="1600" dirty="0">
                <a:solidFill>
                  <a:srgbClr val="000000"/>
                </a:solidFill>
                <a:latin typeface="+mn-ea"/>
              </a:rPr>
              <a:t>1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月</a:t>
            </a:r>
            <a:r>
              <a:rPr lang="en-US" altLang="zh-TW" sz="1600" dirty="0">
                <a:solidFill>
                  <a:srgbClr val="000000"/>
                </a:solidFill>
                <a:latin typeface="+mn-ea"/>
              </a:rPr>
              <a:t>1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日起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</a:rPr>
              <a:t>，並於每月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</a:rPr>
              <a:t>10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</a:rPr>
              <a:t>號前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</a:rPr>
              <a:t>，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</a:rPr>
              <a:t>截止下個月之報名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</a:rPr>
              <a:t>　　　　　　　 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</a:rPr>
              <a:t>場次預約</a:t>
            </a:r>
            <a:r>
              <a:rPr lang="zh-TW" altLang="en-US" sz="1600" dirty="0" smtClean="0">
                <a:latin typeface="+mn-ea"/>
              </a:rPr>
              <a:t>。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</a:rPr>
              <a:t>每月場次有限，請提早聯繫報名預約</a:t>
            </a: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endParaRPr lang="en-US" altLang="zh-TW" sz="1600" dirty="0" smtClean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endParaRPr lang="en-US" altLang="zh-TW" sz="1600" dirty="0" smtClean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450"/>
              </a:spcAft>
            </a:pP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 八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活動地點：報名學校之校園內進行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(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場地至少需有投影器材設備</a:t>
            </a:r>
            <a:r>
              <a:rPr lang="en-US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)</a:t>
            </a: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　</a:t>
            </a:r>
            <a:endParaRPr lang="en-US" altLang="zh-TW" sz="1600" dirty="0" smtClean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en-US" altLang="zh-TW" sz="1600" dirty="0" smtClean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 九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、 活動人數：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</a:rPr>
              <a:t>可溝通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聯繫參與人數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zh-TW" altLang="en-US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　</a:t>
            </a:r>
            <a:endParaRPr lang="en-US" altLang="zh-TW" sz="1600" dirty="0" smtClean="0">
              <a:solidFill>
                <a:srgbClr val="000000"/>
              </a:solidFill>
              <a:effectLst/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zh-TW" altLang="en-US" sz="1600" dirty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十、 報名洽詢：</a:t>
            </a:r>
            <a:r>
              <a:rPr lang="zh-TW" altLang="zh-TW" sz="1600" dirty="0" smtClean="0">
                <a:effectLst/>
                <a:latin typeface="+mn-ea"/>
                <a:cs typeface="Arial" panose="020B0604020202020204" pitchFamily="34" charset="0"/>
              </a:rPr>
              <a:t>遠雄海洋公園</a:t>
            </a:r>
            <a:r>
              <a:rPr lang="zh-TW" altLang="zh-TW" sz="1600" dirty="0" smtClean="0">
                <a:effectLst/>
                <a:latin typeface="+mn-ea"/>
                <a:cs typeface="標楷體" panose="03000509000000000000" pitchFamily="65" charset="-120"/>
              </a:rPr>
              <a:t>（</a:t>
            </a:r>
            <a:r>
              <a:rPr lang="en-US" altLang="zh-TW" sz="1600" dirty="0">
                <a:latin typeface="+mn-ea"/>
              </a:rPr>
              <a:t>974</a:t>
            </a:r>
            <a:r>
              <a:rPr lang="zh-TW" altLang="zh-TW" sz="1600" dirty="0">
                <a:latin typeface="+mn-ea"/>
                <a:cs typeface="Arial" panose="020B0604020202020204" pitchFamily="34" charset="0"/>
              </a:rPr>
              <a:t>花蓮縣壽豐鄉福德</a:t>
            </a:r>
            <a:r>
              <a:rPr lang="en-US" altLang="zh-TW" sz="1600" dirty="0">
                <a:latin typeface="+mn-ea"/>
              </a:rPr>
              <a:t>189</a:t>
            </a:r>
            <a:r>
              <a:rPr lang="zh-TW" altLang="zh-TW" sz="1600" dirty="0">
                <a:latin typeface="+mn-ea"/>
                <a:cs typeface="Arial" panose="020B0604020202020204" pitchFamily="34" charset="0"/>
              </a:rPr>
              <a:t>號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） </a:t>
            </a:r>
            <a:endParaRPr lang="zh-TW" altLang="zh-TW" sz="1600" dirty="0">
              <a:latin typeface="+mn-ea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zh-TW" altLang="en-US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　　　　　　　　 </a:t>
            </a:r>
            <a:r>
              <a:rPr lang="zh-TW" altLang="zh-TW" sz="1600" dirty="0" smtClean="0">
                <a:solidFill>
                  <a:srgbClr val="000000"/>
                </a:solidFill>
                <a:effectLst/>
                <a:latin typeface="+mn-ea"/>
                <a:cs typeface="標楷體" panose="03000509000000000000" pitchFamily="65" charset="-120"/>
              </a:rPr>
              <a:t>解說教育科科長 謝易玲</a:t>
            </a:r>
            <a:endParaRPr lang="en-US" altLang="zh-TW" sz="1600" dirty="0">
              <a:solidFill>
                <a:srgbClr val="000000"/>
              </a:solidFill>
              <a:latin typeface="+mn-ea"/>
              <a:cs typeface="標楷體" panose="03000509000000000000" pitchFamily="65" charset="-12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en-US" altLang="zh-TW" sz="1600" dirty="0" smtClean="0">
                <a:solidFill>
                  <a:srgbClr val="000000"/>
                </a:solidFill>
                <a:latin typeface="+mn-ea"/>
                <a:cs typeface="標楷體" panose="03000509000000000000" pitchFamily="65" charset="-120"/>
              </a:rPr>
              <a:t>      </a:t>
            </a:r>
            <a:r>
              <a:rPr lang="en-US" altLang="zh-TW" sz="1600" dirty="0" smtClean="0">
                <a:solidFill>
                  <a:srgbClr val="FF0000"/>
                </a:solidFill>
                <a:latin typeface="+mn-ea"/>
                <a:cs typeface="標楷體" panose="03000509000000000000" pitchFamily="65" charset="-120"/>
              </a:rPr>
              <a:t>E-mail</a:t>
            </a:r>
            <a:r>
              <a:rPr lang="zh-TW" altLang="zh-TW" sz="1600" dirty="0">
                <a:solidFill>
                  <a:srgbClr val="FF0000"/>
                </a:solidFill>
                <a:latin typeface="+mn-ea"/>
                <a:cs typeface="標楷體" panose="03000509000000000000" pitchFamily="65" charset="-120"/>
              </a:rPr>
              <a:t>：</a:t>
            </a:r>
            <a:r>
              <a:rPr lang="en-US" altLang="zh-TW" sz="1600" u="sng" dirty="0" smtClean="0">
                <a:solidFill>
                  <a:srgbClr val="FF0000"/>
                </a:solidFill>
                <a:latin typeface="+mn-ea"/>
              </a:rPr>
              <a:t>03311@farglory-oceanpark.com.tw</a:t>
            </a:r>
            <a:r>
              <a:rPr lang="zh-TW" altLang="zh-TW" sz="1600" dirty="0" smtClean="0">
                <a:solidFill>
                  <a:srgbClr val="FF0000"/>
                </a:solidFill>
                <a:effectLst/>
                <a:latin typeface="+mn-ea"/>
                <a:cs typeface="標楷體" panose="03000509000000000000" pitchFamily="65" charset="-120"/>
              </a:rPr>
              <a:t> </a:t>
            </a:r>
            <a:endParaRPr lang="zh-TW" altLang="zh-TW" sz="16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/>
          <a:srcRect b="6762"/>
          <a:stretch/>
        </p:blipFill>
        <p:spPr>
          <a:xfrm>
            <a:off x="416730" y="10664457"/>
            <a:ext cx="1939011" cy="138605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159" y="10664456"/>
            <a:ext cx="1848487" cy="138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363</TotalTime>
  <Words>14</Words>
  <Application>Microsoft Office PowerPoint</Application>
  <PresentationFormat>寬螢幕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Gill Sans MT</vt:lpstr>
      <vt:lpstr>微軟正黑體</vt:lpstr>
      <vt:lpstr>新細明體</vt:lpstr>
      <vt:lpstr>標楷體</vt:lpstr>
      <vt:lpstr>Arial</vt:lpstr>
      <vt:lpstr>Impact</vt:lpstr>
      <vt:lpstr>Times New Roman</vt:lpstr>
      <vt:lpstr>Badge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謝易玲</dc:creator>
  <cp:lastModifiedBy>謝易玲</cp:lastModifiedBy>
  <cp:revision>9</cp:revision>
  <dcterms:created xsi:type="dcterms:W3CDTF">2023-12-31T01:00:26Z</dcterms:created>
  <dcterms:modified xsi:type="dcterms:W3CDTF">2023-12-31T07:03:32Z</dcterms:modified>
</cp:coreProperties>
</file>