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73" r:id="rId2"/>
    <p:sldId id="314" r:id="rId3"/>
    <p:sldId id="316" r:id="rId4"/>
    <p:sldId id="364" r:id="rId5"/>
    <p:sldId id="370" r:id="rId6"/>
    <p:sldId id="365" r:id="rId7"/>
    <p:sldId id="317" r:id="rId8"/>
    <p:sldId id="277" r:id="rId9"/>
    <p:sldId id="319" r:id="rId10"/>
    <p:sldId id="320" r:id="rId11"/>
    <p:sldId id="321" r:id="rId12"/>
    <p:sldId id="322" r:id="rId13"/>
    <p:sldId id="358" r:id="rId14"/>
    <p:sldId id="361" r:id="rId15"/>
    <p:sldId id="359" r:id="rId16"/>
    <p:sldId id="351" r:id="rId17"/>
    <p:sldId id="336" r:id="rId18"/>
    <p:sldId id="337" r:id="rId19"/>
    <p:sldId id="371" r:id="rId20"/>
    <p:sldId id="372" r:id="rId21"/>
    <p:sldId id="356" r:id="rId22"/>
    <p:sldId id="366" r:id="rId23"/>
    <p:sldId id="283" r:id="rId24"/>
    <p:sldId id="263" r:id="rId25"/>
  </p:sldIdLst>
  <p:sldSz cx="9144000" cy="5143500" type="screen16x9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CC9900"/>
    <a:srgbClr val="FCE404"/>
    <a:srgbClr val="EEBE0E"/>
    <a:srgbClr val="FFFF99"/>
    <a:srgbClr val="E2C54A"/>
    <a:srgbClr val="D9B623"/>
    <a:srgbClr val="D1A22B"/>
    <a:srgbClr val="00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>
        <p:scale>
          <a:sx n="120" d="100"/>
          <a:sy n="120" d="100"/>
        </p:scale>
        <p:origin x="-403" y="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35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406" cy="49579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750" y="0"/>
            <a:ext cx="2945405" cy="49579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B0BE741E-8F8B-4AA1-9480-7E2ECA6B9EFF}" type="datetimeFigureOut">
              <a:rPr lang="zh-TW" altLang="en-US" smtClean="0"/>
              <a:pPr/>
              <a:t>2021/5/6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9305"/>
            <a:ext cx="2945406" cy="49579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750" y="9429305"/>
            <a:ext cx="2945405" cy="49579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E40F1A1A-3DD5-4822-985B-5A82364AD8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00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A16E3727-956E-4444-B6DB-B84D5622173A}" type="datetimeFigureOut">
              <a:rPr lang="zh-TW" altLang="en-US" smtClean="0"/>
              <a:pPr/>
              <a:t>2021/5/6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F88AF946-381B-494A-BB93-A80C7E550F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45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耐燃測試報告 附件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金門市自己的服務站 </a:t>
            </a:r>
            <a:r>
              <a:rPr lang="en-US" altLang="zh-TW" dirty="0" smtClean="0"/>
              <a:t>(</a:t>
            </a:r>
            <a:r>
              <a:rPr lang="zh-TW" altLang="en-US" dirty="0" smtClean="0"/>
              <a:t>非特約</a:t>
            </a:r>
            <a:r>
              <a:rPr lang="en-US" altLang="zh-TW" dirty="0" smtClean="0"/>
              <a:t>)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=&gt;</a:t>
            </a:r>
            <a:r>
              <a:rPr lang="zh-TW" altLang="en-US" baseline="0" dirty="0" smtClean="0"/>
              <a:t>要修改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金門市自己的服務站 </a:t>
            </a:r>
            <a:r>
              <a:rPr lang="en-US" altLang="zh-TW" dirty="0" smtClean="0"/>
              <a:t>(</a:t>
            </a:r>
            <a:r>
              <a:rPr lang="zh-TW" altLang="en-US" dirty="0" smtClean="0"/>
              <a:t>非特約</a:t>
            </a:r>
            <a:r>
              <a:rPr lang="en-US" altLang="zh-TW" dirty="0" smtClean="0"/>
              <a:t>)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=&gt;</a:t>
            </a:r>
            <a:r>
              <a:rPr lang="zh-TW" altLang="en-US" baseline="0" dirty="0" smtClean="0"/>
              <a:t>要修改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備註取正時間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備註取正時間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備註取正時間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耐燃測試報告 附件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藍波防鏽可用回饋項目去說明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指標性專案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不要寫</a:t>
            </a:r>
            <a:r>
              <a:rPr lang="en-US" altLang="zh-TW" dirty="0" smtClean="0"/>
              <a:t>0.79</a:t>
            </a:r>
            <a:r>
              <a:rPr lang="zh-TW" altLang="en-US" dirty="0" smtClean="0"/>
              <a:t> 改完全符合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耐燃測試報告 附件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針對安全要說明     不鏽鋼螺絲要被註    報告附件被註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耐燃測試報告 附件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AF946-381B-494A-BB93-A80C7E550F4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標案簡報封面封底內頁_0319_花蓮縣封面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32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1357290" y="214296"/>
            <a:ext cx="310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材料選用 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–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排水器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175" y="188913"/>
            <a:ext cx="213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982788" y="239713"/>
            <a:ext cx="213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5" name="圖片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000246"/>
            <a:ext cx="2157607" cy="2828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圖片 15" descr="產品責任險證明-202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3240" y="2285998"/>
            <a:ext cx="3143272" cy="23574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文字方塊 19"/>
          <p:cNvSpPr txBox="1"/>
          <p:nvPr/>
        </p:nvSpPr>
        <p:spPr>
          <a:xfrm>
            <a:off x="142844" y="3643320"/>
            <a:ext cx="2808782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排水器全數</a:t>
            </a:r>
            <a:endParaRPr lang="en-US" altLang="zh-TW" sz="2800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投保產品責任險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!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715404" y="47863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357290" y="881991"/>
            <a:ext cx="6571030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多種排水器規格可選擇，揚程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2.5m~18m</a:t>
            </a:r>
          </a:p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依環境狀況選用最適當的排水器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材料選用 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–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管槽、伸縮管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175" y="188913"/>
            <a:ext cx="213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982788" y="239713"/>
            <a:ext cx="213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7" y="1142990"/>
            <a:ext cx="1371610" cy="15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圖片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142990"/>
            <a:ext cx="1285884" cy="15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圖片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786064"/>
            <a:ext cx="1285884" cy="15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圖片 1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786064"/>
            <a:ext cx="1371610" cy="15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文字方塊 16"/>
          <p:cNvSpPr txBox="1"/>
          <p:nvPr/>
        </p:nvSpPr>
        <p:spPr>
          <a:xfrm>
            <a:off x="3786182" y="1083410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本公司提供至少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10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款以上的管槽形式，可應對不同的環境使用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pic>
        <p:nvPicPr>
          <p:cNvPr id="21" name="圖片 20" descr="第2頁管槽耐燃試驗報告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29520" y="2928940"/>
            <a:ext cx="1214446" cy="1785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圖片 2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8204" y="2929258"/>
            <a:ext cx="1357322" cy="1785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文字方塊 25"/>
          <p:cNvSpPr txBox="1"/>
          <p:nvPr/>
        </p:nvSpPr>
        <p:spPr>
          <a:xfrm>
            <a:off x="3428992" y="3000378"/>
            <a:ext cx="2214578" cy="107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皆通過</a:t>
            </a:r>
            <a:endParaRPr lang="en-US" altLang="zh-TW" sz="2800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耐燃試驗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cxnSp>
        <p:nvCxnSpPr>
          <p:cNvPr id="27" name="直線單箭頭接點 26"/>
          <p:cNvCxnSpPr>
            <a:stCxn id="26" idx="2"/>
          </p:cNvCxnSpPr>
          <p:nvPr/>
        </p:nvCxnSpPr>
        <p:spPr>
          <a:xfrm rot="16200000" flipH="1">
            <a:off x="4876063" y="3733068"/>
            <a:ext cx="427725" cy="110728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715008" y="2786064"/>
            <a:ext cx="3071834" cy="200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714348" y="4357700"/>
            <a:ext cx="457203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*相關測試報告可參閱附件：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5-4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715404" y="47863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4543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材料選用 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–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支撐架、安裝架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175" y="188913"/>
            <a:ext cx="213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982788" y="239713"/>
            <a:ext cx="213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5" name="圖片 14"/>
          <p:cNvPicPr/>
          <p:nvPr/>
        </p:nvPicPr>
        <p:blipFill>
          <a:blip r:embed="rId3" cstate="print"/>
          <a:srcRect l="934"/>
          <a:stretch>
            <a:fillRect/>
          </a:stretch>
        </p:blipFill>
        <p:spPr bwMode="auto">
          <a:xfrm>
            <a:off x="500034" y="1071552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15"/>
          <p:cNvPicPr/>
          <p:nvPr/>
        </p:nvPicPr>
        <p:blipFill>
          <a:blip r:embed="rId4" cstate="print"/>
          <a:srcRect t="18361"/>
          <a:stretch>
            <a:fillRect/>
          </a:stretch>
        </p:blipFill>
        <p:spPr bwMode="auto">
          <a:xfrm>
            <a:off x="2786050" y="3286130"/>
            <a:ext cx="142876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7"/>
          <p:cNvSpPr txBox="1"/>
          <p:nvPr/>
        </p:nvSpPr>
        <p:spPr>
          <a:xfrm>
            <a:off x="4071934" y="785800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統一使用結構較完整的</a:t>
            </a:r>
            <a:endParaRPr lang="en-US" altLang="zh-TW" sz="2800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「</a:t>
            </a: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不鏽鋼豪華架</a:t>
            </a:r>
            <a:r>
              <a:rPr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」</a:t>
            </a:r>
            <a:endParaRPr lang="zh-TW" altLang="en-US" sz="4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4643438" y="2643188"/>
          <a:ext cx="3786214" cy="2000264"/>
        </p:xfrm>
        <a:graphic>
          <a:graphicData uri="http://schemas.openxmlformats.org/drawingml/2006/table">
            <a:tbl>
              <a:tblPr/>
              <a:tblGrid>
                <a:gridCol w="1893107"/>
                <a:gridCol w="1893107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規格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說明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材質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SUS304</a:t>
                      </a:r>
                      <a:endParaRPr lang="zh-TW" sz="2000" b="1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基礎</a:t>
                      </a:r>
                      <a:r>
                        <a:rPr lang="zh-TW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厚度</a:t>
                      </a:r>
                      <a:endParaRPr lang="zh-TW" sz="20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2.0mm</a:t>
                      </a:r>
                      <a:endParaRPr lang="zh-TW" sz="2000" b="1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基本荷重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</a:t>
                      </a:r>
                      <a:r>
                        <a:rPr lang="en-US" sz="20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00</a:t>
                      </a: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公斤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428596" y="4252472"/>
            <a:ext cx="364333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*安裝架及相關螺絲配件皆為不鏽鋼材質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715404" y="47863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安裝規劃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175" y="188913"/>
            <a:ext cx="213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982788" y="239713"/>
            <a:ext cx="213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28" name="Picture 2" descr="C:\Users\maochun\Desktop\安裝照片\b4093241-1b1f-4a4b-a4ff-7e61adb72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450" y="2624172"/>
            <a:ext cx="2501872" cy="18764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1" name="內容版面配置區 2"/>
          <p:cNvSpPr txBox="1">
            <a:spLocks/>
          </p:cNvSpPr>
          <p:nvPr/>
        </p:nvSpPr>
        <p:spPr>
          <a:xfrm>
            <a:off x="5572132" y="857238"/>
            <a:ext cx="2786082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最佳</a:t>
            </a:r>
            <a:r>
              <a:rPr kumimoji="0" lang="zh-TW" alt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安全</a:t>
            </a:r>
            <a:r>
              <a:rPr kumimoji="0" lang="zh-TW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位置</a:t>
            </a:r>
            <a:endParaRPr kumimoji="0" lang="en-US" altLang="zh-TW" sz="24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zh-TW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最佳</a:t>
            </a:r>
            <a:r>
              <a:rPr kumimoji="0" lang="zh-TW" alt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效能</a:t>
            </a:r>
            <a:r>
              <a:rPr kumimoji="0" lang="zh-TW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位置</a:t>
            </a:r>
            <a:endParaRPr kumimoji="0" lang="en-US" altLang="zh-TW" sz="24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最佳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美觀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位置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4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285720" y="1285866"/>
            <a:ext cx="5000660" cy="64294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下單後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特殊環境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安排專業人員評估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>
            <a:off x="571472" y="2141534"/>
            <a:ext cx="45005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 descr="技師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1767B3"/>
              </a:clrFrom>
              <a:clrTo>
                <a:srgbClr val="1767B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281582"/>
            <a:ext cx="2786082" cy="2647622"/>
          </a:xfrm>
          <a:prstGeom prst="rect">
            <a:avLst/>
          </a:prstGeom>
        </p:spPr>
      </p:pic>
      <p:pic>
        <p:nvPicPr>
          <p:cNvPr id="14" name="圖片 13" descr="1481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5228" y="2643188"/>
            <a:ext cx="2475959" cy="1857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文字方塊 12"/>
          <p:cNvSpPr txBox="1"/>
          <p:nvPr/>
        </p:nvSpPr>
        <p:spPr>
          <a:xfrm>
            <a:off x="8715404" y="47863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安裝規劃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175" y="188913"/>
            <a:ext cx="213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982788" y="239713"/>
            <a:ext cx="213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1142976" y="1071552"/>
            <a:ext cx="6786610" cy="64294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考量外觀一致性、水平垂直對齊、整體美觀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圖片 10" descr="148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1714" y="1928808"/>
            <a:ext cx="2143624" cy="2857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圖片 12" descr="中山女高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78" y="1928807"/>
            <a:ext cx="5072098" cy="2853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字方塊 8"/>
          <p:cNvSpPr txBox="1"/>
          <p:nvPr/>
        </p:nvSpPr>
        <p:spPr>
          <a:xfrm>
            <a:off x="8715404" y="47863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圖片 35" descr="messageImage_1575360844576.png"/>
          <p:cNvPicPr>
            <a:picLocks noChangeAspect="1"/>
          </p:cNvPicPr>
          <p:nvPr/>
        </p:nvPicPr>
        <p:blipFill>
          <a:blip r:embed="rId3" cstate="print"/>
          <a:srcRect l="2182" r="4797"/>
          <a:stretch>
            <a:fillRect/>
          </a:stretch>
        </p:blipFill>
        <p:spPr>
          <a:xfrm>
            <a:off x="6215074" y="3987263"/>
            <a:ext cx="2714644" cy="115623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357290" y="214296"/>
            <a:ext cx="4543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服務計劃 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–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報修流程及時效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7358082" y="3643320"/>
            <a:ext cx="1643074" cy="71438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百名服務員 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全力支援！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715404" y="47863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grpSp>
        <p:nvGrpSpPr>
          <p:cNvPr id="83" name="群組 82"/>
          <p:cNvGrpSpPr/>
          <p:nvPr/>
        </p:nvGrpSpPr>
        <p:grpSpPr>
          <a:xfrm>
            <a:off x="1785950" y="642942"/>
            <a:ext cx="7000892" cy="4643452"/>
            <a:chOff x="0" y="594364"/>
            <a:chExt cx="7000892" cy="4643452"/>
          </a:xfrm>
        </p:grpSpPr>
        <p:pic>
          <p:nvPicPr>
            <p:cNvPr id="82" name="圖片 81" descr="map.png"/>
            <p:cNvPicPr>
              <a:picLocks noChangeAspect="1"/>
            </p:cNvPicPr>
            <p:nvPr/>
          </p:nvPicPr>
          <p:blipFill>
            <a:blip r:embed="rId4"/>
            <a:srcRect l="27616" r="7098"/>
            <a:stretch>
              <a:fillRect/>
            </a:stretch>
          </p:blipFill>
          <p:spPr>
            <a:xfrm>
              <a:off x="2222198" y="594364"/>
              <a:ext cx="2257249" cy="4643452"/>
            </a:xfrm>
            <a:prstGeom prst="rect">
              <a:avLst/>
            </a:prstGeom>
          </p:spPr>
        </p:pic>
        <p:sp>
          <p:nvSpPr>
            <p:cNvPr id="26" name="內容版面配置區 2"/>
            <p:cNvSpPr txBox="1">
              <a:spLocks/>
            </p:cNvSpPr>
            <p:nvPr/>
          </p:nvSpPr>
          <p:spPr>
            <a:xfrm>
              <a:off x="500066" y="1928808"/>
              <a:ext cx="1571636" cy="7143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臺</a:t>
              </a:r>
              <a:r>
                <a:rPr lang="zh-TW" altLang="en-US" sz="1400" b="1" dirty="0" smtClean="0"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中</a:t>
              </a: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服務站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TW" sz="1400" b="1" dirty="0" smtClean="0"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27</a:t>
              </a:r>
              <a:r>
                <a:rPr lang="zh-TW" altLang="en-US" sz="1400" b="1" dirty="0" smtClean="0"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名</a:t>
              </a: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服務員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1" name="內容版面配置區 2"/>
            <p:cNvSpPr txBox="1">
              <a:spLocks/>
            </p:cNvSpPr>
            <p:nvPr/>
          </p:nvSpPr>
          <p:spPr>
            <a:xfrm>
              <a:off x="0" y="2714626"/>
              <a:ext cx="1857388" cy="7143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雲嘉服務站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TW" sz="1400" b="1" dirty="0" smtClean="0"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9</a:t>
              </a:r>
              <a:r>
                <a:rPr lang="zh-TW" altLang="en-US" sz="1400" b="1" dirty="0" smtClean="0"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名</a:t>
              </a: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服務員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6" name="內容版面配置區 2"/>
            <p:cNvSpPr txBox="1">
              <a:spLocks/>
            </p:cNvSpPr>
            <p:nvPr/>
          </p:nvSpPr>
          <p:spPr>
            <a:xfrm>
              <a:off x="142876" y="1214428"/>
              <a:ext cx="2071702" cy="7143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zh-TW" altLang="en-US" sz="1400" b="1" dirty="0" smtClean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新竹服務站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TW" sz="1400" b="1" dirty="0" smtClean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lang="zh-TW" altLang="en-US" sz="1400" b="1" dirty="0" smtClean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名</a:t>
              </a: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服務員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" name="內容版面配置區 2"/>
            <p:cNvSpPr txBox="1">
              <a:spLocks/>
            </p:cNvSpPr>
            <p:nvPr/>
          </p:nvSpPr>
          <p:spPr>
            <a:xfrm>
              <a:off x="571472" y="3357568"/>
              <a:ext cx="1714512" cy="7143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zh-TW" altLang="en-US" sz="1400" b="1" dirty="0" smtClean="0"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台南服務站</a:t>
              </a:r>
              <a:endParaRPr lang="en-US" altLang="zh-TW" sz="14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TW" sz="1400" b="1" dirty="0" smtClean="0"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16</a:t>
              </a:r>
              <a:r>
                <a:rPr lang="zh-TW" altLang="en-US" sz="1400" b="1" dirty="0" smtClean="0"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名</a:t>
              </a: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服務員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內容版面配置區 2"/>
            <p:cNvSpPr txBox="1">
              <a:spLocks/>
            </p:cNvSpPr>
            <p:nvPr/>
          </p:nvSpPr>
          <p:spPr>
            <a:xfrm>
              <a:off x="4786314" y="714362"/>
              <a:ext cx="1571636" cy="7143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臺北服務站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16</a:t>
              </a:r>
              <a:r>
                <a:rPr lang="zh-TW" altLang="en-US" sz="1400" b="1" dirty="0" smtClean="0"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名</a:t>
              </a: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服務員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" name="內容版面配置區 2"/>
            <p:cNvSpPr txBox="1">
              <a:spLocks/>
            </p:cNvSpPr>
            <p:nvPr/>
          </p:nvSpPr>
          <p:spPr>
            <a:xfrm>
              <a:off x="5643570" y="1357304"/>
              <a:ext cx="1357322" cy="7143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zh-TW" altLang="en-US" sz="1400" b="1" dirty="0" smtClean="0"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宜蘭</a:t>
              </a: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服務站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TW" sz="1400" b="1" dirty="0" smtClean="0"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4</a:t>
              </a:r>
              <a:r>
                <a:rPr lang="zh-TW" altLang="en-US" sz="1400" b="1" dirty="0" smtClean="0"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名</a:t>
              </a: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服務員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29" name="群組 28"/>
            <p:cNvGrpSpPr/>
            <p:nvPr/>
          </p:nvGrpSpPr>
          <p:grpSpPr>
            <a:xfrm>
              <a:off x="2997538" y="1142990"/>
              <a:ext cx="574362" cy="142876"/>
              <a:chOff x="2854630" y="1462080"/>
              <a:chExt cx="574362" cy="142876"/>
            </a:xfrm>
          </p:grpSpPr>
          <p:cxnSp>
            <p:nvCxnSpPr>
              <p:cNvPr id="45" name="直線接點 44"/>
              <p:cNvCxnSpPr/>
              <p:nvPr/>
            </p:nvCxnSpPr>
            <p:spPr>
              <a:xfrm>
                <a:off x="2928926" y="1530660"/>
                <a:ext cx="500066" cy="158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橢圓 30"/>
              <p:cNvSpPr/>
              <p:nvPr/>
            </p:nvSpPr>
            <p:spPr>
              <a:xfrm>
                <a:off x="2854630" y="1462080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 rot="10800000">
              <a:off x="3997638" y="1071551"/>
              <a:ext cx="1002990" cy="142876"/>
              <a:chOff x="2854630" y="1462080"/>
              <a:chExt cx="1002990" cy="142876"/>
            </a:xfrm>
          </p:grpSpPr>
          <p:cxnSp>
            <p:nvCxnSpPr>
              <p:cNvPr id="33" name="直線接點 32"/>
              <p:cNvCxnSpPr/>
              <p:nvPr/>
            </p:nvCxnSpPr>
            <p:spPr>
              <a:xfrm>
                <a:off x="2928926" y="1530660"/>
                <a:ext cx="928694" cy="285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橢圓 33"/>
              <p:cNvSpPr/>
              <p:nvPr/>
            </p:nvSpPr>
            <p:spPr>
              <a:xfrm>
                <a:off x="2854630" y="1462080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38" name="群組 37"/>
            <p:cNvGrpSpPr/>
            <p:nvPr/>
          </p:nvGrpSpPr>
          <p:grpSpPr>
            <a:xfrm rot="10800000">
              <a:off x="4143372" y="1643055"/>
              <a:ext cx="1643074" cy="142876"/>
              <a:chOff x="2854630" y="1462080"/>
              <a:chExt cx="1643074" cy="142876"/>
            </a:xfrm>
          </p:grpSpPr>
          <p:cxnSp>
            <p:nvCxnSpPr>
              <p:cNvPr id="43" name="直線接點 42"/>
              <p:cNvCxnSpPr/>
              <p:nvPr/>
            </p:nvCxnSpPr>
            <p:spPr>
              <a:xfrm>
                <a:off x="2928926" y="1530659"/>
                <a:ext cx="1568778" cy="2857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橢圓 43"/>
              <p:cNvSpPr/>
              <p:nvPr/>
            </p:nvSpPr>
            <p:spPr>
              <a:xfrm>
                <a:off x="2854630" y="1462080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47" name="群組 46"/>
            <p:cNvGrpSpPr/>
            <p:nvPr/>
          </p:nvGrpSpPr>
          <p:grpSpPr>
            <a:xfrm>
              <a:off x="1714512" y="1571618"/>
              <a:ext cx="1857388" cy="142876"/>
              <a:chOff x="2854630" y="1462080"/>
              <a:chExt cx="1857388" cy="142876"/>
            </a:xfrm>
          </p:grpSpPr>
          <p:cxnSp>
            <p:nvCxnSpPr>
              <p:cNvPr id="48" name="直線接點 47"/>
              <p:cNvCxnSpPr/>
              <p:nvPr/>
            </p:nvCxnSpPr>
            <p:spPr>
              <a:xfrm>
                <a:off x="2928926" y="1530659"/>
                <a:ext cx="1783092" cy="2859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橢圓 48"/>
              <p:cNvSpPr/>
              <p:nvPr/>
            </p:nvSpPr>
            <p:spPr>
              <a:xfrm>
                <a:off x="2854630" y="1462080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1788808" y="2143122"/>
              <a:ext cx="1283026" cy="142876"/>
              <a:chOff x="2854630" y="1462080"/>
              <a:chExt cx="1283026" cy="142876"/>
            </a:xfrm>
          </p:grpSpPr>
          <p:cxnSp>
            <p:nvCxnSpPr>
              <p:cNvPr id="52" name="直線接點 51"/>
              <p:cNvCxnSpPr/>
              <p:nvPr/>
            </p:nvCxnSpPr>
            <p:spPr>
              <a:xfrm>
                <a:off x="2926068" y="1530659"/>
                <a:ext cx="1211588" cy="2859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橢圓 52"/>
              <p:cNvSpPr/>
              <p:nvPr/>
            </p:nvSpPr>
            <p:spPr>
              <a:xfrm>
                <a:off x="2854630" y="1462080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57" name="群組 56"/>
            <p:cNvGrpSpPr/>
            <p:nvPr/>
          </p:nvGrpSpPr>
          <p:grpSpPr>
            <a:xfrm>
              <a:off x="1500166" y="3000378"/>
              <a:ext cx="1283026" cy="142876"/>
              <a:chOff x="2854630" y="1462080"/>
              <a:chExt cx="1283026" cy="142876"/>
            </a:xfrm>
          </p:grpSpPr>
          <p:cxnSp>
            <p:nvCxnSpPr>
              <p:cNvPr id="58" name="直線接點 57"/>
              <p:cNvCxnSpPr/>
              <p:nvPr/>
            </p:nvCxnSpPr>
            <p:spPr>
              <a:xfrm>
                <a:off x="2926068" y="1530659"/>
                <a:ext cx="1211588" cy="2859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橢圓 58"/>
              <p:cNvSpPr/>
              <p:nvPr/>
            </p:nvSpPr>
            <p:spPr>
              <a:xfrm>
                <a:off x="2854630" y="1462080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2000232" y="3500444"/>
              <a:ext cx="571504" cy="142876"/>
              <a:chOff x="2854630" y="1462080"/>
              <a:chExt cx="571504" cy="142876"/>
            </a:xfrm>
          </p:grpSpPr>
          <p:cxnSp>
            <p:nvCxnSpPr>
              <p:cNvPr id="61" name="直線接點 60"/>
              <p:cNvCxnSpPr/>
              <p:nvPr/>
            </p:nvCxnSpPr>
            <p:spPr>
              <a:xfrm>
                <a:off x="2926068" y="1530659"/>
                <a:ext cx="500066" cy="2859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橢圓 61"/>
              <p:cNvSpPr/>
              <p:nvPr/>
            </p:nvSpPr>
            <p:spPr>
              <a:xfrm>
                <a:off x="2854630" y="1462080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64" name="內容版面配置區 2"/>
            <p:cNvSpPr txBox="1">
              <a:spLocks/>
            </p:cNvSpPr>
            <p:nvPr/>
          </p:nvSpPr>
          <p:spPr>
            <a:xfrm>
              <a:off x="1571636" y="785800"/>
              <a:ext cx="1714512" cy="7143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桃園總公司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TW" sz="1400" b="1" dirty="0" smtClean="0"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71</a:t>
              </a:r>
              <a:r>
                <a:rPr lang="zh-TW" altLang="en-US" sz="1400" b="1" dirty="0" smtClean="0"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名</a:t>
              </a: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服務員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65" name="群組 64"/>
            <p:cNvGrpSpPr/>
            <p:nvPr/>
          </p:nvGrpSpPr>
          <p:grpSpPr>
            <a:xfrm>
              <a:off x="1571604" y="4143386"/>
              <a:ext cx="1143008" cy="142876"/>
              <a:chOff x="2854630" y="1462080"/>
              <a:chExt cx="1143008" cy="142876"/>
            </a:xfrm>
          </p:grpSpPr>
          <p:cxnSp>
            <p:nvCxnSpPr>
              <p:cNvPr id="66" name="直線接點 65"/>
              <p:cNvCxnSpPr/>
              <p:nvPr/>
            </p:nvCxnSpPr>
            <p:spPr>
              <a:xfrm>
                <a:off x="2926068" y="1530659"/>
                <a:ext cx="1071570" cy="2859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橢圓 66"/>
              <p:cNvSpPr/>
              <p:nvPr/>
            </p:nvSpPr>
            <p:spPr>
              <a:xfrm>
                <a:off x="2854630" y="1462080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68" name="內容版面配置區 2"/>
            <p:cNvSpPr txBox="1">
              <a:spLocks/>
            </p:cNvSpPr>
            <p:nvPr/>
          </p:nvSpPr>
          <p:spPr>
            <a:xfrm>
              <a:off x="285720" y="4000510"/>
              <a:ext cx="1357322" cy="7143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高雄服務站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TW" sz="1400" b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30</a:t>
              </a:r>
              <a:r>
                <a:rPr lang="zh-TW" altLang="en-US" sz="1400" b="1" dirty="0" smtClean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名</a:t>
              </a: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服務員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70" name="群組 69"/>
            <p:cNvGrpSpPr/>
            <p:nvPr/>
          </p:nvGrpSpPr>
          <p:grpSpPr>
            <a:xfrm rot="10800000">
              <a:off x="4000497" y="2428873"/>
              <a:ext cx="714380" cy="142876"/>
              <a:chOff x="2854630" y="1462080"/>
              <a:chExt cx="714380" cy="142876"/>
            </a:xfrm>
          </p:grpSpPr>
          <p:cxnSp>
            <p:nvCxnSpPr>
              <p:cNvPr id="71" name="直線接點 70"/>
              <p:cNvCxnSpPr/>
              <p:nvPr/>
            </p:nvCxnSpPr>
            <p:spPr>
              <a:xfrm>
                <a:off x="2928925" y="1530657"/>
                <a:ext cx="640085" cy="2859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橢圓 71"/>
              <p:cNvSpPr/>
              <p:nvPr/>
            </p:nvSpPr>
            <p:spPr>
              <a:xfrm>
                <a:off x="2854630" y="1462080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74" name="內容版面配置區 2"/>
            <p:cNvSpPr txBox="1">
              <a:spLocks/>
            </p:cNvSpPr>
            <p:nvPr/>
          </p:nvSpPr>
          <p:spPr>
            <a:xfrm>
              <a:off x="4572000" y="2143122"/>
              <a:ext cx="1357322" cy="7143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花蓮服務站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TW" sz="1400" b="1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400" b="1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名</a:t>
              </a: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服務員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75" name="群組 74"/>
            <p:cNvGrpSpPr/>
            <p:nvPr/>
          </p:nvGrpSpPr>
          <p:grpSpPr>
            <a:xfrm rot="10800000">
              <a:off x="3571868" y="3380428"/>
              <a:ext cx="642942" cy="142876"/>
              <a:chOff x="2854630" y="1867848"/>
              <a:chExt cx="642942" cy="142876"/>
            </a:xfrm>
          </p:grpSpPr>
          <p:cxnSp>
            <p:nvCxnSpPr>
              <p:cNvPr id="76" name="直線接點 75"/>
              <p:cNvCxnSpPr/>
              <p:nvPr/>
            </p:nvCxnSpPr>
            <p:spPr>
              <a:xfrm>
                <a:off x="2928926" y="1936426"/>
                <a:ext cx="568646" cy="286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橢圓 76"/>
              <p:cNvSpPr/>
              <p:nvPr/>
            </p:nvSpPr>
            <p:spPr>
              <a:xfrm>
                <a:off x="2854630" y="1867848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78" name="內容版面配置區 2"/>
            <p:cNvSpPr txBox="1">
              <a:spLocks/>
            </p:cNvSpPr>
            <p:nvPr/>
          </p:nvSpPr>
          <p:spPr>
            <a:xfrm>
              <a:off x="4000496" y="3166114"/>
              <a:ext cx="1571636" cy="7143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zh-TW" altLang="en-US" sz="1400" b="1" dirty="0" smtClean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台東服務站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TW" sz="1400" b="1" dirty="0" smtClean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1400" b="1" dirty="0" smtClean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名</a:t>
              </a:r>
              <a:r>
                <a:rPr kumimoji="0" lang="zh-TW" altLang="en-US" sz="1400" b="1" i="0" u="none" strike="noStrike" kern="1200" cap="none" spc="0" normalizeH="0" baseline="0" noProof="0" dirty="0" smtClean="0">
                  <a:ln>
                    <a:noFill/>
                  </a:ln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服務員</a:t>
              </a:r>
              <a:endPara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8883" y="1357304"/>
            <a:ext cx="784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6657" y="2714626"/>
            <a:ext cx="663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1907" y="3571882"/>
            <a:ext cx="6397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內容版面配置區 2"/>
          <p:cNvSpPr txBox="1">
            <a:spLocks/>
          </p:cNvSpPr>
          <p:nvPr/>
        </p:nvSpPr>
        <p:spPr>
          <a:xfrm>
            <a:off x="-32" y="1428742"/>
            <a:ext cx="157163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14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馬祖特約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服務站</a:t>
            </a:r>
            <a:endParaRPr kumimoji="0" lang="en-US" altLang="zh-TW" sz="1400" b="1" i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14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14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服務員</a:t>
            </a:r>
            <a:endParaRPr kumimoji="0" lang="en-US" altLang="zh-TW" sz="1400" b="1" i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5" name="內容版面配置區 2"/>
          <p:cNvSpPr txBox="1">
            <a:spLocks/>
          </p:cNvSpPr>
          <p:nvPr/>
        </p:nvSpPr>
        <p:spPr>
          <a:xfrm>
            <a:off x="0" y="2571750"/>
            <a:ext cx="157163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金門服務站</a:t>
            </a:r>
            <a:endParaRPr kumimoji="0" lang="en-US" altLang="zh-TW" sz="1400" b="1" i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14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4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服務員</a:t>
            </a:r>
            <a:endParaRPr kumimoji="0" lang="en-US" altLang="zh-TW" sz="1400" b="1" i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6" name="內容版面配置區 2"/>
          <p:cNvSpPr txBox="1">
            <a:spLocks/>
          </p:cNvSpPr>
          <p:nvPr/>
        </p:nvSpPr>
        <p:spPr>
          <a:xfrm>
            <a:off x="-32" y="3643320"/>
            <a:ext cx="157163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14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澎湖特約服務站</a:t>
            </a:r>
            <a:endParaRPr kumimoji="0" lang="en-US" altLang="zh-TW" sz="1400" b="1" i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14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4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服務員</a:t>
            </a:r>
            <a:endParaRPr kumimoji="0" lang="en-US" altLang="zh-TW" sz="1400" b="1" i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4543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服務計劃 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–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報修流程及時效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85786" y="3571882"/>
            <a:ext cx="1357322" cy="64294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報修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357422" y="3571882"/>
            <a:ext cx="1357322" cy="64294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到府維修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929058" y="3571882"/>
            <a:ext cx="1357322" cy="642942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完修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785786" y="4429138"/>
            <a:ext cx="485778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內容版面配置區 2"/>
          <p:cNvSpPr txBox="1">
            <a:spLocks/>
          </p:cNvSpPr>
          <p:nvPr/>
        </p:nvSpPr>
        <p:spPr>
          <a:xfrm>
            <a:off x="928662" y="2143122"/>
            <a:ext cx="4572032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網路報修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語音報修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25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免付費服務電話：</a:t>
            </a:r>
            <a:r>
              <a:rPr lang="en-US" sz="2000" b="1" dirty="0" smtClean="0">
                <a:latin typeface="微軟正黑體" pitchFamily="34" charset="-120"/>
                <a:ea typeface="微軟正黑體" pitchFamily="34" charset="-120"/>
              </a:rPr>
              <a:t>0800-667-999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785786" y="1928808"/>
            <a:ext cx="4500594" cy="157163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endParaRPr lang="zh-TW" altLang="en-US" dirty="0"/>
          </a:p>
        </p:txBody>
      </p:sp>
      <p:sp>
        <p:nvSpPr>
          <p:cNvPr id="23" name="圓角矩形 22"/>
          <p:cNvSpPr/>
          <p:nvPr/>
        </p:nvSpPr>
        <p:spPr>
          <a:xfrm>
            <a:off x="2071670" y="1142990"/>
            <a:ext cx="1928826" cy="71438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報修方式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" name="圖片 16" descr="0001.jpg"/>
          <p:cNvPicPr/>
          <p:nvPr/>
        </p:nvPicPr>
        <p:blipFill>
          <a:blip r:embed="rId3" cstate="print"/>
          <a:srcRect l="20493" t="7503" r="21446" b="10367"/>
          <a:stretch>
            <a:fillRect/>
          </a:stretch>
        </p:blipFill>
        <p:spPr>
          <a:xfrm>
            <a:off x="5786478" y="714362"/>
            <a:ext cx="2428860" cy="4429138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8715404" y="47863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3466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服務計劃 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–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精準判斷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714348" y="928676"/>
            <a:ext cx="3164292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完整的故障代碼顯示</a:t>
            </a: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精準且快速判斷需</a:t>
            </a:r>
            <a:r>
              <a:rPr lang="zh-TW" altLang="en-US" sz="16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保養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零件</a:t>
            </a: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擬定標準服務程序</a:t>
            </a: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符合單位要求</a:t>
            </a:r>
            <a:r>
              <a:rPr lang="zh-TW" altLang="en-US" sz="16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保養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時效性</a:t>
            </a: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13" name="圖片 12" descr="GA72H故障代碼.jpg"/>
          <p:cNvPicPr/>
          <p:nvPr/>
        </p:nvPicPr>
        <p:blipFill>
          <a:blip r:embed="rId2" cstate="print"/>
          <a:srcRect l="7450" t="5764" r="19682" b="52011"/>
          <a:stretch>
            <a:fillRect/>
          </a:stretch>
        </p:blipFill>
        <p:spPr>
          <a:xfrm>
            <a:off x="785786" y="2500312"/>
            <a:ext cx="3000396" cy="2286016"/>
          </a:xfrm>
          <a:prstGeom prst="rect">
            <a:avLst/>
          </a:prstGeom>
        </p:spPr>
      </p:pic>
      <p:pic>
        <p:nvPicPr>
          <p:cNvPr id="7" name="圖片 6" descr="維修流程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000114"/>
            <a:ext cx="4122437" cy="383415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715404" y="47863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服務計劃 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–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教育訓練規劃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396875" y="527050"/>
            <a:ext cx="258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3428992" y="2714626"/>
            <a:ext cx="2949978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0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簡易故障判斷</a:t>
            </a:r>
            <a:endParaRPr lang="en-US" altLang="zh-TW" sz="20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簡易故障排除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0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報修流程說明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357290" y="928676"/>
            <a:ext cx="5572164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20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配合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學校設備管理人員辦理教育訓練講習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1142976" y="1500180"/>
            <a:ext cx="1714512" cy="71438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空調機組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857224" y="2714626"/>
            <a:ext cx="3286148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0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履約產品介紹</a:t>
            </a:r>
            <a:endParaRPr lang="en-US" altLang="zh-TW" sz="20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基本操作說明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使用注意事項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3714744" y="1500180"/>
            <a:ext cx="1714512" cy="71438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常見問題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6215074" y="1500180"/>
            <a:ext cx="1714512" cy="71438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維護保養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內容版面配置區 2"/>
          <p:cNvSpPr txBox="1">
            <a:spLocks/>
          </p:cNvSpPr>
          <p:nvPr/>
        </p:nvSpPr>
        <p:spPr>
          <a:xfrm>
            <a:off x="6143636" y="2714626"/>
            <a:ext cx="2021284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濾網清洗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0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外觀清潔</a:t>
            </a:r>
            <a:endParaRPr lang="en-US" altLang="zh-TW" sz="20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0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保養及維護</a:t>
            </a:r>
            <a:endParaRPr lang="en-US" altLang="zh-TW" sz="20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7" name="向下箭號 26"/>
          <p:cNvSpPr/>
          <p:nvPr/>
        </p:nvSpPr>
        <p:spPr>
          <a:xfrm>
            <a:off x="1785918" y="2285998"/>
            <a:ext cx="428628" cy="500066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下箭號 27"/>
          <p:cNvSpPr/>
          <p:nvPr/>
        </p:nvSpPr>
        <p:spPr>
          <a:xfrm>
            <a:off x="4357686" y="2285998"/>
            <a:ext cx="428628" cy="500066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下箭號 28"/>
          <p:cNvSpPr/>
          <p:nvPr/>
        </p:nvSpPr>
        <p:spPr>
          <a:xfrm>
            <a:off x="6858016" y="2285998"/>
            <a:ext cx="428628" cy="500066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8715404" y="47863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全方位十二大服務方案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500034" y="928676"/>
            <a:ext cx="7143800" cy="414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lnSpc>
                <a:spcPts val="2300"/>
              </a:lnSpc>
              <a:spcBef>
                <a:spcPct val="20000"/>
              </a:spcBef>
              <a:defRPr/>
            </a:pP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7.4kw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8.0kw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冷專型、冷暖型共四個機型由學校指定、免費升級。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lnSpc>
                <a:spcPts val="2300"/>
              </a:lnSpc>
              <a:spcBef>
                <a:spcPct val="20000"/>
              </a:spcBef>
              <a:defRPr/>
            </a:pP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全機七年、變頻機板七年、壓縮機十年保固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，保固期內連工帶料全部免費。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lnSpc>
                <a:spcPts val="2300"/>
              </a:lnSpc>
              <a:spcBef>
                <a:spcPct val="20000"/>
              </a:spcBef>
              <a:defRPr/>
            </a:pP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、無法自然排水，連工帶料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免費加裝排水器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lnSpc>
                <a:spcPts val="2300"/>
              </a:lnSpc>
              <a:spcBef>
                <a:spcPct val="20000"/>
              </a:spcBef>
              <a:defRPr/>
            </a:pP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、管線超長，連工帶料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免費安裝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lnSpc>
                <a:spcPts val="2300"/>
              </a:lnSpc>
              <a:spcBef>
                <a:spcPct val="20000"/>
              </a:spcBef>
              <a:defRPr/>
            </a:pP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、舊機拆除，連工帶料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免費復原現場。</a:t>
            </a:r>
            <a:endParaRPr lang="en-US" altLang="zh-TW" sz="1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lnSpc>
                <a:spcPts val="2300"/>
              </a:lnSpc>
              <a:spcBef>
                <a:spcPct val="20000"/>
              </a:spcBef>
              <a:defRPr/>
            </a:pP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、下單十組可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免費協助移機一組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ts val="2300"/>
              </a:lnSpc>
              <a:spcBef>
                <a:spcPct val="20000"/>
              </a:spcBef>
              <a:defRPr/>
            </a:pP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、沿海鹽害及離島地區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免費內外機藍波防鏽處理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，室外機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鐵件防鏽處理。</a:t>
            </a:r>
            <a:endParaRPr lang="en-US" altLang="zh-TW" sz="1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lnSpc>
                <a:spcPts val="2300"/>
              </a:lnSpc>
              <a:spcBef>
                <a:spcPct val="20000"/>
              </a:spcBef>
              <a:defRPr/>
            </a:pP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、產品故障，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小時內聯繫，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72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小時完修，否則免費換機。</a:t>
            </a:r>
            <a:endParaRPr lang="en-US" altLang="zh-TW" sz="1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lnSpc>
                <a:spcPts val="2300"/>
              </a:lnSpc>
              <a:spcBef>
                <a:spcPct val="20000"/>
              </a:spcBef>
              <a:defRPr/>
            </a:pP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、保固期滿，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連工帶料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折優惠。</a:t>
            </a:r>
            <a:endParaRPr lang="en-US" altLang="zh-TW" sz="1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lnSpc>
                <a:spcPts val="2300"/>
              </a:lnSpc>
              <a:spcBef>
                <a:spcPct val="20000"/>
              </a:spcBef>
              <a:defRPr/>
            </a:pP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、採用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不鏽鋼豪華安裝架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，安全又耐用。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lnSpc>
                <a:spcPts val="2300"/>
              </a:lnSpc>
              <a:spcBef>
                <a:spcPct val="20000"/>
              </a:spcBef>
              <a:defRPr/>
            </a:pP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、管槽裝飾管保護銅管、提升校園美化。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lnSpc>
                <a:spcPts val="2300"/>
              </a:lnSpc>
              <a:spcBef>
                <a:spcPct val="20000"/>
              </a:spcBef>
              <a:defRPr/>
            </a:pP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、內機預留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公分</a:t>
            </a:r>
            <a:r>
              <a:rPr lang="en-US" altLang="zh-TW" sz="1600" b="1" dirty="0" err="1" smtClean="0">
                <a:latin typeface="微軟正黑體" pitchFamily="34" charset="-120"/>
                <a:ea typeface="微軟正黑體" pitchFamily="34" charset="-120"/>
              </a:rPr>
              <a:t>Taiseia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母接頭轉接線。</a:t>
            </a: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Picture 5" descr="C:\Users\ASUS\Downloads\禾聯員工_工作區域 1.png"/>
          <p:cNvPicPr>
            <a:picLocks noChangeAspect="1" noChangeArrowheads="1"/>
          </p:cNvPicPr>
          <p:nvPr/>
        </p:nvPicPr>
        <p:blipFill>
          <a:blip r:embed="rId3" cstate="print"/>
          <a:srcRect l="15790" t="14698" r="18420" b="38141"/>
          <a:stretch>
            <a:fillRect/>
          </a:stretch>
        </p:blipFill>
        <p:spPr bwMode="auto">
          <a:xfrm>
            <a:off x="6858016" y="2000246"/>
            <a:ext cx="2226472" cy="3143254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8715404" y="47863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414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產品功能 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-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履約產品介紹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pic>
        <p:nvPicPr>
          <p:cNvPr id="8" name="圖片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3214692"/>
            <a:ext cx="500066" cy="731133"/>
          </a:xfrm>
          <a:prstGeom prst="rect">
            <a:avLst/>
          </a:prstGeom>
        </p:spPr>
      </p:pic>
      <p:pic>
        <p:nvPicPr>
          <p:cNvPr id="9" name="圖片 8" descr="AC-10.png"/>
          <p:cNvPicPr>
            <a:picLocks noChangeAspect="1"/>
          </p:cNvPicPr>
          <p:nvPr/>
        </p:nvPicPr>
        <p:blipFill>
          <a:blip r:embed="rId4"/>
          <a:srcRect l="18182" t="22727" r="13636" b="13636"/>
          <a:stretch>
            <a:fillRect/>
          </a:stretch>
        </p:blipFill>
        <p:spPr>
          <a:xfrm>
            <a:off x="7383576" y="4143386"/>
            <a:ext cx="688886" cy="642960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1477413"/>
            <a:ext cx="1143008" cy="66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mit微笑標章 的圖片結果"/>
          <p:cNvPicPr>
            <a:picLocks noChangeAspect="1" noChangeArrowheads="1"/>
          </p:cNvPicPr>
          <p:nvPr/>
        </p:nvPicPr>
        <p:blipFill>
          <a:blip r:embed="rId6" cstate="print"/>
          <a:srcRect l="10181" t="7692" r="18552" b="7692"/>
          <a:stretch>
            <a:fillRect/>
          </a:stretch>
        </p:blipFill>
        <p:spPr bwMode="auto">
          <a:xfrm>
            <a:off x="7410037" y="357172"/>
            <a:ext cx="590987" cy="928694"/>
          </a:xfrm>
          <a:prstGeom prst="rect">
            <a:avLst/>
          </a:prstGeom>
          <a:noFill/>
        </p:spPr>
      </p:pic>
      <p:pic>
        <p:nvPicPr>
          <p:cNvPr id="12" name="圖片 11" descr="能源效率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2428874"/>
            <a:ext cx="857256" cy="600121"/>
          </a:xfrm>
          <a:prstGeom prst="rect">
            <a:avLst/>
          </a:prstGeom>
        </p:spPr>
      </p:pic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644650" y="158750"/>
            <a:ext cx="3559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786842" y="47863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71472" y="2357436"/>
          <a:ext cx="5857916" cy="2357456"/>
        </p:xfrm>
        <a:graphic>
          <a:graphicData uri="http://schemas.openxmlformats.org/drawingml/2006/table">
            <a:tbl>
              <a:tblPr/>
              <a:tblGrid>
                <a:gridCol w="600812"/>
                <a:gridCol w="2553450"/>
                <a:gridCol w="1351827"/>
                <a:gridCol w="1351827"/>
              </a:tblGrid>
              <a:tr h="37136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項次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型號</a:t>
                      </a: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冷氣能力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說明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6522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HI-N72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具通訊埠</a:t>
                      </a: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HO-N72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7.4KW</a:t>
                      </a:r>
                      <a:r>
                        <a:rPr lang="en-US" altLang="zh-TW" sz="1200" b="1" kern="100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</a:t>
                      </a:r>
                      <a:r>
                        <a:rPr lang="zh-TW" altLang="en-US" sz="1200" b="1" kern="100" baseline="0" dirty="0" smtClean="0">
                          <a:solidFill>
                            <a:srgbClr val="00B0F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單冷型</a:t>
                      </a:r>
                      <a:endParaRPr lang="zh-TW" sz="1200" b="1" kern="100" dirty="0">
                        <a:solidFill>
                          <a:srgbClr val="00B0F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一般教室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522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HI-N72H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具通訊埠</a:t>
                      </a: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HO-N72H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7.4KW</a:t>
                      </a:r>
                      <a:r>
                        <a:rPr lang="en-US" altLang="zh-TW" sz="1200" b="1" kern="100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</a:t>
                      </a:r>
                      <a:r>
                        <a:rPr lang="zh-TW" altLang="en-US" sz="1200" b="1" kern="100" baseline="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冷暖型</a:t>
                      </a:r>
                      <a:endParaRPr lang="zh-TW" altLang="en-US" sz="12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一般教室</a:t>
                      </a: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522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HI-N80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具通訊埠</a:t>
                      </a: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HO-N80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8.0KW</a:t>
                      </a:r>
                      <a:r>
                        <a:rPr lang="en-US" altLang="zh-TW" sz="1200" b="1" kern="100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</a:t>
                      </a:r>
                      <a:r>
                        <a:rPr lang="zh-TW" altLang="en-US" sz="1200" b="1" kern="100" baseline="0" dirty="0" smtClean="0">
                          <a:solidFill>
                            <a:srgbClr val="00B0F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單冷型</a:t>
                      </a:r>
                      <a:endParaRPr lang="zh-TW" sz="1200" b="1" kern="100" dirty="0">
                        <a:solidFill>
                          <a:srgbClr val="00B0F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頂樓、西曬</a:t>
                      </a:r>
                      <a:endParaRPr lang="zh-TW" sz="12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5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HI-N80H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具通訊埠</a:t>
                      </a: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/</a:t>
                      </a:r>
                      <a:r>
                        <a:rPr lang="en-US" sz="1200" b="1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HO-N80H</a:t>
                      </a:r>
                      <a:r>
                        <a:rPr lang="zh-TW" sz="1200" b="1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</a:t>
                      </a: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8.0KW</a:t>
                      </a:r>
                      <a:r>
                        <a:rPr lang="en-US" altLang="zh-TW" sz="1200" b="1" kern="100" baseline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</a:t>
                      </a:r>
                      <a:r>
                        <a:rPr lang="zh-TW" altLang="en-US" sz="1200" b="1" kern="100" baseline="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冷暖型</a:t>
                      </a:r>
                      <a:endParaRPr lang="zh-TW" altLang="en-US" sz="12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頂樓、西曬</a:t>
                      </a:r>
                      <a:endParaRPr lang="zh-TW" altLang="en-US" sz="1200" b="1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2" descr="C:\Users\JESSET~1\AppData\Local\Temp\Rar$DR03.843\榕展-冷氣\LOMO變頻內機23-修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1142990"/>
            <a:ext cx="3163462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圖片 16" descr="HO-N23-4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438" y="714362"/>
            <a:ext cx="1714512" cy="1534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/>
          <p:cNvSpPr txBox="1">
            <a:spLocks/>
          </p:cNvSpPr>
          <p:nvPr/>
        </p:nvSpPr>
        <p:spPr>
          <a:xfrm>
            <a:off x="1285820" y="1643056"/>
            <a:ext cx="7215270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ts val="26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奈米銀循環吸頂扇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價值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2,000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含安裝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457200">
              <a:lnSpc>
                <a:spcPts val="26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清潔保養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價值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1,500/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次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457200">
              <a:lnSpc>
                <a:spcPts val="26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en-US" altLang="zh-TW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SGS</a:t>
            </a:r>
            <a:r>
              <a:rPr kumimoji="0" lang="zh-TW" altLang="en-US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測試殺菌效果</a:t>
            </a:r>
            <a:r>
              <a:rPr kumimoji="0" lang="en-US" altLang="zh-TW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99.9%</a:t>
            </a:r>
            <a:r>
              <a:rPr kumimoji="0" lang="zh-TW" altLang="en-US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，免耗材芬多殺菌</a:t>
            </a:r>
            <a:r>
              <a:rPr kumimoji="0" lang="en-US" altLang="zh-TW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2.0</a:t>
            </a:r>
            <a:r>
              <a:rPr kumimoji="0" lang="zh-TW" altLang="en-US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空氣淨化裝置</a:t>
            </a:r>
            <a:r>
              <a:rPr kumimoji="0" lang="en-US" altLang="zh-TW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價值</a:t>
            </a:r>
            <a:r>
              <a:rPr kumimoji="0" lang="en-US" altLang="zh-TW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1,500)</a:t>
            </a:r>
          </a:p>
          <a:p>
            <a:pPr marL="457200" indent="-457200">
              <a:lnSpc>
                <a:spcPts val="26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內外機防鏽處理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價值</a:t>
            </a:r>
            <a:r>
              <a:rPr lang="en-US" altLang="zh-TW" sz="1600" b="1" dirty="0" smtClean="0">
                <a:latin typeface="微軟正黑體" pitchFamily="34" charset="-120"/>
                <a:ea typeface="微軟正黑體" pitchFamily="34" charset="-120"/>
              </a:rPr>
              <a:t>2,000)</a:t>
            </a:r>
          </a:p>
          <a:p>
            <a:pPr marL="457200" indent="-457200">
              <a:lnSpc>
                <a:spcPts val="26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zh-TW" altLang="en-US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遮雨棚</a:t>
            </a:r>
            <a:r>
              <a:rPr kumimoji="0" lang="en-US" altLang="zh-TW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價值</a:t>
            </a:r>
            <a:r>
              <a:rPr kumimoji="0" lang="en-US" altLang="zh-TW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1,200)</a:t>
            </a:r>
          </a:p>
          <a:p>
            <a:pPr marL="457200" indent="-457200">
              <a:lnSpc>
                <a:spcPts val="26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0" lang="zh-TW" altLang="en-US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不鏽鋼防摔柵欄</a:t>
            </a:r>
            <a:r>
              <a:rPr kumimoji="0" lang="en-US" altLang="zh-TW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價值</a:t>
            </a:r>
            <a:r>
              <a:rPr kumimoji="0" lang="en-US" altLang="zh-TW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12,000/</a:t>
            </a:r>
            <a:r>
              <a:rPr kumimoji="0" lang="zh-TW" altLang="en-US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台</a:t>
            </a:r>
            <a:r>
              <a:rPr kumimoji="0" lang="en-US" altLang="zh-TW" sz="1600" b="1" i="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457200">
              <a:lnSpc>
                <a:spcPts val="26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其他服務或產品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可另外協調</a:t>
            </a:r>
            <a:endParaRPr lang="en-US" altLang="zh-TW" sz="1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ctr">
              <a:lnSpc>
                <a:spcPts val="3000"/>
              </a:lnSpc>
              <a:spcBef>
                <a:spcPct val="20000"/>
              </a:spcBef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*回饋價值</a:t>
            </a:r>
            <a:r>
              <a:rPr kumimoji="0" lang="zh-TW" altLang="en-US" sz="16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微軟正黑體" pitchFamily="34" charset="-120"/>
                <a:ea typeface="微軟正黑體" pitchFamily="34" charset="-120"/>
              </a:rPr>
              <a:t>以學校為單位總和計算*</a:t>
            </a:r>
            <a:endParaRPr kumimoji="0" lang="en-US" altLang="zh-TW" sz="1600" b="1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57290" y="214296"/>
            <a:ext cx="3358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創意回饋 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–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回饋項目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14348" y="928676"/>
            <a:ext cx="7858180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lnSpc>
                <a:spcPts val="3000"/>
              </a:lnSpc>
              <a:spcBef>
                <a:spcPct val="20000"/>
              </a:spcBef>
              <a:defRPr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本案提供每組空調回饋總價值</a:t>
            </a:r>
            <a:r>
              <a:rPr lang="en-US" altLang="zh-TW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6,000</a:t>
            </a:r>
            <a:r>
              <a:rPr lang="zh-TW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元整，可選以下產品或服務：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500034" y="1500180"/>
            <a:ext cx="8072495" cy="3429024"/>
            <a:chOff x="199730" y="1571618"/>
            <a:chExt cx="8894660" cy="3429024"/>
          </a:xfrm>
        </p:grpSpPr>
        <p:sp>
          <p:nvSpPr>
            <p:cNvPr id="15" name="圓角矩形 14"/>
            <p:cNvSpPr/>
            <p:nvPr/>
          </p:nvSpPr>
          <p:spPr>
            <a:xfrm>
              <a:off x="571472" y="1571618"/>
              <a:ext cx="8522918" cy="3429024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99730" y="1571618"/>
              <a:ext cx="787138" cy="3429024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 smtClean="0">
                  <a:solidFill>
                    <a:srgbClr val="FFFF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方</a:t>
              </a:r>
              <a:endParaRPr lang="en-US" altLang="zh-TW" sz="4000" b="1" dirty="0" smtClean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4000" b="1" dirty="0" smtClean="0">
                  <a:solidFill>
                    <a:srgbClr val="FFFF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案</a:t>
              </a:r>
              <a:endParaRPr lang="en-US" altLang="zh-TW" sz="4000" b="1" dirty="0" smtClean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4000" b="1" dirty="0" smtClean="0">
                  <a:solidFill>
                    <a:srgbClr val="FFFF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微軟正黑體" pitchFamily="34" charset="-120"/>
                  <a:ea typeface="微軟正黑體" pitchFamily="34" charset="-120"/>
                </a:rPr>
                <a:t>一</a:t>
              </a:r>
              <a:endParaRPr lang="en-US" altLang="zh-TW" sz="4000" b="1" dirty="0" smtClean="0"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8715404" y="47863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3466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創意回饋 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–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回饋項目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642910" y="2786064"/>
            <a:ext cx="7786742" cy="2000264"/>
            <a:chOff x="642910" y="1571618"/>
            <a:chExt cx="7786742" cy="2000264"/>
          </a:xfrm>
        </p:grpSpPr>
        <p:sp>
          <p:nvSpPr>
            <p:cNvPr id="21" name="圓角矩形 20"/>
            <p:cNvSpPr/>
            <p:nvPr/>
          </p:nvSpPr>
          <p:spPr>
            <a:xfrm>
              <a:off x="642910" y="1928808"/>
              <a:ext cx="3429024" cy="1643074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1428728" y="1571618"/>
              <a:ext cx="1785950" cy="714380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安裝組數</a:t>
              </a:r>
              <a:endParaRPr lang="en-US" altLang="zh-TW" sz="20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" name="內容版面配置區 2"/>
            <p:cNvSpPr txBox="1">
              <a:spLocks/>
            </p:cNvSpPr>
            <p:nvPr/>
          </p:nvSpPr>
          <p:spPr>
            <a:xfrm>
              <a:off x="1000100" y="2714626"/>
              <a:ext cx="3357586" cy="6429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457200" indent="-457200">
                <a:lnSpc>
                  <a:spcPts val="3000"/>
                </a:lnSpc>
                <a:spcBef>
                  <a:spcPct val="20000"/>
                </a:spcBef>
                <a:defRPr/>
              </a:pPr>
              <a:r>
                <a:rPr lang="zh-TW" alt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每 </a:t>
              </a:r>
              <a:r>
                <a:rPr lang="en-US" altLang="zh-TW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sz="36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組空調</a:t>
              </a:r>
              <a:endParaRPr kumimoji="0" lang="en-US" altLang="zh-TW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向下箭號 22"/>
            <p:cNvSpPr/>
            <p:nvPr/>
          </p:nvSpPr>
          <p:spPr>
            <a:xfrm rot="16200000">
              <a:off x="4321967" y="2536031"/>
              <a:ext cx="428628" cy="500066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5000628" y="1928808"/>
              <a:ext cx="3429024" cy="1643074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5786446" y="1571618"/>
              <a:ext cx="1785950" cy="714380"/>
            </a:xfrm>
            <a:prstGeom prst="roundRect">
              <a:avLst/>
            </a:prstGeom>
            <a:solidFill>
              <a:srgbClr val="00206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回饋贈送</a:t>
              </a:r>
              <a:endParaRPr lang="en-US" altLang="zh-TW" sz="2000" b="1" dirty="0" smtClean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" name="內容版面配置區 2"/>
            <p:cNvSpPr txBox="1">
              <a:spLocks/>
            </p:cNvSpPr>
            <p:nvPr/>
          </p:nvSpPr>
          <p:spPr>
            <a:xfrm>
              <a:off x="5572132" y="2695143"/>
              <a:ext cx="2143140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457200" indent="-457200">
                <a:lnSpc>
                  <a:spcPts val="3000"/>
                </a:lnSpc>
                <a:spcBef>
                  <a:spcPct val="20000"/>
                </a:spcBef>
                <a:defRPr/>
              </a:pPr>
              <a:r>
                <a:rPr lang="en-US" altLang="zh-TW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zh-TW" altLang="en-US" sz="36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組空調</a:t>
              </a:r>
              <a:endParaRPr kumimoji="0" lang="en-US" altLang="zh-TW" sz="28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8" name="內容版面配置區 2"/>
          <p:cNvSpPr txBox="1">
            <a:spLocks/>
          </p:cNvSpPr>
          <p:nvPr/>
        </p:nvSpPr>
        <p:spPr>
          <a:xfrm>
            <a:off x="857224" y="1000114"/>
            <a:ext cx="7286676" cy="171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algn="ctr">
              <a:lnSpc>
                <a:spcPts val="6000"/>
              </a:lnSpc>
              <a:spcBef>
                <a:spcPct val="20000"/>
              </a:spcBef>
              <a:defRPr/>
            </a:pPr>
            <a:r>
              <a:rPr kumimoji="0" lang="zh-TW" altLang="en-US" sz="4000" b="1" i="0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或抵換</a:t>
            </a:r>
            <a:r>
              <a:rPr kumimoji="0" lang="zh-TW" altLang="en-US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方案二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6000" b="1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買</a:t>
            </a:r>
            <a:r>
              <a:rPr kumimoji="0" lang="zh-TW" altLang="en-US" sz="6000" b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送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 </a:t>
            </a:r>
            <a:endParaRPr lang="en-US" altLang="zh-TW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ctr">
              <a:lnSpc>
                <a:spcPts val="6000"/>
              </a:lnSpc>
              <a:spcBef>
                <a:spcPct val="20000"/>
              </a:spcBef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每組回饋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價值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9,000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方案</a:t>
            </a:r>
            <a:endParaRPr kumimoji="0" lang="en-US" altLang="zh-TW" sz="4000" b="1" i="0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715404" y="47863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5500694" y="4368091"/>
            <a:ext cx="2571768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ts val="2600"/>
              </a:lnSpc>
              <a:spcBef>
                <a:spcPct val="20000"/>
              </a:spcBef>
              <a:defRPr/>
            </a:pP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*四個機型任選、含安裝*</a:t>
            </a:r>
            <a:endParaRPr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履約空調事先備貨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175" y="188913"/>
            <a:ext cx="213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982788" y="239713"/>
            <a:ext cx="213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428596" y="1071552"/>
            <a:ext cx="4786346" cy="78581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已備貨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5,000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套履約空調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5" name="直線單箭頭接點 34"/>
          <p:cNvCxnSpPr>
            <a:stCxn id="30" idx="1"/>
            <a:endCxn id="15" idx="0"/>
          </p:cNvCxnSpPr>
          <p:nvPr/>
        </p:nvCxnSpPr>
        <p:spPr>
          <a:xfrm rot="10800000" flipV="1">
            <a:off x="2321704" y="2607468"/>
            <a:ext cx="1321603" cy="8215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圓角矩形 14"/>
          <p:cNvSpPr/>
          <p:nvPr/>
        </p:nvSpPr>
        <p:spPr>
          <a:xfrm>
            <a:off x="714348" y="3429006"/>
            <a:ext cx="3214710" cy="78581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可</a:t>
            </a:r>
            <a:r>
              <a:rPr lang="zh-TW" altLang="en-US" sz="3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優先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訂貨</a:t>
            </a:r>
            <a:r>
              <a:rPr lang="zh-TW" altLang="en-US" sz="3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安裝</a:t>
            </a:r>
            <a:endParaRPr lang="en-US" altLang="zh-TW" sz="24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3643306" y="2214560"/>
            <a:ext cx="4572032" cy="78581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無須電力改善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已完成電力改善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6" name="直線單箭頭接點 35"/>
          <p:cNvCxnSpPr>
            <a:stCxn id="32" idx="3"/>
            <a:endCxn id="30" idx="0"/>
          </p:cNvCxnSpPr>
          <p:nvPr/>
        </p:nvCxnSpPr>
        <p:spPr>
          <a:xfrm>
            <a:off x="5214942" y="1464461"/>
            <a:ext cx="714380" cy="75009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圓角矩形 45"/>
          <p:cNvSpPr/>
          <p:nvPr/>
        </p:nvSpPr>
        <p:spPr>
          <a:xfrm>
            <a:off x="4500562" y="3929072"/>
            <a:ext cx="4214842" cy="85725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達成師生</a:t>
            </a:r>
            <a:r>
              <a:rPr lang="zh-TW" altLang="en-US" sz="3600" b="1" dirty="0" smtClean="0">
                <a:solidFill>
                  <a:srgbClr val="66FFCC"/>
                </a:solidFill>
                <a:latin typeface="微軟正黑體" pitchFamily="34" charset="-120"/>
                <a:ea typeface="微軟正黑體" pitchFamily="34" charset="-120"/>
              </a:rPr>
              <a:t>「今夏消暑」</a:t>
            </a:r>
            <a:endParaRPr lang="en-US" altLang="zh-TW" sz="2400" b="1" dirty="0" smtClean="0">
              <a:solidFill>
                <a:srgbClr val="66FF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70" name="直線單箭頭接點 69"/>
          <p:cNvCxnSpPr>
            <a:stCxn id="15" idx="3"/>
            <a:endCxn id="46" idx="1"/>
          </p:cNvCxnSpPr>
          <p:nvPr/>
        </p:nvCxnSpPr>
        <p:spPr>
          <a:xfrm>
            <a:off x="3929058" y="3821915"/>
            <a:ext cx="571504" cy="53578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8715404" y="47863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總結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285984" y="1714494"/>
            <a:ext cx="6429420" cy="2714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400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取之於社會，用之於社會</a:t>
            </a:r>
            <a:endParaRPr kumimoji="0" lang="en-US" altLang="zh-TW" sz="2400" b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提供最高品質，環保，舒適節能的產品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秉持百分之百的專業及服務熱忱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TW" altLang="en-US" sz="2400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台灣本土在地企業，將</a:t>
            </a:r>
            <a:r>
              <a:rPr kumimoji="0" lang="zh-TW" alt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最用心 </a:t>
            </a:r>
            <a:r>
              <a:rPr kumimoji="0" lang="zh-TW" altLang="en-US" sz="2400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參與本案</a:t>
            </a:r>
            <a:endParaRPr kumimoji="0" lang="en-US" altLang="zh-TW" sz="2400" b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400" b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857620" y="857238"/>
            <a:ext cx="3357586" cy="944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微軟正黑體" pitchFamily="34" charset="-120"/>
              </a:rPr>
              <a:t>HERAN</a:t>
            </a: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微軟正黑體" pitchFamily="34" charset="-120"/>
            </a:endParaRPr>
          </a:p>
        </p:txBody>
      </p:sp>
      <p:pic>
        <p:nvPicPr>
          <p:cNvPr id="6" name="圖片 5" descr="雄讚翻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85932"/>
            <a:ext cx="1785950" cy="25475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715404" y="47863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標案簡報封面封底內頁_0319_共用封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414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產品功能 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-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產品功能介紹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644650" y="158750"/>
            <a:ext cx="3559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786842" y="47863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990602"/>
            <a:ext cx="8509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文字方塊 19"/>
          <p:cNvSpPr txBox="1"/>
          <p:nvPr/>
        </p:nvSpPr>
        <p:spPr>
          <a:xfrm>
            <a:off x="3500430" y="3571882"/>
            <a:ext cx="2786082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1400" b="1" dirty="0" smtClean="0">
                <a:latin typeface="微軟正黑體 Light" pitchFamily="34" charset="-120"/>
                <a:ea typeface="微軟正黑體 Light" pitchFamily="34" charset="-120"/>
              </a:rPr>
              <a:t>1.</a:t>
            </a:r>
            <a:r>
              <a:rPr lang="zh-TW" altLang="en-US" sz="1400" b="1" dirty="0" smtClean="0">
                <a:latin typeface="微軟正黑體 Light" pitchFamily="34" charset="-120"/>
                <a:ea typeface="微軟正黑體 Light" pitchFamily="34" charset="-120"/>
              </a:rPr>
              <a:t> 防冷風，暖氣直接吹出</a:t>
            </a:r>
            <a:endParaRPr lang="en-US" altLang="zh-TW" sz="1400" b="1" dirty="0" smtClean="0">
              <a:latin typeface="微軟正黑體 Light" pitchFamily="34" charset="-120"/>
              <a:ea typeface="微軟正黑體 Light" pitchFamily="34" charset="-120"/>
            </a:endParaRPr>
          </a:p>
          <a:p>
            <a:pPr>
              <a:lnSpc>
                <a:spcPts val="2600"/>
              </a:lnSpc>
            </a:pPr>
            <a:r>
              <a:rPr lang="en-US" altLang="zh-TW" sz="1400" b="1" dirty="0" smtClean="0">
                <a:latin typeface="微軟正黑體 Light" pitchFamily="34" charset="-120"/>
                <a:ea typeface="微軟正黑體 Light" pitchFamily="34" charset="-120"/>
              </a:rPr>
              <a:t>2.</a:t>
            </a:r>
            <a:r>
              <a:rPr lang="zh-TW" altLang="en-US" sz="1400" b="1" dirty="0" smtClean="0">
                <a:latin typeface="微軟正黑體 Light" pitchFamily="34" charset="-120"/>
                <a:ea typeface="微軟正黑體 Light" pitchFamily="34" charset="-120"/>
              </a:rPr>
              <a:t> 隨身感溫，體感更舒適</a:t>
            </a:r>
            <a:endParaRPr lang="en-US" altLang="zh-TW" sz="1400" b="1" dirty="0" smtClean="0">
              <a:latin typeface="微軟正黑體 Light" pitchFamily="34" charset="-120"/>
              <a:ea typeface="微軟正黑體 Light" pitchFamily="34" charset="-120"/>
            </a:endParaRPr>
          </a:p>
          <a:p>
            <a:pPr>
              <a:lnSpc>
                <a:spcPts val="2600"/>
              </a:lnSpc>
            </a:pPr>
            <a:r>
              <a:rPr lang="en-US" altLang="zh-TW" sz="1400" b="1" dirty="0" smtClean="0">
                <a:latin typeface="微軟正黑體 Light" pitchFamily="34" charset="-120"/>
                <a:ea typeface="微軟正黑體 Light" pitchFamily="34" charset="-120"/>
              </a:rPr>
              <a:t>3.</a:t>
            </a:r>
            <a:r>
              <a:rPr lang="zh-TW" altLang="en-US" sz="1400" b="1" dirty="0" smtClean="0">
                <a:latin typeface="微軟正黑體 Light" pitchFamily="34" charset="-120"/>
                <a:ea typeface="微軟正黑體 Light" pitchFamily="34" charset="-120"/>
              </a:rPr>
              <a:t> 韻律風向，增加冷房效率</a:t>
            </a:r>
            <a:endParaRPr lang="en-US" altLang="zh-TW" sz="1400" b="1" dirty="0" smtClean="0">
              <a:latin typeface="微軟正黑體 Light" pitchFamily="34" charset="-120"/>
              <a:ea typeface="微軟正黑體 Light" pitchFamily="34" charset="-120"/>
            </a:endParaRPr>
          </a:p>
          <a:p>
            <a:pPr>
              <a:lnSpc>
                <a:spcPts val="2600"/>
              </a:lnSpc>
            </a:pPr>
            <a:r>
              <a:rPr lang="en-US" altLang="zh-TW" sz="1400" b="1" dirty="0" smtClean="0">
                <a:latin typeface="微軟正黑體 Light" pitchFamily="34" charset="-120"/>
                <a:ea typeface="微軟正黑體 Light" pitchFamily="34" charset="-120"/>
              </a:rPr>
              <a:t>4.</a:t>
            </a:r>
            <a:r>
              <a:rPr lang="zh-TW" altLang="en-US" sz="1400" b="1" dirty="0" smtClean="0">
                <a:latin typeface="微軟正黑體 Light" pitchFamily="34" charset="-120"/>
                <a:ea typeface="微軟正黑體 Light" pitchFamily="34" charset="-120"/>
              </a:rPr>
              <a:t> 單獨除濕，降低濕度</a:t>
            </a:r>
            <a:endParaRPr lang="zh-TW" altLang="en-US" sz="1400" b="1" dirty="0"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4143372" y="3071816"/>
            <a:ext cx="3786214" cy="42862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功能特點說明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000760" y="3571882"/>
            <a:ext cx="2786082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1400" b="1" dirty="0" smtClean="0">
                <a:latin typeface="微軟正黑體 Light" pitchFamily="34" charset="-120"/>
                <a:ea typeface="微軟正黑體 Light" pitchFamily="34" charset="-120"/>
              </a:rPr>
              <a:t>5.</a:t>
            </a:r>
            <a:r>
              <a:rPr lang="zh-TW" altLang="en-US" sz="1400" b="1" dirty="0" smtClean="0">
                <a:latin typeface="微軟正黑體 Light" pitchFamily="34" charset="-120"/>
                <a:ea typeface="微軟正黑體 Light" pitchFamily="34" charset="-120"/>
              </a:rPr>
              <a:t> 自體防霉，保持乾燥預防發霉</a:t>
            </a:r>
            <a:endParaRPr lang="en-US" altLang="zh-TW" sz="1400" b="1" dirty="0" smtClean="0">
              <a:latin typeface="微軟正黑體 Light" pitchFamily="34" charset="-120"/>
              <a:ea typeface="微軟正黑體 Light" pitchFamily="34" charset="-120"/>
            </a:endParaRPr>
          </a:p>
          <a:p>
            <a:pPr>
              <a:lnSpc>
                <a:spcPts val="2600"/>
              </a:lnSpc>
            </a:pPr>
            <a:r>
              <a:rPr lang="en-US" altLang="zh-TW" sz="1400" b="1" dirty="0" smtClean="0">
                <a:latin typeface="微軟正黑體 Light" pitchFamily="34" charset="-120"/>
                <a:ea typeface="微軟正黑體 Light" pitchFamily="34" charset="-120"/>
              </a:rPr>
              <a:t>6.</a:t>
            </a:r>
            <a:r>
              <a:rPr lang="zh-TW" altLang="en-US" sz="1400" b="1" dirty="0" smtClean="0">
                <a:latin typeface="微軟正黑體 Light" pitchFamily="34" charset="-120"/>
                <a:ea typeface="微軟正黑體 Light" pitchFamily="34" charset="-120"/>
              </a:rPr>
              <a:t> 定時開關，省電小幫手</a:t>
            </a:r>
            <a:endParaRPr lang="en-US" altLang="zh-TW" sz="1400" b="1" dirty="0" smtClean="0">
              <a:latin typeface="微軟正黑體 Light" pitchFamily="34" charset="-120"/>
              <a:ea typeface="微軟正黑體 Light" pitchFamily="34" charset="-120"/>
            </a:endParaRPr>
          </a:p>
          <a:p>
            <a:pPr>
              <a:lnSpc>
                <a:spcPts val="2600"/>
              </a:lnSpc>
            </a:pPr>
            <a:r>
              <a:rPr lang="en-US" altLang="zh-TW" sz="1400" b="1" dirty="0" smtClean="0">
                <a:latin typeface="微軟正黑體 Light" pitchFamily="34" charset="-120"/>
                <a:ea typeface="微軟正黑體 Light" pitchFamily="34" charset="-120"/>
              </a:rPr>
              <a:t>7.</a:t>
            </a:r>
            <a:r>
              <a:rPr lang="zh-TW" altLang="en-US" sz="1400" b="1" dirty="0" smtClean="0">
                <a:latin typeface="微軟正黑體 Light" pitchFamily="34" charset="-120"/>
                <a:ea typeface="微軟正黑體 Light" pitchFamily="34" charset="-120"/>
              </a:rPr>
              <a:t> 藍波防鏽，避免鹽害侵蝕</a:t>
            </a:r>
            <a:endParaRPr lang="en-US" altLang="zh-TW" sz="1400" b="1" dirty="0" smtClean="0">
              <a:latin typeface="微軟正黑體 Light" pitchFamily="34" charset="-120"/>
              <a:ea typeface="微軟正黑體 Light" pitchFamily="34" charset="-120"/>
            </a:endParaRPr>
          </a:p>
          <a:p>
            <a:pPr>
              <a:lnSpc>
                <a:spcPts val="2600"/>
              </a:lnSpc>
            </a:pPr>
            <a:r>
              <a:rPr lang="en-US" altLang="zh-TW" sz="1400" b="1" dirty="0" smtClean="0">
                <a:latin typeface="微軟正黑體 Light" pitchFamily="34" charset="-120"/>
                <a:ea typeface="微軟正黑體 Light" pitchFamily="34" charset="-120"/>
              </a:rPr>
              <a:t>8.</a:t>
            </a:r>
            <a:r>
              <a:rPr lang="zh-TW" altLang="en-US" sz="1400" b="1" dirty="0" smtClean="0">
                <a:latin typeface="微軟正黑體 Light" pitchFamily="34" charset="-120"/>
                <a:ea typeface="微軟正黑體 Light" pitchFamily="34" charset="-120"/>
              </a:rPr>
              <a:t> 光觸媒銀離子，殺菌除臭</a:t>
            </a:r>
            <a:endParaRPr lang="zh-TW" altLang="en-US" sz="1400" b="1" dirty="0">
              <a:latin typeface="微軟正黑體 Light" pitchFamily="34" charset="-120"/>
              <a:ea typeface="微軟正黑體 Light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928940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禾聯空調，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國產品牌銷售第一！</a:t>
            </a:r>
            <a:endParaRPr lang="zh-TW" altLang="en-US" sz="2800" b="1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987713"/>
              </p:ext>
            </p:extLst>
          </p:nvPr>
        </p:nvGraphicFramePr>
        <p:xfrm>
          <a:off x="785786" y="1000114"/>
          <a:ext cx="4071966" cy="2357454"/>
        </p:xfrm>
        <a:graphic>
          <a:graphicData uri="http://schemas.openxmlformats.org/drawingml/2006/table">
            <a:tbl>
              <a:tblPr/>
              <a:tblGrid>
                <a:gridCol w="1480757"/>
                <a:gridCol w="1282363"/>
                <a:gridCol w="1308846"/>
              </a:tblGrid>
              <a:tr h="29527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案號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LP</a:t>
                      </a:r>
                      <a:r>
                        <a:rPr lang="en-US" altLang="zh-TW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5</a:t>
                      </a: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-106054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LP</a:t>
                      </a:r>
                      <a:r>
                        <a:rPr lang="en-US" altLang="zh-TW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5</a:t>
                      </a: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-107054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禾聯數量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組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14,407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18,869</a:t>
                      </a:r>
                      <a:endParaRPr lang="zh-TW" sz="1200" b="1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訂單總量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組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56,089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67,580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禾聯契約</a:t>
                      </a:r>
                      <a:r>
                        <a:rPr lang="zh-TW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金額</a:t>
                      </a:r>
                      <a:r>
                        <a:rPr lang="en-US" altLang="zh-TW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altLang="en-US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約</a:t>
                      </a:r>
                      <a:r>
                        <a:rPr lang="en-US" altLang="zh-TW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5</a:t>
                      </a:r>
                      <a:r>
                        <a:rPr lang="zh-TW" alt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億</a:t>
                      </a:r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1,000</a:t>
                      </a:r>
                      <a:r>
                        <a:rPr lang="zh-TW" alt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萬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6</a:t>
                      </a:r>
                      <a:r>
                        <a:rPr lang="zh-TW" alt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億</a:t>
                      </a:r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7,000</a:t>
                      </a:r>
                      <a:r>
                        <a:rPr lang="zh-TW" alt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萬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契約總</a:t>
                      </a:r>
                      <a:r>
                        <a:rPr lang="zh-TW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金額</a:t>
                      </a:r>
                      <a:r>
                        <a:rPr lang="en-US" altLang="zh-TW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</a:t>
                      </a:r>
                      <a:r>
                        <a:rPr lang="zh-TW" altLang="en-US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約</a:t>
                      </a:r>
                      <a:r>
                        <a:rPr lang="en-US" altLang="zh-TW" sz="1200" b="1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18</a:t>
                      </a:r>
                      <a:r>
                        <a:rPr lang="zh-TW" alt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億</a:t>
                      </a:r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4,000</a:t>
                      </a:r>
                      <a:r>
                        <a:rPr lang="zh-TW" alt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萬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21</a:t>
                      </a:r>
                      <a:r>
                        <a:rPr lang="zh-TW" alt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億</a:t>
                      </a:r>
                      <a:r>
                        <a:rPr lang="en-US" altLang="zh-TW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6,000</a:t>
                      </a:r>
                      <a:r>
                        <a:rPr lang="zh-TW" altLang="en-US" sz="12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萬</a:t>
                      </a:r>
                      <a:endParaRPr lang="zh-TW" sz="12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禾聯金額佔比</a:t>
                      </a:r>
                      <a:endParaRPr lang="zh-TW" sz="1200" b="1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27.79%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31.33%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54"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sz="1200" b="1" kern="0" dirty="0" smtClean="0"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108</a:t>
                      </a:r>
                      <a:r>
                        <a:rPr lang="zh-TW" sz="1200" b="1" kern="0" dirty="0"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年禾聯佔比成長</a:t>
                      </a:r>
                      <a:r>
                        <a:rPr lang="zh-TW" sz="1200" b="1" kern="100" dirty="0"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3.54%</a:t>
                      </a:r>
                      <a:endParaRPr lang="zh-TW" sz="2000" b="1" i="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框架 15"/>
          <p:cNvSpPr/>
          <p:nvPr/>
        </p:nvSpPr>
        <p:spPr>
          <a:xfrm>
            <a:off x="734668" y="4048008"/>
            <a:ext cx="4143404" cy="738320"/>
          </a:xfrm>
          <a:prstGeom prst="fram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zh-TW" altLang="en-US" sz="3200" b="1" i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準時履約</a:t>
            </a:r>
            <a:endParaRPr lang="en-US" altLang="zh-TW" sz="3200" b="1" i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785786" y="3500444"/>
            <a:ext cx="1785950" cy="47612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妥善服務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3071802" y="3500444"/>
            <a:ext cx="1785950" cy="47612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完善施工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加號 22"/>
          <p:cNvSpPr/>
          <p:nvPr/>
        </p:nvSpPr>
        <p:spPr>
          <a:xfrm>
            <a:off x="2571736" y="3500444"/>
            <a:ext cx="428628" cy="428628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圖片 2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428874"/>
            <a:ext cx="3500462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文字方塊 26"/>
          <p:cNvSpPr txBox="1"/>
          <p:nvPr/>
        </p:nvSpPr>
        <p:spPr>
          <a:xfrm>
            <a:off x="4786250" y="1096305"/>
            <a:ext cx="435775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禾聯電器於政府電子採購網</a:t>
            </a:r>
            <a:endParaRPr lang="en-US" altLang="zh-TW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滿意度高達 </a:t>
            </a:r>
            <a:r>
              <a:rPr lang="en-US" altLang="zh-TW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89</a:t>
            </a:r>
            <a:r>
              <a:rPr lang="zh-TW" alt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endParaRPr lang="en-US" altLang="zh-TW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786842" y="47863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429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履約實績 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–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大型工程專案 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633600"/>
              </p:ext>
            </p:extLst>
          </p:nvPr>
        </p:nvGraphicFramePr>
        <p:xfrm>
          <a:off x="500034" y="1920828"/>
          <a:ext cx="5357851" cy="1793930"/>
        </p:xfrm>
        <a:graphic>
          <a:graphicData uri="http://schemas.openxmlformats.org/drawingml/2006/table">
            <a:tbl>
              <a:tblPr/>
              <a:tblGrid>
                <a:gridCol w="1125745"/>
                <a:gridCol w="1307970"/>
                <a:gridCol w="1462068"/>
                <a:gridCol w="1462068"/>
              </a:tblGrid>
              <a:tr h="595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案名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林口世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大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rtl="0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運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選手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村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林口</a:t>
                      </a:r>
                      <a:endParaRPr lang="en-US" altLang="zh-TW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rtl="0" fontAlgn="ctr"/>
                      <a:r>
                        <a:rPr lang="zh-TW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社會住宅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國防部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991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採購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數量</a:t>
                      </a:r>
                      <a:endParaRPr lang="en-US" altLang="zh-TW" sz="1200" b="1" i="0" u="none" strike="noStrike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組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4,241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2,710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11,817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1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契約</a:t>
                      </a:r>
                      <a:endParaRPr lang="en-US" altLang="zh-TW" sz="1200" b="1" i="0" u="none" strike="noStrike" dirty="0" smtClean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金額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約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億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8,000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萬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億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5,000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萬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億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1,000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萬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框架 11"/>
          <p:cNvSpPr/>
          <p:nvPr/>
        </p:nvSpPr>
        <p:spPr>
          <a:xfrm>
            <a:off x="5429256" y="3905132"/>
            <a:ext cx="3429024" cy="738320"/>
          </a:xfrm>
          <a:prstGeom prst="fram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defRPr/>
            </a:pPr>
            <a:r>
              <a:rPr lang="en-US" altLang="zh-TW" sz="3200" b="1" i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100%</a:t>
            </a:r>
            <a:r>
              <a:rPr lang="zh-TW" altLang="en-US" sz="3200" b="1" i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驗收</a:t>
            </a:r>
            <a:endParaRPr lang="en-US" altLang="zh-TW" sz="3200" b="1" i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286512" y="785800"/>
            <a:ext cx="1785950" cy="78581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嚴謹規劃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286512" y="2357436"/>
            <a:ext cx="1785950" cy="78581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重視工安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等於 16"/>
          <p:cNvSpPr/>
          <p:nvPr/>
        </p:nvSpPr>
        <p:spPr>
          <a:xfrm rot="5400000">
            <a:off x="6945742" y="3230980"/>
            <a:ext cx="538928" cy="571504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加號 17"/>
          <p:cNvSpPr/>
          <p:nvPr/>
        </p:nvSpPr>
        <p:spPr>
          <a:xfrm>
            <a:off x="6858016" y="1643056"/>
            <a:ext cx="642942" cy="57150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500034" y="3668073"/>
            <a:ext cx="3357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金額單位：</a:t>
            </a:r>
            <a:r>
              <a:rPr lang="en-US" altLang="zh-TW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NT$</a:t>
            </a:r>
          </a:p>
          <a:p>
            <a:pPr>
              <a:lnSpc>
                <a:spcPts val="3000"/>
              </a:lnSpc>
            </a:pPr>
            <a:r>
              <a:rPr lang="zh-TW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國防部為液晶採購裝設案</a:t>
            </a:r>
            <a:endParaRPr lang="en-US" altLang="zh-TW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28662" y="739115"/>
            <a:ext cx="485778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本案由投標廠商禾聯電器履約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4000"/>
              </a:lnSpc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同時以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林口社會住宅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做為履約實績代表</a:t>
            </a:r>
            <a:endParaRPr lang="en-US" altLang="zh-TW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786842" y="47863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6144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禾聯用心  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提供師生最舒適的教學環境</a:t>
            </a:r>
            <a:endParaRPr lang="zh-TW" altLang="en-US" sz="2800" b="1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571472" y="1000114"/>
            <a:ext cx="4000528" cy="400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台北市 天母國小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126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桃園市 中山國小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桃園市 龜山國小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103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桃園市 大竹國小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124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高雄市 翠屏國小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198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桃園市 輔仁大學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202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桃園市 國防大學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379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高雄市 楠梓國中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175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endParaRPr kumimoji="0" lang="en-US" altLang="zh-TW" sz="24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714876" y="1000114"/>
            <a:ext cx="4000528" cy="400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台中市 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大明國小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高雄市 中山國小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138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高雄市 楠陽國小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189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高雄市 莒光國小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194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高雄市 翠屏國小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198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高雄市 油廠國小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135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高雄市 仁武國小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133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高雄市 後勁國小 </a:t>
            </a:r>
            <a:r>
              <a:rPr lang="en-US" altLang="zh-TW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180</a:t>
            </a:r>
            <a:r>
              <a:rPr lang="zh-TW" altLang="en-US" sz="24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套</a:t>
            </a: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endParaRPr lang="en-US" altLang="zh-TW" sz="2400" b="1" dirty="0" smtClean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endParaRPr kumimoji="0" lang="en-US" altLang="zh-TW" sz="2400" b="1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ts val="3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786842" y="47863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450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產品功能 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-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產品投保責任險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644650" y="158750"/>
            <a:ext cx="3559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928676"/>
            <a:ext cx="2786082" cy="3929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714348" y="1285866"/>
            <a:ext cx="4079963" cy="1629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本案履約產品皆有投保</a:t>
            </a:r>
            <a:endParaRPr lang="en-US" altLang="zh-TW" sz="2800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3200</a:t>
            </a:r>
            <a:r>
              <a:rPr lang="zh-TW" alt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萬 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產品責任險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!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5720" y="3127723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另將針對本案相關人事物投保</a:t>
            </a:r>
            <a:endParaRPr lang="en-US" altLang="zh-TW" sz="2000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安裝財物綜合保險、意外險等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786842" y="47863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3466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材料選用 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–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電線線材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00100" y="3071816"/>
          <a:ext cx="7072363" cy="1785950"/>
        </p:xfrm>
        <a:graphic>
          <a:graphicData uri="http://schemas.openxmlformats.org/drawingml/2006/table">
            <a:tbl>
              <a:tblPr/>
              <a:tblGrid>
                <a:gridCol w="1145723"/>
                <a:gridCol w="908091"/>
                <a:gridCol w="473849"/>
                <a:gridCol w="758157"/>
                <a:gridCol w="758157"/>
                <a:gridCol w="758157"/>
                <a:gridCol w="758157"/>
                <a:gridCol w="758157"/>
                <a:gridCol w="753915"/>
              </a:tblGrid>
              <a:tr h="357190">
                <a:tc grid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導體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絕緣體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厚度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被覆體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厚度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完成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外徑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導體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電阻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試驗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電壓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絕緣電阻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/>
                      </a:r>
                      <a:b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</a:b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(20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℃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)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標稱截面積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構成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外徑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mm</a:t>
                      </a:r>
                      <a:r>
                        <a:rPr lang="en-US" sz="1200" kern="0" baseline="300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No./mm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mm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mm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mm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mm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軟銅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V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M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Ω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/KM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4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芯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2.0 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7/0.6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1.8 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0.8 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1.5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11.0 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9.42 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1500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50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3</a:t>
                      </a:r>
                      <a:r>
                        <a:rPr lang="zh-TW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芯</a:t>
                      </a: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5.5 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7/1.0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3.0 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1.0 </a:t>
                      </a:r>
                      <a:endParaRPr lang="zh-TW" sz="12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1.5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14.5 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3.40 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1500</a:t>
                      </a:r>
                      <a:endParaRPr lang="zh-TW" sz="1200" kern="10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50</a:t>
                      </a:r>
                      <a:endParaRPr lang="zh-TW" sz="1200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175" y="188913"/>
            <a:ext cx="213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28662" y="1314384"/>
            <a:ext cx="3666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室內機選用 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4</a:t>
            </a: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芯</a:t>
            </a:r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2.0mm</a:t>
            </a:r>
            <a:r>
              <a:rPr lang="en-US" altLang="zh-TW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2</a:t>
            </a:r>
            <a:r>
              <a:rPr lang="zh-TW" altLang="en-US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</a:t>
            </a: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連接線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28662" y="1885888"/>
            <a:ext cx="3661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室外機選用 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3</a:t>
            </a: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芯</a:t>
            </a:r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5.5mm</a:t>
            </a:r>
            <a:r>
              <a:rPr lang="en-US" altLang="zh-TW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2</a:t>
            </a:r>
            <a:r>
              <a:rPr lang="zh-TW" altLang="en-US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</a:t>
            </a: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電源線</a:t>
            </a:r>
          </a:p>
        </p:txBody>
      </p:sp>
      <p:pic>
        <p:nvPicPr>
          <p:cNvPr id="8" name="圖片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28610"/>
            <a:ext cx="14287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8610"/>
            <a:ext cx="13573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928662" y="2528830"/>
            <a:ext cx="5474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本案使用電源線皆為電壓</a:t>
            </a:r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600V </a:t>
            </a:r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的絕緣被覆電纜</a:t>
            </a:r>
            <a:endParaRPr lang="zh-TW" altLang="en-US" sz="2000" b="1" baseline="30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786842" y="47863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7290" y="214296"/>
            <a:ext cx="5620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材料選用 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–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冷媒管、銅管、被覆材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175" y="188913"/>
            <a:ext cx="213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86248" y="3571882"/>
            <a:ext cx="4540025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SGS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測試銅管</a:t>
            </a:r>
            <a:endParaRPr lang="en-US" altLang="zh-TW" sz="2800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滿足厚度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0.8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+-0.05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mm</a:t>
            </a:r>
            <a:endParaRPr lang="zh-TW" altLang="en-US" sz="2800" b="1" baseline="30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982788" y="239713"/>
            <a:ext cx="213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857224" y="928676"/>
          <a:ext cx="5214974" cy="954903"/>
        </p:xfrm>
        <a:graphic>
          <a:graphicData uri="http://schemas.openxmlformats.org/drawingml/2006/table">
            <a:tbl>
              <a:tblPr/>
              <a:tblGrid>
                <a:gridCol w="838121"/>
                <a:gridCol w="2793736"/>
                <a:gridCol w="1583117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項次</a:t>
                      </a:r>
                      <a:endParaRPr lang="zh-TW" sz="16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規範</a:t>
                      </a:r>
                      <a:endParaRPr lang="zh-TW" sz="16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本案履約材料</a:t>
                      </a:r>
                      <a:endParaRPr lang="zh-TW" sz="16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627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</a:t>
                      </a:r>
                      <a:endParaRPr lang="zh-TW" sz="16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厚度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0.8mm+/-0.05mm</a:t>
                      </a:r>
                      <a:endParaRPr lang="zh-TW" sz="16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完全符合</a:t>
                      </a:r>
                      <a:endParaRPr lang="zh-TW" sz="1600" b="1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7553" marR="6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85998"/>
            <a:ext cx="2500330" cy="2184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3122"/>
            <a:ext cx="1000132" cy="1143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7" name="直線單箭頭接點 16"/>
          <p:cNvCxnSpPr/>
          <p:nvPr/>
        </p:nvCxnSpPr>
        <p:spPr>
          <a:xfrm>
            <a:off x="3286116" y="2714626"/>
            <a:ext cx="121444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3000364" y="3643320"/>
            <a:ext cx="1214446" cy="5000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5715008" y="2214560"/>
            <a:ext cx="3167855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SGS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高溫</a:t>
            </a:r>
            <a:r>
              <a:rPr lang="en-US" altLang="zh-TW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120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度測試</a:t>
            </a:r>
            <a:endParaRPr lang="en-US" altLang="zh-TW" sz="2800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itchFamily="34" charset="-120"/>
                <a:ea typeface="微軟正黑體 Light" pitchFamily="34" charset="-120"/>
              </a:rPr>
              <a:t>被覆材依然完好</a:t>
            </a:r>
            <a:endParaRPr lang="en-US" altLang="zh-TW" sz="2800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itchFamily="34" charset="-120"/>
              <a:ea typeface="微軟正黑體 Light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715404" y="47863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9564</TotalTime>
  <Words>1484</Words>
  <Application>Microsoft Office PowerPoint</Application>
  <PresentationFormat>如螢幕大小 (16:9)</PresentationFormat>
  <Paragraphs>344</Paragraphs>
  <Slides>24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747</cp:revision>
  <dcterms:created xsi:type="dcterms:W3CDTF">2019-10-15T03:29:16Z</dcterms:created>
  <dcterms:modified xsi:type="dcterms:W3CDTF">2021-05-06T10:19:35Z</dcterms:modified>
</cp:coreProperties>
</file>