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2.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 id="2147483666" r:id="rId3"/>
  </p:sldMasterIdLst>
  <p:notesMasterIdLst>
    <p:notesMasterId r:id="rId58"/>
  </p:notesMasterIdLst>
  <p:sldIdLst>
    <p:sldId id="470" r:id="rId4"/>
    <p:sldId id="543" r:id="rId5"/>
    <p:sldId id="479" r:id="rId6"/>
    <p:sldId id="544" r:id="rId7"/>
    <p:sldId id="422" r:id="rId8"/>
    <p:sldId id="431" r:id="rId9"/>
    <p:sldId id="392" r:id="rId10"/>
    <p:sldId id="475" r:id="rId11"/>
    <p:sldId id="427" r:id="rId12"/>
    <p:sldId id="407" r:id="rId13"/>
    <p:sldId id="394" r:id="rId14"/>
    <p:sldId id="404" r:id="rId15"/>
    <p:sldId id="526" r:id="rId16"/>
    <p:sldId id="483" r:id="rId17"/>
    <p:sldId id="484" r:id="rId18"/>
    <p:sldId id="405" r:id="rId19"/>
    <p:sldId id="482" r:id="rId20"/>
    <p:sldId id="529" r:id="rId21"/>
    <p:sldId id="527" r:id="rId22"/>
    <p:sldId id="528" r:id="rId23"/>
    <p:sldId id="531" r:id="rId24"/>
    <p:sldId id="530" r:id="rId25"/>
    <p:sldId id="395" r:id="rId26"/>
    <p:sldId id="561" r:id="rId27"/>
    <p:sldId id="490" r:id="rId28"/>
    <p:sldId id="532" r:id="rId29"/>
    <p:sldId id="492" r:id="rId30"/>
    <p:sldId id="495" r:id="rId31"/>
    <p:sldId id="497" r:id="rId32"/>
    <p:sldId id="498" r:id="rId33"/>
    <p:sldId id="499" r:id="rId34"/>
    <p:sldId id="396" r:id="rId35"/>
    <p:sldId id="511" r:id="rId36"/>
    <p:sldId id="512" r:id="rId37"/>
    <p:sldId id="444" r:id="rId38"/>
    <p:sldId id="517" r:id="rId39"/>
    <p:sldId id="453" r:id="rId40"/>
    <p:sldId id="563" r:id="rId41"/>
    <p:sldId id="441" r:id="rId42"/>
    <p:sldId id="513" r:id="rId43"/>
    <p:sldId id="477" r:id="rId44"/>
    <p:sldId id="467" r:id="rId45"/>
    <p:sldId id="509" r:id="rId46"/>
    <p:sldId id="560" r:id="rId47"/>
    <p:sldId id="554" r:id="rId48"/>
    <p:sldId id="556" r:id="rId49"/>
    <p:sldId id="559" r:id="rId50"/>
    <p:sldId id="564" r:id="rId51"/>
    <p:sldId id="400" r:id="rId52"/>
    <p:sldId id="537" r:id="rId53"/>
    <p:sldId id="562" r:id="rId54"/>
    <p:sldId id="478" r:id="rId55"/>
    <p:sldId id="471" r:id="rId56"/>
    <p:sldId id="480" r:id="rId57"/>
  </p:sldIdLst>
  <p:sldSz cx="9144000" cy="6858000" type="screen4x3"/>
  <p:notesSz cx="7104063"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an-Wei Chen" initials="KC" lastIdx="1" clrIdx="0">
    <p:extLst/>
  </p:cmAuthor>
  <p:cmAuthor id="2" name="Chun-Ming Lu" initials="C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37"/>
    <a:srgbClr val="FF4747"/>
    <a:srgbClr val="E53D09"/>
    <a:srgbClr val="0064A6"/>
    <a:srgbClr val="143D53"/>
    <a:srgbClr val="DBEEF4"/>
    <a:srgbClr val="00B4E3"/>
    <a:srgbClr val="4BACC6"/>
    <a:srgbClr val="143C5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2" autoAdjust="0"/>
    <p:restoredTop sz="89688" autoAdjust="0"/>
  </p:normalViewPr>
  <p:slideViewPr>
    <p:cSldViewPr>
      <p:cViewPr>
        <p:scale>
          <a:sx n="85" d="100"/>
          <a:sy n="85" d="100"/>
        </p:scale>
        <p:origin x="-1570" y="-48"/>
      </p:cViewPr>
      <p:guideLst>
        <p:guide orient="horz" pos="2160"/>
        <p:guide pos="2880"/>
      </p:guideLst>
    </p:cSldViewPr>
  </p:slideViewPr>
  <p:outlineViewPr>
    <p:cViewPr>
      <p:scale>
        <a:sx n="33" d="100"/>
        <a:sy n="33" d="100"/>
      </p:scale>
      <p:origin x="0" y="-2274"/>
    </p:cViewPr>
  </p:outlineViewPr>
  <p:notesTextViewPr>
    <p:cViewPr>
      <p:scale>
        <a:sx n="1" d="1"/>
        <a:sy n="1" d="1"/>
      </p:scale>
      <p:origin x="0" y="0"/>
    </p:cViewPr>
  </p:notesTextViewPr>
  <p:sorterViewPr>
    <p:cViewPr>
      <p:scale>
        <a:sx n="100" d="100"/>
        <a:sy n="100" d="100"/>
      </p:scale>
      <p:origin x="0" y="-19349"/>
    </p:cViewPr>
  </p:sorterViewPr>
  <p:notesViewPr>
    <p:cSldViewPr>
      <p:cViewPr varScale="1">
        <p:scale>
          <a:sx n="62" d="100"/>
          <a:sy n="62" d="100"/>
        </p:scale>
        <p:origin x="3432" y="72"/>
      </p:cViewPr>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297DBC-D204-4C27-A824-26B5553AB594}"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zh-TW" altLang="en-US"/>
        </a:p>
      </dgm:t>
    </dgm:pt>
    <dgm:pt modelId="{4D56C8CE-41C7-431D-8B99-277C74A9FE10}" type="pres">
      <dgm:prSet presAssocID="{E5297DBC-D204-4C27-A824-26B5553AB594}" presName="Name0" presStyleCnt="0">
        <dgm:presLayoutVars>
          <dgm:dir/>
          <dgm:resizeHandles val="exact"/>
        </dgm:presLayoutVars>
      </dgm:prSet>
      <dgm:spPr/>
      <dgm:t>
        <a:bodyPr/>
        <a:lstStyle/>
        <a:p>
          <a:endParaRPr lang="zh-TW" altLang="en-US"/>
        </a:p>
      </dgm:t>
    </dgm:pt>
    <dgm:pt modelId="{290632DE-D7E9-407B-B88A-81A902C83031}" type="pres">
      <dgm:prSet presAssocID="{E5297DBC-D204-4C27-A824-26B5553AB594}" presName="arrow" presStyleLbl="bgShp" presStyleIdx="0" presStyleCnt="1" custScaleY="200000" custLinFactNeighborX="-433" custLinFactNeighborY="706"/>
      <dgm:spPr/>
    </dgm:pt>
    <dgm:pt modelId="{0878F25D-12F2-434B-A040-871A6DD233CE}" type="pres">
      <dgm:prSet presAssocID="{E5297DBC-D204-4C27-A824-26B5553AB594}" presName="points" presStyleCnt="0"/>
      <dgm:spPr/>
    </dgm:pt>
  </dgm:ptLst>
  <dgm:cxnLst>
    <dgm:cxn modelId="{6F99E63E-F33F-4178-A254-5D235BC0D888}" type="presOf" srcId="{E5297DBC-D204-4C27-A824-26B5553AB594}" destId="{4D56C8CE-41C7-431D-8B99-277C74A9FE10}" srcOrd="0" destOrd="0" presId="urn:microsoft.com/office/officeart/2005/8/layout/hProcess11"/>
    <dgm:cxn modelId="{828B1262-11F6-4DA5-A1CB-96A4B40A4A32}" type="presParOf" srcId="{4D56C8CE-41C7-431D-8B99-277C74A9FE10}" destId="{290632DE-D7E9-407B-B88A-81A902C83031}" srcOrd="0" destOrd="0" presId="urn:microsoft.com/office/officeart/2005/8/layout/hProcess11"/>
    <dgm:cxn modelId="{E22461B7-82FA-4A4C-956E-D2B0FCED8DF0}" type="presParOf" srcId="{4D56C8CE-41C7-431D-8B99-277C74A9FE10}" destId="{0878F25D-12F2-434B-A040-871A6DD233CE}" srcOrd="1"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9202" cy="513376"/>
          </a:xfrm>
          <a:prstGeom prst="rect">
            <a:avLst/>
          </a:prstGeom>
        </p:spPr>
        <p:txBody>
          <a:bodyPr vert="horz" lIns="94796" tIns="47398" rIns="94796" bIns="47398" rtlCol="0"/>
          <a:lstStyle>
            <a:lvl1pPr algn="l">
              <a:defRPr sz="1200"/>
            </a:lvl1pPr>
          </a:lstStyle>
          <a:p>
            <a:endParaRPr lang="zh-TW" altLang="en-US"/>
          </a:p>
        </p:txBody>
      </p:sp>
      <p:sp>
        <p:nvSpPr>
          <p:cNvPr id="3" name="日期版面配置區 2"/>
          <p:cNvSpPr>
            <a:spLocks noGrp="1"/>
          </p:cNvSpPr>
          <p:nvPr>
            <p:ph type="dt" idx="1"/>
          </p:nvPr>
        </p:nvSpPr>
        <p:spPr>
          <a:xfrm>
            <a:off x="4023203" y="0"/>
            <a:ext cx="3079202" cy="513376"/>
          </a:xfrm>
          <a:prstGeom prst="rect">
            <a:avLst/>
          </a:prstGeom>
        </p:spPr>
        <p:txBody>
          <a:bodyPr vert="horz" lIns="94796" tIns="47398" rIns="94796" bIns="47398" rtlCol="0"/>
          <a:lstStyle>
            <a:lvl1pPr algn="r">
              <a:defRPr sz="1200"/>
            </a:lvl1pPr>
          </a:lstStyle>
          <a:p>
            <a:fld id="{2B88A740-69FB-4E85-B0C5-7396C6F8A2AE}" type="datetimeFigureOut">
              <a:rPr lang="zh-TW" altLang="en-US" smtClean="0"/>
              <a:t>2021/5/6</a:t>
            </a:fld>
            <a:endParaRPr lang="zh-TW" altLang="en-US"/>
          </a:p>
        </p:txBody>
      </p:sp>
      <p:sp>
        <p:nvSpPr>
          <p:cNvPr id="4" name="投影片圖像版面配置區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4796" tIns="47398" rIns="94796" bIns="47398" rtlCol="0" anchor="ctr"/>
          <a:lstStyle/>
          <a:p>
            <a:endParaRPr lang="zh-TW" altLang="en-US"/>
          </a:p>
        </p:txBody>
      </p:sp>
      <p:sp>
        <p:nvSpPr>
          <p:cNvPr id="5" name="備忘稿版面配置區 4"/>
          <p:cNvSpPr>
            <a:spLocks noGrp="1"/>
          </p:cNvSpPr>
          <p:nvPr>
            <p:ph type="body" sz="quarter" idx="3"/>
          </p:nvPr>
        </p:nvSpPr>
        <p:spPr>
          <a:xfrm>
            <a:off x="710075" y="4924792"/>
            <a:ext cx="5683914" cy="4031318"/>
          </a:xfrm>
          <a:prstGeom prst="rect">
            <a:avLst/>
          </a:prstGeom>
        </p:spPr>
        <p:txBody>
          <a:bodyPr vert="horz" lIns="94796" tIns="47398" rIns="94796" bIns="47398"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721237"/>
            <a:ext cx="3079202" cy="513376"/>
          </a:xfrm>
          <a:prstGeom prst="rect">
            <a:avLst/>
          </a:prstGeom>
        </p:spPr>
        <p:txBody>
          <a:bodyPr vert="horz" lIns="94796" tIns="47398" rIns="94796" bIns="47398"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4023203" y="9721237"/>
            <a:ext cx="3079202" cy="513376"/>
          </a:xfrm>
          <a:prstGeom prst="rect">
            <a:avLst/>
          </a:prstGeom>
        </p:spPr>
        <p:txBody>
          <a:bodyPr vert="horz" lIns="94796" tIns="47398" rIns="94796" bIns="47398" rtlCol="0" anchor="b"/>
          <a:lstStyle>
            <a:lvl1pPr algn="r">
              <a:defRPr sz="1200"/>
            </a:lvl1pPr>
          </a:lstStyle>
          <a:p>
            <a:fld id="{15946F01-E55A-4F30-83AC-F16CCB76B0CC}" type="slidenum">
              <a:rPr lang="zh-TW" altLang="en-US" smtClean="0"/>
              <a:t>‹#›</a:t>
            </a:fld>
            <a:endParaRPr lang="zh-TW" altLang="en-US"/>
          </a:p>
        </p:txBody>
      </p:sp>
    </p:spTree>
    <p:extLst>
      <p:ext uri="{BB962C8B-B14F-4D97-AF65-F5344CB8AC3E}">
        <p14:creationId xmlns:p14="http://schemas.microsoft.com/office/powerpoint/2010/main" val="359373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7958">
              <a:defRPr/>
            </a:pPr>
            <a:r>
              <a:rPr lang="zh-TW" altLang="en-US" dirty="0"/>
              <a:t>校長、主任、各位評審委員各位大家好，我叫做</a:t>
            </a:r>
            <a:r>
              <a:rPr lang="en-US" altLang="zh-TW" dirty="0"/>
              <a:t>OOO</a:t>
            </a:r>
            <a:r>
              <a:rPr lang="zh-TW" altLang="en-US" dirty="0"/>
              <a:t>，今天代表日立冷氣為各位做本案簡報</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53104242-42E4-462F-B9A6-468AC33D61A2}" type="slidenum">
              <a:rPr lang="zh-CN" altLang="en-US" smtClean="0"/>
              <a:t>1</a:t>
            </a:fld>
            <a:endParaRPr lang="zh-CN" altLang="en-US"/>
          </a:p>
        </p:txBody>
      </p:sp>
    </p:spTree>
    <p:extLst>
      <p:ext uri="{BB962C8B-B14F-4D97-AF65-F5344CB8AC3E}">
        <p14:creationId xmlns:p14="http://schemas.microsoft.com/office/powerpoint/2010/main" val="671058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本案所採用設備均符合採購規範，本公司冷氣皆在台研發製造生產，榮獲最多</a:t>
            </a:r>
            <a:r>
              <a:rPr lang="en-US" altLang="zh-TW" dirty="0" err="1"/>
              <a:t>mit</a:t>
            </a:r>
            <a:r>
              <a:rPr lang="zh-TW" altLang="en-US" dirty="0"/>
              <a:t>微笑標章。</a:t>
            </a:r>
            <a:endParaRPr lang="en-US" altLang="zh-TW" dirty="0"/>
          </a:p>
          <a:p>
            <a:r>
              <a:rPr lang="zh-TW" altLang="en-US" dirty="0"/>
              <a:t>公司特別為本案將機種全面升級為變頻冷暖設備，讓學生享有幸福的溫度。</a:t>
            </a:r>
          </a:p>
          <a:p>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12</a:t>
            </a:fld>
            <a:endParaRPr lang="zh-TW" altLang="en-US"/>
          </a:p>
        </p:txBody>
      </p:sp>
    </p:spTree>
    <p:extLst>
      <p:ext uri="{BB962C8B-B14F-4D97-AF65-F5344CB8AC3E}">
        <p14:creationId xmlns:p14="http://schemas.microsoft.com/office/powerpoint/2010/main" val="395255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zh-TW" altLang="en-US" dirty="0"/>
              <a:t>防霉風扇，</a:t>
            </a:r>
            <a:r>
              <a:rPr lang="zh-TW" altLang="en-US" b="1" dirty="0">
                <a:solidFill>
                  <a:srgbClr val="143D53"/>
                </a:solidFill>
                <a:latin typeface="微軟正黑體" panose="020B0604030504040204" pitchFamily="34" charset="-120"/>
                <a:ea typeface="微軟正黑體" panose="020B0604030504040204" pitchFamily="34" charset="-120"/>
              </a:rPr>
              <a:t>採用專利複合防霉配方，</a:t>
            </a:r>
            <a:r>
              <a:rPr lang="zh-TW" altLang="en-US" dirty="0">
                <a:solidFill>
                  <a:srgbClr val="143D53"/>
                </a:solidFill>
                <a:latin typeface="微軟正黑體" panose="020B0604030504040204" pitchFamily="34" charset="-120"/>
                <a:ea typeface="微軟正黑體" panose="020B0604030504040204" pitchFamily="34" charset="-120"/>
              </a:rPr>
              <a:t>可避免貫流風扇再滋生黴菌、霉味</a:t>
            </a:r>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13</a:t>
            </a:fld>
            <a:endParaRPr lang="zh-TW" altLang="en-US"/>
          </a:p>
        </p:txBody>
      </p:sp>
    </p:spTree>
    <p:extLst>
      <p:ext uri="{BB962C8B-B14F-4D97-AF65-F5344CB8AC3E}">
        <p14:creationId xmlns:p14="http://schemas.microsoft.com/office/powerpoint/2010/main" val="1719218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spcAft>
                <a:spcPts val="622"/>
              </a:spcAft>
              <a:buClr>
                <a:srgbClr val="0000CC"/>
              </a:buClr>
              <a:defRPr/>
            </a:pPr>
            <a:r>
              <a:rPr lang="zh-TW" altLang="en-US" dirty="0">
                <a:solidFill>
                  <a:srgbClr val="0000CC"/>
                </a:solidFill>
              </a:rPr>
              <a:t>室內機搭載機體防霉功能，</a:t>
            </a:r>
            <a:r>
              <a:rPr lang="zh-TW" altLang="en-US" b="1" dirty="0">
                <a:solidFill>
                  <a:srgbClr val="0064A6"/>
                </a:solidFill>
                <a:latin typeface="微軟正黑體" panose="020B0604030504040204" pitchFamily="34" charset="-120"/>
                <a:ea typeface="微軟正黑體" panose="020B0604030504040204" pitchFamily="34" charset="-120"/>
              </a:rPr>
              <a:t>營造最佳乾淨、舒適環境</a:t>
            </a:r>
          </a:p>
          <a:p>
            <a:pPr>
              <a:spcAft>
                <a:spcPts val="622"/>
              </a:spcAft>
              <a:buClr>
                <a:srgbClr val="0000CC"/>
              </a:buClr>
            </a:pPr>
            <a:endParaRPr lang="en-US" altLang="zh-TW" dirty="0">
              <a:solidFill>
                <a:srgbClr val="0000CC"/>
              </a:solidFill>
            </a:endParaRP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14</a:t>
            </a:fld>
            <a:endParaRPr lang="zh-TW" altLang="en-US"/>
          </a:p>
        </p:txBody>
      </p:sp>
    </p:spTree>
    <p:extLst>
      <p:ext uri="{BB962C8B-B14F-4D97-AF65-F5344CB8AC3E}">
        <p14:creationId xmlns:p14="http://schemas.microsoft.com/office/powerpoint/2010/main" val="941790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spcAft>
                <a:spcPts val="622"/>
              </a:spcAft>
              <a:buClr>
                <a:srgbClr val="0000CC"/>
              </a:buClr>
            </a:pPr>
            <a:r>
              <a:rPr lang="zh-TW" altLang="en-US" dirty="0"/>
              <a:t>現今空氣品質議題被全球人所重視，日立冷氣於室內機全面採用三重防護，讓學生們在學習時也能呼吸新鮮空氣，保護呼吸道健康。</a:t>
            </a:r>
            <a:endParaRPr lang="en-US" altLang="zh-TW"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15</a:t>
            </a:fld>
            <a:endParaRPr lang="zh-TW" altLang="en-US"/>
          </a:p>
        </p:txBody>
      </p:sp>
    </p:spTree>
    <p:extLst>
      <p:ext uri="{BB962C8B-B14F-4D97-AF65-F5344CB8AC3E}">
        <p14:creationId xmlns:p14="http://schemas.microsoft.com/office/powerpoint/2010/main" val="2827085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zh-TW" altLang="en-US" dirty="0"/>
              <a:t>為防止沼氣經由排水管造成內機腐蝕，防腐蝕科技能有效保護室內機。</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16</a:t>
            </a:fld>
            <a:endParaRPr lang="zh-TW" altLang="en-US"/>
          </a:p>
        </p:txBody>
      </p:sp>
    </p:spTree>
    <p:extLst>
      <p:ext uri="{BB962C8B-B14F-4D97-AF65-F5344CB8AC3E}">
        <p14:creationId xmlns:p14="http://schemas.microsoft.com/office/powerpoint/2010/main" val="1356670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zh-TW" altLang="en-US" dirty="0"/>
              <a:t>於沿海一公里內之學校，室外機全面採用防重鹽害塗裝。</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17</a:t>
            </a:fld>
            <a:endParaRPr lang="zh-TW" altLang="en-US"/>
          </a:p>
        </p:txBody>
      </p:sp>
    </p:spTree>
    <p:extLst>
      <p:ext uri="{BB962C8B-B14F-4D97-AF65-F5344CB8AC3E}">
        <p14:creationId xmlns:p14="http://schemas.microsoft.com/office/powerpoint/2010/main" val="4029544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自控限電機能為日立商用最高階冷氣機能，現以全面套用於本案。</a:t>
            </a:r>
            <a:endParaRPr lang="en-US" altLang="zh-TW"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18</a:t>
            </a:fld>
            <a:endParaRPr lang="zh-TW" altLang="en-US"/>
          </a:p>
        </p:txBody>
      </p:sp>
    </p:spTree>
    <p:extLst>
      <p:ext uri="{BB962C8B-B14F-4D97-AF65-F5344CB8AC3E}">
        <p14:creationId xmlns:p14="http://schemas.microsoft.com/office/powerpoint/2010/main" val="3659128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長時間待在冷氣房會有不舒適的感覺，這是因為室內的濕度過高，搭載體感舒適機能將濕度控制在</a:t>
            </a:r>
            <a:r>
              <a:rPr lang="en-US" altLang="zh-TW" dirty="0"/>
              <a:t>55~65%</a:t>
            </a:r>
            <a:r>
              <a:rPr lang="zh-TW" altLang="en-US" dirty="0"/>
              <a:t>，可以讓人體感到涼爽舒適。</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19</a:t>
            </a:fld>
            <a:endParaRPr lang="zh-TW" altLang="en-US"/>
          </a:p>
        </p:txBody>
      </p:sp>
    </p:spTree>
    <p:extLst>
      <p:ext uri="{BB962C8B-B14F-4D97-AF65-F5344CB8AC3E}">
        <p14:creationId xmlns:p14="http://schemas.microsoft.com/office/powerpoint/2010/main" val="2850530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學校可透過</a:t>
            </a:r>
            <a:r>
              <a:rPr lang="en-US" altLang="zh-TW" dirty="0"/>
              <a:t>ems</a:t>
            </a:r>
            <a:r>
              <a:rPr lang="zh-TW" altLang="en-US" dirty="0"/>
              <a:t>平台進行管理，減少電費支出</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20</a:t>
            </a:fld>
            <a:endParaRPr lang="zh-TW" altLang="en-US"/>
          </a:p>
        </p:txBody>
      </p:sp>
    </p:spTree>
    <p:extLst>
      <p:ext uri="{BB962C8B-B14F-4D97-AF65-F5344CB8AC3E}">
        <p14:creationId xmlns:p14="http://schemas.microsoft.com/office/powerpoint/2010/main" val="3079505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遙控器提供限溫功能，可以避免學生任意調整溫度，造成浪費。</a:t>
            </a:r>
            <a:endParaRPr lang="zh-TW" altLang="zh-TW"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21</a:t>
            </a:fld>
            <a:endParaRPr lang="zh-TW" altLang="en-US"/>
          </a:p>
        </p:txBody>
      </p:sp>
    </p:spTree>
    <p:extLst>
      <p:ext uri="{BB962C8B-B14F-4D97-AF65-F5344CB8AC3E}">
        <p14:creationId xmlns:p14="http://schemas.microsoft.com/office/powerpoint/2010/main" val="877673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政府為了全國孩子們享有安全舒適的學習環境，提出班班有冷氣政策，日立冷氣秉持專業及服務，全力以赴支持政府政策</a:t>
            </a:r>
            <a:endParaRPr lang="zh-CN" altLang="en-US" dirty="0"/>
          </a:p>
        </p:txBody>
      </p:sp>
      <p:sp>
        <p:nvSpPr>
          <p:cNvPr id="4" name="投影片編號版面配置區 3"/>
          <p:cNvSpPr>
            <a:spLocks noGrp="1"/>
          </p:cNvSpPr>
          <p:nvPr>
            <p:ph type="sldNum" sz="quarter" idx="5"/>
          </p:nvPr>
        </p:nvSpPr>
        <p:spPr/>
        <p:txBody>
          <a:bodyPr/>
          <a:lstStyle/>
          <a:p>
            <a:fld id="{15946F01-E55A-4F30-83AC-F16CCB76B0CC}" type="slidenum">
              <a:rPr lang="zh-TW" altLang="en-US" smtClean="0"/>
              <a:t>2</a:t>
            </a:fld>
            <a:endParaRPr lang="zh-TW" altLang="en-US"/>
          </a:p>
        </p:txBody>
      </p:sp>
    </p:spTree>
    <p:extLst>
      <p:ext uri="{BB962C8B-B14F-4D97-AF65-F5344CB8AC3E}">
        <p14:creationId xmlns:p14="http://schemas.microsoft.com/office/powerpoint/2010/main" val="700958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斷電保護之功能能解決</a:t>
            </a:r>
            <a:r>
              <a:rPr lang="zh-TW" altLang="en-US" b="1" dirty="0">
                <a:solidFill>
                  <a:srgbClr val="143D53"/>
                </a:solidFill>
                <a:latin typeface="微軟正黑體" panose="020B0604030504040204" pitchFamily="34" charset="-120"/>
                <a:ea typeface="微軟正黑體" panose="020B0604030504040204" pitchFamily="34" charset="-120"/>
              </a:rPr>
              <a:t>儲值卡插拔頻繁、斷電等影響，</a:t>
            </a:r>
            <a:r>
              <a:rPr lang="zh-TW" altLang="en-US" dirty="0">
                <a:solidFill>
                  <a:srgbClr val="143D53"/>
                </a:solidFill>
                <a:latin typeface="微軟正黑體" panose="020B0604030504040204" pitchFamily="34" charset="-120"/>
                <a:ea typeface="微軟正黑體" panose="020B0604030504040204" pitchFamily="34" charset="-120"/>
              </a:rPr>
              <a:t>保護壓縮機及機板，延長設備壽命</a:t>
            </a:r>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22</a:t>
            </a:fld>
            <a:endParaRPr lang="zh-TW" altLang="en-US"/>
          </a:p>
        </p:txBody>
      </p:sp>
    </p:spTree>
    <p:extLst>
      <p:ext uri="{BB962C8B-B14F-4D97-AF65-F5344CB8AC3E}">
        <p14:creationId xmlns:p14="http://schemas.microsoft.com/office/powerpoint/2010/main" val="2235215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本案所採用的施作材料規格，皆符合採購規範，請參考服務建議書</a:t>
            </a:r>
            <a:r>
              <a:rPr lang="en-US" altLang="zh-TW" dirty="0"/>
              <a:t>P25~35</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24</a:t>
            </a:fld>
            <a:endParaRPr lang="zh-TW" altLang="en-US"/>
          </a:p>
        </p:txBody>
      </p:sp>
    </p:spTree>
    <p:extLst>
      <p:ext uri="{BB962C8B-B14F-4D97-AF65-F5344CB8AC3E}">
        <p14:creationId xmlns:p14="http://schemas.microsoft.com/office/powerpoint/2010/main" val="2058685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安裝規劃</a:t>
            </a:r>
          </a:p>
        </p:txBody>
      </p:sp>
      <p:sp>
        <p:nvSpPr>
          <p:cNvPr id="4" name="投影片編號版面配置區 3"/>
          <p:cNvSpPr>
            <a:spLocks noGrp="1"/>
          </p:cNvSpPr>
          <p:nvPr>
            <p:ph type="sldNum" sz="quarter" idx="5"/>
          </p:nvPr>
        </p:nvSpPr>
        <p:spPr/>
        <p:txBody>
          <a:bodyPr/>
          <a:lstStyle/>
          <a:p>
            <a:fld id="{15946F01-E55A-4F30-83AC-F16CCB76B0CC}" type="slidenum">
              <a:rPr lang="zh-TW" altLang="en-US" smtClean="0"/>
              <a:t>25</a:t>
            </a:fld>
            <a:endParaRPr lang="zh-TW" altLang="en-US"/>
          </a:p>
        </p:txBody>
      </p:sp>
    </p:spTree>
    <p:extLst>
      <p:ext uri="{BB962C8B-B14F-4D97-AF65-F5344CB8AC3E}">
        <p14:creationId xmlns:p14="http://schemas.microsoft.com/office/powerpoint/2010/main" val="2699681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施工前作業程序如簡報說明。</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26</a:t>
            </a:fld>
            <a:endParaRPr lang="zh-TW" altLang="en-US"/>
          </a:p>
        </p:txBody>
      </p:sp>
    </p:spTree>
    <p:extLst>
      <p:ext uri="{BB962C8B-B14F-4D97-AF65-F5344CB8AC3E}">
        <p14:creationId xmlns:p14="http://schemas.microsoft.com/office/powerpoint/2010/main" val="1946477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為考量室內外機美觀一致性及保養方便，室內機標準安裝規則如簡報所示。</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27</a:t>
            </a:fld>
            <a:endParaRPr lang="zh-TW" altLang="en-US"/>
          </a:p>
        </p:txBody>
      </p:sp>
    </p:spTree>
    <p:extLst>
      <p:ext uri="{BB962C8B-B14F-4D97-AF65-F5344CB8AC3E}">
        <p14:creationId xmlns:p14="http://schemas.microsoft.com/office/powerpoint/2010/main" val="2096418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室外機標準安裝規則如簡報</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28</a:t>
            </a:fld>
            <a:endParaRPr lang="zh-TW" altLang="en-US"/>
          </a:p>
        </p:txBody>
      </p:sp>
    </p:spTree>
    <p:extLst>
      <p:ext uri="{BB962C8B-B14F-4D97-AF65-F5344CB8AC3E}">
        <p14:creationId xmlns:p14="http://schemas.microsoft.com/office/powerpoint/2010/main" val="3818921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照片為雲林縣立冷氣採購案學校室內機安裝案例</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29</a:t>
            </a:fld>
            <a:endParaRPr lang="zh-TW" altLang="en-US"/>
          </a:p>
        </p:txBody>
      </p:sp>
    </p:spTree>
    <p:extLst>
      <p:ext uri="{BB962C8B-B14F-4D97-AF65-F5344CB8AC3E}">
        <p14:creationId xmlns:p14="http://schemas.microsoft.com/office/powerpoint/2010/main" val="3167754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zh-TW" altLang="en-US" dirty="0"/>
              <a:t>照片為雲林縣立冷氣採購案學校室外機安裝案例</a:t>
            </a:r>
          </a:p>
          <a:p>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30</a:t>
            </a:fld>
            <a:endParaRPr lang="zh-TW" altLang="en-US"/>
          </a:p>
        </p:txBody>
      </p:sp>
    </p:spTree>
    <p:extLst>
      <p:ext uri="{BB962C8B-B14F-4D97-AF65-F5344CB8AC3E}">
        <p14:creationId xmlns:p14="http://schemas.microsoft.com/office/powerpoint/2010/main" val="1353965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冷氣安裝完之後，需逐台測試，確保功能正常。</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31</a:t>
            </a:fld>
            <a:endParaRPr lang="zh-TW" altLang="en-US"/>
          </a:p>
        </p:txBody>
      </p:sp>
    </p:spTree>
    <p:extLst>
      <p:ext uri="{BB962C8B-B14F-4D97-AF65-F5344CB8AC3E}">
        <p14:creationId xmlns:p14="http://schemas.microsoft.com/office/powerpoint/2010/main" val="2616652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履約實績</a:t>
            </a:r>
          </a:p>
        </p:txBody>
      </p:sp>
      <p:sp>
        <p:nvSpPr>
          <p:cNvPr id="4" name="投影片編號版面配置區 3"/>
          <p:cNvSpPr>
            <a:spLocks noGrp="1"/>
          </p:cNvSpPr>
          <p:nvPr>
            <p:ph type="sldNum" sz="quarter" idx="5"/>
          </p:nvPr>
        </p:nvSpPr>
        <p:spPr/>
        <p:txBody>
          <a:bodyPr/>
          <a:lstStyle/>
          <a:p>
            <a:fld id="{15946F01-E55A-4F30-83AC-F16CCB76B0CC}" type="slidenum">
              <a:rPr lang="zh-TW" altLang="en-US" smtClean="0"/>
              <a:t>32</a:t>
            </a:fld>
            <a:endParaRPr lang="zh-TW" altLang="en-US"/>
          </a:p>
        </p:txBody>
      </p:sp>
    </p:spTree>
    <p:extLst>
      <p:ext uri="{BB962C8B-B14F-4D97-AF65-F5344CB8AC3E}">
        <p14:creationId xmlns:p14="http://schemas.microsoft.com/office/powerpoint/2010/main" val="3436069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嘉義市為領先全國第一個執行班班有冷氣政策，黃市長於記者會時說了一句話，學校的冷氣比我家裡的還要好</a:t>
            </a:r>
            <a:r>
              <a:rPr lang="en-US" altLang="zh-TW" dirty="0"/>
              <a:t>!</a:t>
            </a:r>
            <a:endParaRPr lang="zh-TW" altLang="en-US" dirty="0"/>
          </a:p>
        </p:txBody>
      </p:sp>
      <p:sp>
        <p:nvSpPr>
          <p:cNvPr id="4" name="投影片編號版面配置區 3"/>
          <p:cNvSpPr>
            <a:spLocks noGrp="1"/>
          </p:cNvSpPr>
          <p:nvPr>
            <p:ph type="sldNum" sz="quarter" idx="5"/>
          </p:nvPr>
        </p:nvSpPr>
        <p:spPr/>
        <p:txBody>
          <a:bodyPr/>
          <a:lstStyle/>
          <a:p>
            <a:fld id="{15946F01-E55A-4F30-83AC-F16CCB76B0CC}" type="slidenum">
              <a:rPr lang="zh-TW" altLang="en-US" smtClean="0"/>
              <a:t>3</a:t>
            </a:fld>
            <a:endParaRPr lang="zh-TW" altLang="en-US"/>
          </a:p>
        </p:txBody>
      </p:sp>
    </p:spTree>
    <p:extLst>
      <p:ext uri="{BB962C8B-B14F-4D97-AF65-F5344CB8AC3E}">
        <p14:creationId xmlns:p14="http://schemas.microsoft.com/office/powerpoint/2010/main" val="4125965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zh-TW" altLang="en-US" dirty="0"/>
              <a:t>本公司部分履約實績如簡報，第</a:t>
            </a:r>
            <a:r>
              <a:rPr lang="en-US" altLang="zh-TW" dirty="0"/>
              <a:t>12</a:t>
            </a:r>
            <a:r>
              <a:rPr lang="zh-TW" altLang="en-US" dirty="0"/>
              <a:t>項為去年</a:t>
            </a:r>
            <a:r>
              <a:rPr lang="zh-TW" altLang="zh-TW" kern="100" dirty="0">
                <a:latin typeface="微軟正黑體" panose="020B0604030504040204" pitchFamily="34" charset="-120"/>
                <a:ea typeface="微軟正黑體" panose="020B0604030504040204" pitchFamily="34" charset="-120"/>
              </a:rPr>
              <a:t>雲林縣立國中小冷氣採購案</a:t>
            </a:r>
            <a:endPar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33</a:t>
            </a:fld>
            <a:endParaRPr lang="zh-TW" altLang="en-US"/>
          </a:p>
        </p:txBody>
      </p:sp>
    </p:spTree>
    <p:extLst>
      <p:ext uri="{BB962C8B-B14F-4D97-AF65-F5344CB8AC3E}">
        <p14:creationId xmlns:p14="http://schemas.microsoft.com/office/powerpoint/2010/main" val="3949331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專業技術資料</a:t>
            </a:r>
          </a:p>
        </p:txBody>
      </p:sp>
      <p:sp>
        <p:nvSpPr>
          <p:cNvPr id="4" name="投影片編號版面配置區 3"/>
          <p:cNvSpPr>
            <a:spLocks noGrp="1"/>
          </p:cNvSpPr>
          <p:nvPr>
            <p:ph type="sldNum" sz="quarter" idx="5"/>
          </p:nvPr>
        </p:nvSpPr>
        <p:spPr/>
        <p:txBody>
          <a:bodyPr/>
          <a:lstStyle/>
          <a:p>
            <a:fld id="{15946F01-E55A-4F30-83AC-F16CCB76B0CC}" type="slidenum">
              <a:rPr lang="zh-TW" altLang="en-US" smtClean="0"/>
              <a:t>34</a:t>
            </a:fld>
            <a:endParaRPr lang="zh-TW" altLang="en-US"/>
          </a:p>
        </p:txBody>
      </p:sp>
    </p:spTree>
    <p:extLst>
      <p:ext uri="{BB962C8B-B14F-4D97-AF65-F5344CB8AC3E}">
        <p14:creationId xmlns:p14="http://schemas.microsoft.com/office/powerpoint/2010/main" val="1431627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本公司於本標案成立專案小組，該小組為目前全國最有經驗的施工與管理團隊</a:t>
            </a:r>
            <a:endParaRPr lang="en-US" altLang="zh-TW" dirty="0"/>
          </a:p>
          <a:p>
            <a:r>
              <a:rPr lang="zh-TW" altLang="en-US" dirty="0"/>
              <a:t>相關學經歷及證照如簡報所示，委員可翻至</a:t>
            </a:r>
            <a:r>
              <a:rPr lang="en-US" altLang="zh-TW" dirty="0"/>
              <a:t>P49~57</a:t>
            </a:r>
            <a:r>
              <a:rPr lang="zh-TW" altLang="en-US" dirty="0"/>
              <a:t>。</a:t>
            </a:r>
            <a:endParaRPr lang="en-US" altLang="zh-TW" dirty="0"/>
          </a:p>
          <a:p>
            <a:r>
              <a:rPr lang="en-US" altLang="zh-TW" dirty="0"/>
              <a:t>[</a:t>
            </a:r>
            <a:r>
              <a:rPr lang="zh-TW" altLang="en-US" dirty="0"/>
              <a:t>切下一頁</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35</a:t>
            </a:fld>
            <a:endParaRPr lang="zh-TW" altLang="en-US"/>
          </a:p>
        </p:txBody>
      </p:sp>
    </p:spTree>
    <p:extLst>
      <p:ext uri="{BB962C8B-B14F-4D97-AF65-F5344CB8AC3E}">
        <p14:creationId xmlns:p14="http://schemas.microsoft.com/office/powerpoint/2010/main" val="2313423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en-US" altLang="zh-TW" dirty="0"/>
              <a:t>[</a:t>
            </a:r>
            <a:r>
              <a:rPr lang="zh-TW" altLang="en-US" dirty="0"/>
              <a:t>停頓一下，切下一頁</a:t>
            </a:r>
            <a:r>
              <a:rPr lang="en-US" altLang="zh-TW" dirty="0"/>
              <a:t>]</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36</a:t>
            </a:fld>
            <a:endParaRPr lang="zh-TW" altLang="en-US"/>
          </a:p>
        </p:txBody>
      </p:sp>
    </p:spTree>
    <p:extLst>
      <p:ext uri="{BB962C8B-B14F-4D97-AF65-F5344CB8AC3E}">
        <p14:creationId xmlns:p14="http://schemas.microsoft.com/office/powerpoint/2010/main" val="1170414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交貨期程</a:t>
            </a:r>
          </a:p>
        </p:txBody>
      </p:sp>
      <p:sp>
        <p:nvSpPr>
          <p:cNvPr id="4" name="投影片編號版面配置區 3"/>
          <p:cNvSpPr>
            <a:spLocks noGrp="1"/>
          </p:cNvSpPr>
          <p:nvPr>
            <p:ph type="sldNum" sz="quarter" idx="5"/>
          </p:nvPr>
        </p:nvSpPr>
        <p:spPr/>
        <p:txBody>
          <a:bodyPr/>
          <a:lstStyle/>
          <a:p>
            <a:fld id="{15946F01-E55A-4F30-83AC-F16CCB76B0CC}" type="slidenum">
              <a:rPr lang="zh-TW" altLang="en-US" smtClean="0"/>
              <a:t>37</a:t>
            </a:fld>
            <a:endParaRPr lang="zh-TW" altLang="en-US"/>
          </a:p>
        </p:txBody>
      </p:sp>
    </p:spTree>
    <p:extLst>
      <p:ext uri="{BB962C8B-B14F-4D97-AF65-F5344CB8AC3E}">
        <p14:creationId xmlns:p14="http://schemas.microsoft.com/office/powerpoint/2010/main" val="1137793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組織架構如簡報所示。</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38</a:t>
            </a:fld>
            <a:endParaRPr lang="zh-TW" altLang="en-US"/>
          </a:p>
        </p:txBody>
      </p:sp>
    </p:spTree>
    <p:extLst>
      <p:ext uri="{BB962C8B-B14F-4D97-AF65-F5344CB8AC3E}">
        <p14:creationId xmlns:p14="http://schemas.microsoft.com/office/powerpoint/2010/main" val="1901798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a:solidFill>
                  <a:schemeClr val="tx1"/>
                </a:solidFill>
                <a:effectLst/>
                <a:latin typeface="+mn-lt"/>
                <a:ea typeface="+mn-ea"/>
                <a:cs typeface="+mn-cs"/>
              </a:rPr>
              <a:t>屏東營業所位於屏東市，本案施作以屏東市出發</a:t>
            </a:r>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39</a:t>
            </a:fld>
            <a:endParaRPr lang="zh-TW" altLang="en-US"/>
          </a:p>
        </p:txBody>
      </p:sp>
    </p:spTree>
    <p:extLst>
      <p:ext uri="{BB962C8B-B14F-4D97-AF65-F5344CB8AC3E}">
        <p14:creationId xmlns:p14="http://schemas.microsoft.com/office/powerpoint/2010/main" val="3339950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後續維護保固</a:t>
            </a:r>
          </a:p>
        </p:txBody>
      </p:sp>
      <p:sp>
        <p:nvSpPr>
          <p:cNvPr id="4" name="投影片編號版面配置區 3"/>
          <p:cNvSpPr>
            <a:spLocks noGrp="1"/>
          </p:cNvSpPr>
          <p:nvPr>
            <p:ph type="sldNum" sz="quarter" idx="5"/>
          </p:nvPr>
        </p:nvSpPr>
        <p:spPr/>
        <p:txBody>
          <a:bodyPr/>
          <a:lstStyle/>
          <a:p>
            <a:fld id="{15946F01-E55A-4F30-83AC-F16CCB76B0CC}" type="slidenum">
              <a:rPr lang="zh-TW" altLang="en-US" smtClean="0"/>
              <a:t>40</a:t>
            </a:fld>
            <a:endParaRPr lang="zh-TW" altLang="en-US"/>
          </a:p>
        </p:txBody>
      </p:sp>
    </p:spTree>
    <p:extLst>
      <p:ext uri="{BB962C8B-B14F-4D97-AF65-F5344CB8AC3E}">
        <p14:creationId xmlns:p14="http://schemas.microsoft.com/office/powerpoint/2010/main" val="600395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zh-TW" altLang="en-US" dirty="0"/>
              <a:t>花蓮縣為花東營業所</a:t>
            </a:r>
            <a:r>
              <a:rPr lang="zh-TW" altLang="en-US" dirty="0">
                <a:solidFill>
                  <a:srgbClr val="143D53"/>
                </a:solidFill>
                <a:latin typeface="微軟正黑體" panose="020B0604030504040204" pitchFamily="34" charset="-120"/>
                <a:ea typeface="微軟正黑體" panose="020B0604030504040204" pitchFamily="34" charset="-120"/>
              </a:rPr>
              <a:t>負責，可動用服務人數共計</a:t>
            </a:r>
            <a:r>
              <a:rPr lang="en-US" altLang="zh-TW" dirty="0">
                <a:solidFill>
                  <a:srgbClr val="143D53"/>
                </a:solidFill>
                <a:latin typeface="微軟正黑體" panose="020B0604030504040204" pitchFamily="34" charset="-120"/>
                <a:ea typeface="微軟正黑體" panose="020B0604030504040204" pitchFamily="34" charset="-120"/>
              </a:rPr>
              <a:t>22</a:t>
            </a:r>
            <a:r>
              <a:rPr lang="zh-TW" altLang="en-US" dirty="0">
                <a:solidFill>
                  <a:srgbClr val="143D53"/>
                </a:solidFill>
                <a:latin typeface="微軟正黑體" panose="020B0604030504040204" pitchFamily="34" charset="-120"/>
                <a:ea typeface="微軟正黑體" panose="020B0604030504040204" pitchFamily="34" charset="-120"/>
              </a:rPr>
              <a:t>人。</a:t>
            </a:r>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41</a:t>
            </a:fld>
            <a:endParaRPr lang="zh-TW" altLang="en-US"/>
          </a:p>
        </p:txBody>
      </p:sp>
    </p:spTree>
    <p:extLst>
      <p:ext uri="{BB962C8B-B14F-4D97-AF65-F5344CB8AC3E}">
        <p14:creationId xmlns:p14="http://schemas.microsoft.com/office/powerpoint/2010/main" val="2052288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冷氣如有故障發生</a:t>
            </a:r>
            <a:endParaRPr lang="en-US" altLang="zh-TW" dirty="0"/>
          </a:p>
          <a:p>
            <a:r>
              <a:rPr lang="zh-TW" altLang="en-US" dirty="0"/>
              <a:t>請撥打屏東營業所服務電話，會有專人為您服務</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42</a:t>
            </a:fld>
            <a:endParaRPr lang="zh-TW" altLang="en-US"/>
          </a:p>
        </p:txBody>
      </p:sp>
    </p:spTree>
    <p:extLst>
      <p:ext uri="{BB962C8B-B14F-4D97-AF65-F5344CB8AC3E}">
        <p14:creationId xmlns:p14="http://schemas.microsoft.com/office/powerpoint/2010/main" val="401160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雲林縣是全國財政最困難的縣市，張縣長說，窮不能窮教育，苦不能苦孩子，因此雲林縣為學生們安裝會好的日立冷氣。</a:t>
            </a:r>
          </a:p>
        </p:txBody>
      </p:sp>
      <p:sp>
        <p:nvSpPr>
          <p:cNvPr id="4" name="投影片編號版面配置區 3"/>
          <p:cNvSpPr>
            <a:spLocks noGrp="1"/>
          </p:cNvSpPr>
          <p:nvPr>
            <p:ph type="sldNum" sz="quarter" idx="5"/>
          </p:nvPr>
        </p:nvSpPr>
        <p:spPr/>
        <p:txBody>
          <a:bodyPr/>
          <a:lstStyle/>
          <a:p>
            <a:fld id="{15946F01-E55A-4F30-83AC-F16CCB76B0CC}" type="slidenum">
              <a:rPr lang="zh-TW" altLang="en-US" smtClean="0"/>
              <a:t>4</a:t>
            </a:fld>
            <a:endParaRPr lang="zh-TW" altLang="en-US"/>
          </a:p>
        </p:txBody>
      </p:sp>
    </p:spTree>
    <p:extLst>
      <p:ext uri="{BB962C8B-B14F-4D97-AF65-F5344CB8AC3E}">
        <p14:creationId xmlns:p14="http://schemas.microsoft.com/office/powerpoint/2010/main" val="35030339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zh-TW" altLang="en-US" b="1" dirty="0">
                <a:solidFill>
                  <a:srgbClr val="4C4948"/>
                </a:solidFill>
                <a:latin typeface="Microsoft JhengHei" charset="-120"/>
                <a:ea typeface="Microsoft JhengHei" charset="-120"/>
                <a:cs typeface="Microsoft JhengHei" charset="-120"/>
              </a:rPr>
              <a:t>創意及商業優惠條款</a:t>
            </a:r>
          </a:p>
          <a:p>
            <a:endParaRPr lang="zh-TW" altLang="en-US" dirty="0"/>
          </a:p>
        </p:txBody>
      </p:sp>
      <p:sp>
        <p:nvSpPr>
          <p:cNvPr id="4" name="投影片編號版面配置區 3"/>
          <p:cNvSpPr>
            <a:spLocks noGrp="1"/>
          </p:cNvSpPr>
          <p:nvPr>
            <p:ph type="sldNum" sz="quarter" idx="5"/>
          </p:nvPr>
        </p:nvSpPr>
        <p:spPr/>
        <p:txBody>
          <a:bodyPr/>
          <a:lstStyle/>
          <a:p>
            <a:fld id="{15946F01-E55A-4F30-83AC-F16CCB76B0CC}" type="slidenum">
              <a:rPr lang="zh-TW" altLang="en-US" smtClean="0"/>
              <a:t>43</a:t>
            </a:fld>
            <a:endParaRPr lang="zh-TW" altLang="en-US"/>
          </a:p>
        </p:txBody>
      </p:sp>
    </p:spTree>
    <p:extLst>
      <p:ext uri="{BB962C8B-B14F-4D97-AF65-F5344CB8AC3E}">
        <p14:creationId xmlns:p14="http://schemas.microsoft.com/office/powerpoint/2010/main" val="2617478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44</a:t>
            </a:fld>
            <a:endParaRPr lang="zh-TW" altLang="en-US"/>
          </a:p>
        </p:txBody>
      </p:sp>
    </p:spTree>
    <p:extLst>
      <p:ext uri="{BB962C8B-B14F-4D97-AF65-F5344CB8AC3E}">
        <p14:creationId xmlns:p14="http://schemas.microsoft.com/office/powerpoint/2010/main" val="2075296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本案優惠價值如簡報</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45</a:t>
            </a:fld>
            <a:endParaRPr lang="zh-TW" altLang="en-US"/>
          </a:p>
        </p:txBody>
      </p:sp>
    </p:spTree>
    <p:extLst>
      <p:ext uri="{BB962C8B-B14F-4D97-AF65-F5344CB8AC3E}">
        <p14:creationId xmlns:p14="http://schemas.microsoft.com/office/powerpoint/2010/main" val="1465377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本案優惠價值如簡報</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46</a:t>
            </a:fld>
            <a:endParaRPr lang="zh-TW" altLang="en-US"/>
          </a:p>
        </p:txBody>
      </p:sp>
    </p:spTree>
    <p:extLst>
      <p:ext uri="{BB962C8B-B14F-4D97-AF65-F5344CB8AC3E}">
        <p14:creationId xmlns:p14="http://schemas.microsoft.com/office/powerpoint/2010/main" val="827646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本案優惠價值如簡報</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47</a:t>
            </a:fld>
            <a:endParaRPr lang="zh-TW" altLang="en-US"/>
          </a:p>
        </p:txBody>
      </p:sp>
    </p:spTree>
    <p:extLst>
      <p:ext uri="{BB962C8B-B14F-4D97-AF65-F5344CB8AC3E}">
        <p14:creationId xmlns:p14="http://schemas.microsoft.com/office/powerpoint/2010/main" val="702359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本案優惠價值如簡報，評審委員請翻製</a:t>
            </a:r>
            <a:r>
              <a:rPr lang="en-US" altLang="zh-TW" dirty="0"/>
              <a:t>P67</a:t>
            </a:r>
            <a:r>
              <a:rPr lang="zh-TW" altLang="en-US" dirty="0"/>
              <a:t>參考</a:t>
            </a:r>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48</a:t>
            </a:fld>
            <a:endParaRPr lang="zh-TW" altLang="en-US"/>
          </a:p>
        </p:txBody>
      </p:sp>
    </p:spTree>
    <p:extLst>
      <p:ext uri="{BB962C8B-B14F-4D97-AF65-F5344CB8AC3E}">
        <p14:creationId xmlns:p14="http://schemas.microsoft.com/office/powerpoint/2010/main" val="201090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endParaRPr lang="zh-TW" altLang="zh-TW"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50</a:t>
            </a:fld>
            <a:endParaRPr lang="zh-TW" altLang="en-US"/>
          </a:p>
        </p:txBody>
      </p:sp>
    </p:spTree>
    <p:extLst>
      <p:ext uri="{BB962C8B-B14F-4D97-AF65-F5344CB8AC3E}">
        <p14:creationId xmlns:p14="http://schemas.microsoft.com/office/powerpoint/2010/main" val="3058822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baseline="0" dirty="0">
                <a:solidFill>
                  <a:schemeClr val="tx1"/>
                </a:solidFill>
                <a:latin typeface="+mn-lt"/>
                <a:ea typeface="+mn-ea"/>
                <a:cs typeface="+mn-cs"/>
              </a:rPr>
              <a:t>本公司集中有利資源於產品品質與機能日立冷氣對於社會公益不留餘力，且為了響應政府政策及為了莘莘學子有更好的</a:t>
            </a:r>
            <a:r>
              <a:rPr lang="zh-TW" altLang="en-US" sz="1200" b="0" i="0" u="none" strike="noStrike" kern="1200" baseline="0">
                <a:solidFill>
                  <a:schemeClr val="tx1"/>
                </a:solidFill>
                <a:latin typeface="+mn-lt"/>
                <a:ea typeface="+mn-ea"/>
                <a:cs typeface="+mn-cs"/>
              </a:rPr>
              <a:t>學習環境，本公司提供最好的產品供學校選擇</a:t>
            </a:r>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51</a:t>
            </a:fld>
            <a:endParaRPr lang="zh-TW" altLang="en-US"/>
          </a:p>
        </p:txBody>
      </p:sp>
    </p:spTree>
    <p:extLst>
      <p:ext uri="{BB962C8B-B14F-4D97-AF65-F5344CB8AC3E}">
        <p14:creationId xmlns:p14="http://schemas.microsoft.com/office/powerpoint/2010/main" val="854434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54</a:t>
            </a:fld>
            <a:endParaRPr lang="zh-TW" altLang="en-US"/>
          </a:p>
        </p:txBody>
      </p:sp>
    </p:spTree>
    <p:extLst>
      <p:ext uri="{BB962C8B-B14F-4D97-AF65-F5344CB8AC3E}">
        <p14:creationId xmlns:p14="http://schemas.microsoft.com/office/powerpoint/2010/main" val="744734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zh-TW" altLang="en-US" dirty="0"/>
              <a:t>以下是本次簡報目錄，接下來我們從公司介紹開始說明</a:t>
            </a:r>
          </a:p>
          <a:p>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5</a:t>
            </a:fld>
            <a:endParaRPr lang="zh-TW" altLang="en-US"/>
          </a:p>
        </p:txBody>
      </p:sp>
    </p:spTree>
    <p:extLst>
      <p:ext uri="{BB962C8B-B14F-4D97-AF65-F5344CB8AC3E}">
        <p14:creationId xmlns:p14="http://schemas.microsoft.com/office/powerpoint/2010/main" val="1324468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zh-TW" altLang="en-US" dirty="0"/>
              <a:t>日立冷氣是由台北總公司、</a:t>
            </a:r>
            <a:r>
              <a:rPr lang="en-US" altLang="zh-TW" dirty="0"/>
              <a:t>7</a:t>
            </a:r>
            <a:r>
              <a:rPr lang="zh-TW" altLang="en-US" dirty="0"/>
              <a:t>個分公司及</a:t>
            </a:r>
            <a:r>
              <a:rPr lang="en-US" altLang="zh-TW" dirty="0"/>
              <a:t>4</a:t>
            </a:r>
            <a:r>
              <a:rPr lang="zh-TW" altLang="en-US" dirty="0"/>
              <a:t>個營業所所組成</a:t>
            </a:r>
            <a:endParaRPr lang="en-US" altLang="zh-TW" dirty="0"/>
          </a:p>
          <a:p>
            <a:pPr defTabSz="947958">
              <a:defRPr/>
            </a:pPr>
            <a:r>
              <a:rPr lang="zh-TW" altLang="en-US" dirty="0"/>
              <a:t>公司員工約</a:t>
            </a:r>
            <a:r>
              <a:rPr lang="en-US" altLang="zh-TW" dirty="0"/>
              <a:t>1800</a:t>
            </a:r>
            <a:r>
              <a:rPr lang="zh-TW" altLang="en-US" dirty="0"/>
              <a:t>人</a:t>
            </a:r>
            <a:endParaRPr lang="en-US" altLang="zh-TW" dirty="0"/>
          </a:p>
          <a:p>
            <a:pPr marL="0" marR="0" lvl="0" indent="0" algn="l" defTabSz="947958" rtl="0" eaLnBrk="1" fontAlgn="auto" latinLnBrk="0" hangingPunct="1">
              <a:lnSpc>
                <a:spcPct val="100000"/>
              </a:lnSpc>
              <a:spcBef>
                <a:spcPts val="0"/>
              </a:spcBef>
              <a:spcAft>
                <a:spcPts val="0"/>
              </a:spcAft>
              <a:buClrTx/>
              <a:buSzTx/>
              <a:buFontTx/>
              <a:buNone/>
              <a:tabLst/>
              <a:defRPr/>
            </a:pPr>
            <a:r>
              <a:rPr lang="en-US" altLang="zh-TW" dirty="0"/>
              <a:t>e</a:t>
            </a:r>
            <a:r>
              <a:rPr lang="zh-TW" altLang="en-US" dirty="0"/>
              <a:t>服務中心設在我們新莊工廠，主要處理大台北地區及金門連江的維修服務</a:t>
            </a:r>
            <a:endParaRPr lang="en-US" altLang="zh-TW" dirty="0"/>
          </a:p>
          <a:p>
            <a:pPr defTabSz="947958">
              <a:defRPr/>
            </a:pPr>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solidFill>
                  <a:prstClr val="black"/>
                </a:solidFill>
              </a:rPr>
              <a:pPr/>
              <a:t>7</a:t>
            </a:fld>
            <a:endParaRPr lang="zh-TW" altLang="en-US">
              <a:solidFill>
                <a:prstClr val="black"/>
              </a:solidFill>
            </a:endParaRPr>
          </a:p>
        </p:txBody>
      </p:sp>
    </p:spTree>
    <p:extLst>
      <p:ext uri="{BB962C8B-B14F-4D97-AF65-F5344CB8AC3E}">
        <p14:creationId xmlns:p14="http://schemas.microsoft.com/office/powerpoint/2010/main" val="45292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zh-TW" altLang="en-US" dirty="0"/>
              <a:t>技術訓練中心設在新莊工廠</a:t>
            </a:r>
            <a:endParaRPr lang="en-US" altLang="zh-TW" dirty="0"/>
          </a:p>
          <a:p>
            <a:pPr defTabSz="947958">
              <a:defRPr/>
            </a:pPr>
            <a:r>
              <a:rPr lang="zh-TW" altLang="en-US" dirty="0"/>
              <a:t>是業界唯一甲乙丙級國家級技能檢定場</a:t>
            </a:r>
            <a:endParaRPr lang="en-US" altLang="zh-TW" dirty="0"/>
          </a:p>
          <a:p>
            <a:pPr defTabSz="947958">
              <a:defRPr/>
            </a:pPr>
            <a:endParaRPr lang="en-US" altLang="zh-TW" dirty="0"/>
          </a:p>
          <a:p>
            <a:pPr marL="0" marR="0" lvl="0" indent="0" algn="l" defTabSz="947958" rtl="0" eaLnBrk="1" fontAlgn="auto" latinLnBrk="0" hangingPunct="1">
              <a:lnSpc>
                <a:spcPct val="100000"/>
              </a:lnSpc>
              <a:spcBef>
                <a:spcPts val="0"/>
              </a:spcBef>
              <a:spcAft>
                <a:spcPts val="0"/>
              </a:spcAft>
              <a:buClrTx/>
              <a:buSzTx/>
              <a:buFontTx/>
              <a:buNone/>
              <a:tabLst/>
              <a:defRPr/>
            </a:pPr>
            <a:r>
              <a:rPr lang="zh-TW" altLang="en-US" dirty="0"/>
              <a:t>生產據點位於桃園，同時也是全國最大變頻冷氣製造廠，全台灣擁有最多的</a:t>
            </a:r>
            <a:r>
              <a:rPr lang="en-US" altLang="zh-TW" dirty="0"/>
              <a:t>MIT</a:t>
            </a:r>
            <a:r>
              <a:rPr lang="zh-TW" altLang="en-US" dirty="0"/>
              <a:t>標章。</a:t>
            </a:r>
          </a:p>
          <a:p>
            <a:pPr defTabSz="947958">
              <a:defRPr/>
            </a:pP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solidFill>
                  <a:prstClr val="black"/>
                </a:solidFill>
              </a:rPr>
              <a:pPr/>
              <a:t>8</a:t>
            </a:fld>
            <a:endParaRPr lang="zh-TW" altLang="en-US">
              <a:solidFill>
                <a:prstClr val="black"/>
              </a:solidFill>
            </a:endParaRPr>
          </a:p>
        </p:txBody>
      </p:sp>
    </p:spTree>
    <p:extLst>
      <p:ext uri="{BB962C8B-B14F-4D97-AF65-F5344CB8AC3E}">
        <p14:creationId xmlns:p14="http://schemas.microsoft.com/office/powerpoint/2010/main" val="452927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958">
              <a:defRPr/>
            </a:pPr>
            <a:r>
              <a:rPr lang="zh-TW" altLang="en-US" dirty="0"/>
              <a:t>本公司連續</a:t>
            </a:r>
            <a:r>
              <a:rPr lang="en-US" altLang="zh-TW" dirty="0"/>
              <a:t>8</a:t>
            </a:r>
            <a:r>
              <a:rPr lang="zh-TW" altLang="en-US" dirty="0"/>
              <a:t>年</a:t>
            </a:r>
            <a:r>
              <a:rPr lang="zh-TW" altLang="en-US" dirty="0">
                <a:solidFill>
                  <a:srgbClr val="00B4E3"/>
                </a:solidFill>
                <a:latin typeface="微軟正黑體" panose="020B0604030504040204" pitchFamily="34" charset="-120"/>
                <a:ea typeface="微軟正黑體" panose="020B0604030504040204" pitchFamily="34" charset="-120"/>
              </a:rPr>
              <a:t>榮獲天下企業公民獎，</a:t>
            </a:r>
            <a:r>
              <a:rPr lang="en-US" altLang="zh-TW" b="1" dirty="0">
                <a:solidFill>
                  <a:srgbClr val="00B4E3"/>
                </a:solidFill>
                <a:latin typeface="微軟正黑體" panose="020B0604030504040204" pitchFamily="34" charset="-120"/>
                <a:ea typeface="微軟正黑體" panose="020B0604030504040204" pitchFamily="34" charset="-120"/>
              </a:rPr>
              <a:t>5</a:t>
            </a:r>
            <a:r>
              <a:rPr lang="zh-TW" altLang="en-US" b="1" dirty="0">
                <a:solidFill>
                  <a:srgbClr val="00B4E3"/>
                </a:solidFill>
                <a:latin typeface="微軟正黑體" panose="020B0604030504040204" pitchFamily="34" charset="-120"/>
                <a:ea typeface="微軟正黑體" panose="020B0604030504040204" pitchFamily="34" charset="-120"/>
              </a:rPr>
              <a:t>度</a:t>
            </a:r>
            <a:r>
              <a:rPr lang="zh-TW" altLang="en-US" dirty="0">
                <a:solidFill>
                  <a:srgbClr val="00B4E3"/>
                </a:solidFill>
                <a:latin typeface="微軟正黑體" panose="020B0604030504040204" pitchFamily="34" charset="-120"/>
                <a:ea typeface="微軟正黑體" panose="020B0604030504040204" pitchFamily="34" charset="-120"/>
              </a:rPr>
              <a:t>獲得外商組第一名，</a:t>
            </a:r>
            <a:r>
              <a:rPr lang="zh-TW" altLang="en-US" dirty="0">
                <a:solidFill>
                  <a:srgbClr val="4C4948"/>
                </a:solidFill>
                <a:ea typeface="微軟正黑體" panose="020B0604030504040204" pitchFamily="34" charset="-120"/>
              </a:rPr>
              <a:t>善盡企業社會責任、創造在地幸福，從事公益慈善活動，不遺餘力。</a:t>
            </a:r>
            <a:endParaRPr lang="zh-TW" altLang="en-US" dirty="0">
              <a:solidFill>
                <a:srgbClr val="00B4E3"/>
              </a:solidFill>
              <a:latin typeface="微軟正黑體"/>
              <a:ea typeface="微軟正黑體"/>
            </a:endParaRPr>
          </a:p>
          <a:p>
            <a:pPr defTabSz="947958">
              <a:defRPr/>
            </a:pPr>
            <a:endParaRPr lang="en-US" altLang="zh-TW" dirty="0">
              <a:solidFill>
                <a:srgbClr val="00B4E3"/>
              </a:solidFill>
              <a:latin typeface="微軟正黑體" panose="020B0604030504040204" pitchFamily="34" charset="-120"/>
              <a:ea typeface="微軟正黑體" panose="020B0604030504040204" pitchFamily="34" charset="-120"/>
            </a:endParaRPr>
          </a:p>
          <a:p>
            <a:pPr defTabSz="947958">
              <a:defRPr/>
            </a:pPr>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9</a:t>
            </a:fld>
            <a:endParaRPr lang="zh-TW" altLang="en-US"/>
          </a:p>
        </p:txBody>
      </p:sp>
    </p:spTree>
    <p:extLst>
      <p:ext uri="{BB962C8B-B14F-4D97-AF65-F5344CB8AC3E}">
        <p14:creationId xmlns:p14="http://schemas.microsoft.com/office/powerpoint/2010/main" val="1571587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這是日立冷氣深耕台灣累積的成就與榮耀，提供給各位評審參考</a:t>
            </a:r>
          </a:p>
          <a:p>
            <a:endParaRPr lang="zh-TW" altLang="en-US" dirty="0"/>
          </a:p>
        </p:txBody>
      </p:sp>
      <p:sp>
        <p:nvSpPr>
          <p:cNvPr id="4" name="投影片編號版面配置區 3"/>
          <p:cNvSpPr>
            <a:spLocks noGrp="1"/>
          </p:cNvSpPr>
          <p:nvPr>
            <p:ph type="sldNum" sz="quarter" idx="10"/>
          </p:nvPr>
        </p:nvSpPr>
        <p:spPr/>
        <p:txBody>
          <a:bodyPr/>
          <a:lstStyle/>
          <a:p>
            <a:fld id="{15946F01-E55A-4F30-83AC-F16CCB76B0CC}" type="slidenum">
              <a:rPr lang="zh-TW" altLang="en-US" smtClean="0"/>
              <a:t>10</a:t>
            </a:fld>
            <a:endParaRPr lang="zh-TW" altLang="en-US"/>
          </a:p>
        </p:txBody>
      </p:sp>
    </p:spTree>
    <p:extLst>
      <p:ext uri="{BB962C8B-B14F-4D97-AF65-F5344CB8AC3E}">
        <p14:creationId xmlns:p14="http://schemas.microsoft.com/office/powerpoint/2010/main" val="723311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とテキスト1">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68313" y="1144589"/>
            <a:ext cx="8207375" cy="4876800"/>
          </a:xfrm>
        </p:spPr>
        <p:txBody>
          <a:bodyPr/>
          <a:lstStyle>
            <a:lvl1pPr>
              <a:defRPr sz="2000" b="1">
                <a:latin typeface="Arial Unicode MS" panose="020B0604020202020204" pitchFamily="34" charset="-120"/>
                <a:ea typeface="Arial Unicode MS" panose="020B0604020202020204" pitchFamily="34" charset="-120"/>
                <a:cs typeface="Arial Unicode MS" panose="020B0604020202020204" pitchFamily="34" charset="-120"/>
              </a:defRPr>
            </a:lvl1pPr>
            <a:lvl2pPr>
              <a:defRPr sz="1800" b="1">
                <a:latin typeface="Arial Unicode MS" panose="020B0604020202020204" pitchFamily="34" charset="-120"/>
                <a:ea typeface="Arial Unicode MS" panose="020B0604020202020204" pitchFamily="34" charset="-120"/>
                <a:cs typeface="Arial Unicode MS" panose="020B0604020202020204" pitchFamily="34" charset="-120"/>
              </a:defRPr>
            </a:lvl2pPr>
            <a:lvl3pPr>
              <a:defRPr sz="1600" b="1">
                <a:latin typeface="Arial Unicode MS" panose="020B0604020202020204" pitchFamily="34" charset="-120"/>
                <a:ea typeface="Arial Unicode MS" panose="020B0604020202020204" pitchFamily="34" charset="-120"/>
                <a:cs typeface="Arial Unicode MS" panose="020B0604020202020204" pitchFamily="34" charset="-120"/>
              </a:defRPr>
            </a:lvl3pPr>
            <a:lvl4pPr>
              <a:defRPr sz="1400" b="1">
                <a:latin typeface="Arial Unicode MS" panose="020B0604020202020204" pitchFamily="34" charset="-120"/>
                <a:ea typeface="Arial Unicode MS" panose="020B0604020202020204" pitchFamily="34" charset="-120"/>
                <a:cs typeface="Arial Unicode MS" panose="020B0604020202020204" pitchFamily="34" charset="-120"/>
              </a:defRPr>
            </a:lvl4pPr>
            <a:lvl5pPr>
              <a:defRPr sz="1400" b="1">
                <a:latin typeface="Arial Unicode MS" panose="020B0604020202020204" pitchFamily="34" charset="-120"/>
                <a:ea typeface="Arial Unicode MS" panose="020B0604020202020204" pitchFamily="34" charset="-120"/>
                <a:cs typeface="Arial Unicode MS" panose="020B060402020202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GB"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タイトルとテキスト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Arial Unicode MS" panose="020B0604020202020204" pitchFamily="34" charset="-120"/>
                <a:ea typeface="Arial Unicode MS" panose="020B0604020202020204" pitchFamily="34" charset="-120"/>
                <a:cs typeface="Arial Unicode MS" panose="020B0604020202020204" pitchFamily="34" charset="-120"/>
              </a:defRPr>
            </a:lvl1pPr>
          </a:lstStyle>
          <a:p>
            <a:r>
              <a:rPr lang="zh-TW" altLang="en-US" dirty="0"/>
              <a:t>按一下以編輯母片標題樣式</a:t>
            </a:r>
            <a:endParaRPr lang="en-GB" dirty="0"/>
          </a:p>
        </p:txBody>
      </p:sp>
      <p:sp>
        <p:nvSpPr>
          <p:cNvPr id="5" name="Text Placeholder 4"/>
          <p:cNvSpPr>
            <a:spLocks noGrp="1"/>
          </p:cNvSpPr>
          <p:nvPr>
            <p:ph type="body" sz="quarter" idx="11"/>
          </p:nvPr>
        </p:nvSpPr>
        <p:spPr>
          <a:xfrm>
            <a:off x="468313" y="1144589"/>
            <a:ext cx="8207375" cy="4876800"/>
          </a:xfrm>
        </p:spPr>
        <p:txBody>
          <a:bodyPr/>
          <a:lstStyle>
            <a:lvl1pPr>
              <a:defRPr sz="2000" b="1">
                <a:latin typeface="Arial Unicode MS" panose="020B0604020202020204" pitchFamily="34" charset="-120"/>
                <a:ea typeface="Arial Unicode MS" panose="020B0604020202020204" pitchFamily="34" charset="-120"/>
                <a:cs typeface="Arial Unicode MS" panose="020B0604020202020204" pitchFamily="34" charset="-120"/>
              </a:defRPr>
            </a:lvl1pPr>
            <a:lvl2pPr>
              <a:defRPr sz="1800" b="1">
                <a:latin typeface="Arial Unicode MS" panose="020B0604020202020204" pitchFamily="34" charset="-120"/>
                <a:ea typeface="Arial Unicode MS" panose="020B0604020202020204" pitchFamily="34" charset="-120"/>
                <a:cs typeface="Arial Unicode MS" panose="020B0604020202020204" pitchFamily="34" charset="-120"/>
              </a:defRPr>
            </a:lvl2pPr>
            <a:lvl3pPr>
              <a:defRPr sz="1600" b="1">
                <a:latin typeface="Arial Unicode MS" panose="020B0604020202020204" pitchFamily="34" charset="-120"/>
                <a:ea typeface="Arial Unicode MS" panose="020B0604020202020204" pitchFamily="34" charset="-120"/>
                <a:cs typeface="Arial Unicode MS" panose="020B0604020202020204" pitchFamily="34" charset="-120"/>
              </a:defRPr>
            </a:lvl3pPr>
            <a:lvl4pPr>
              <a:defRPr sz="1400" b="1">
                <a:latin typeface="Arial Unicode MS" panose="020B0604020202020204" pitchFamily="34" charset="-120"/>
                <a:ea typeface="Arial Unicode MS" panose="020B0604020202020204" pitchFamily="34" charset="-120"/>
                <a:cs typeface="Arial Unicode MS" panose="020B0604020202020204" pitchFamily="34" charset="-120"/>
              </a:defRPr>
            </a:lvl4pPr>
            <a:lvl5pPr>
              <a:defRPr sz="1400" b="1">
                <a:latin typeface="Arial Unicode MS" panose="020B0604020202020204" pitchFamily="34" charset="-120"/>
                <a:ea typeface="Arial Unicode MS" panose="020B0604020202020204" pitchFamily="34" charset="-120"/>
                <a:cs typeface="Arial Unicode MS" panose="020B060402020202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GB" dirty="0"/>
          </a:p>
        </p:txBody>
      </p:sp>
    </p:spTree>
    <p:extLst>
      <p:ext uri="{BB962C8B-B14F-4D97-AF65-F5344CB8AC3E}">
        <p14:creationId xmlns:p14="http://schemas.microsoft.com/office/powerpoint/2010/main" val="3920198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fld id="{FB258767-E282-4394-BB62-738C55C39643}" type="datetime1">
              <a:rPr lang="zh-TW" altLang="en-US" smtClean="0"/>
              <a:t>2021/5/6</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p:txBody>
          <a:bodyPr/>
          <a:lstStyle/>
          <a:p>
            <a:fld id="{7D4CE5F0-D085-49DB-B409-5CB520ED38F1}" type="slidenum">
              <a:rPr lang="zh-TW" altLang="en-US" smtClean="0"/>
              <a:t>‹#›</a:t>
            </a:fld>
            <a:endParaRPr lang="zh-TW" altLang="en-US"/>
          </a:p>
        </p:txBody>
      </p:sp>
    </p:spTree>
    <p:extLst>
      <p:ext uri="{BB962C8B-B14F-4D97-AF65-F5344CB8AC3E}">
        <p14:creationId xmlns:p14="http://schemas.microsoft.com/office/powerpoint/2010/main" val="268269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fld id="{79768FE3-D03B-4E13-A2EB-5289CE0B7A2F}" type="datetime1">
              <a:rPr lang="zh-TW" altLang="en-US" smtClean="0"/>
              <a:t>2021/5/6</a:t>
            </a:fld>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p:txBody>
          <a:bodyPr/>
          <a:lstStyle/>
          <a:p>
            <a:fld id="{7D4CE5F0-D085-49DB-B409-5CB520ED38F1}" type="slidenum">
              <a:rPr lang="zh-TW" altLang="en-US" smtClean="0"/>
              <a:t>‹#›</a:t>
            </a:fld>
            <a:endParaRPr lang="zh-TW" altLang="en-US"/>
          </a:p>
        </p:txBody>
      </p:sp>
    </p:spTree>
    <p:extLst>
      <p:ext uri="{BB962C8B-B14F-4D97-AF65-F5344CB8AC3E}">
        <p14:creationId xmlns:p14="http://schemas.microsoft.com/office/powerpoint/2010/main" val="3009453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57200" y="6356350"/>
            <a:ext cx="2133600" cy="365125"/>
          </a:xfrm>
          <a:prstGeom prst="rect">
            <a:avLst/>
          </a:prstGeom>
        </p:spPr>
        <p:txBody>
          <a:bodyPr/>
          <a:lstStyle/>
          <a:p>
            <a:fld id="{4FCCA1A3-5332-4023-B7AD-07FFD8240921}" type="datetime1">
              <a:rPr lang="zh-TW" altLang="en-US" smtClean="0"/>
              <a:t>2021/5/6</a:t>
            </a:fld>
            <a:endParaRPr lang="zh-TW" altLang="en-US"/>
          </a:p>
        </p:txBody>
      </p:sp>
      <p:sp>
        <p:nvSpPr>
          <p:cNvPr id="3" name="頁尾版面配置區 2"/>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4" name="投影片編號版面配置區 3"/>
          <p:cNvSpPr>
            <a:spLocks noGrp="1"/>
          </p:cNvSpPr>
          <p:nvPr>
            <p:ph type="sldNum" sz="quarter" idx="12"/>
          </p:nvPr>
        </p:nvSpPr>
        <p:spPr/>
        <p:txBody>
          <a:bodyPr/>
          <a:lstStyle/>
          <a:p>
            <a:fld id="{7D4CE5F0-D085-49DB-B409-5CB520ED38F1}" type="slidenum">
              <a:rPr lang="zh-TW" altLang="en-US" smtClean="0"/>
              <a:t>‹#›</a:t>
            </a:fld>
            <a:endParaRPr lang="zh-TW" altLang="en-US"/>
          </a:p>
        </p:txBody>
      </p:sp>
    </p:spTree>
    <p:extLst>
      <p:ext uri="{BB962C8B-B14F-4D97-AF65-F5344CB8AC3E}">
        <p14:creationId xmlns:p14="http://schemas.microsoft.com/office/powerpoint/2010/main" val="301169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57200" y="6356350"/>
            <a:ext cx="2133600" cy="365125"/>
          </a:xfrm>
          <a:prstGeom prst="rect">
            <a:avLst/>
          </a:prstGeom>
        </p:spPr>
        <p:txBody>
          <a:bodyPr/>
          <a:lstStyle/>
          <a:p>
            <a:fld id="{7CEAF288-45B6-45B5-8F75-A7EAEE816A08}" type="datetime1">
              <a:rPr lang="zh-TW" altLang="en-US" smtClean="0"/>
              <a:t>2021/5/6</a:t>
            </a:fld>
            <a:endParaRPr lang="zh-TW" altLang="en-US"/>
          </a:p>
        </p:txBody>
      </p:sp>
      <p:sp>
        <p:nvSpPr>
          <p:cNvPr id="3" name="頁尾版面配置區 2"/>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4" name="投影片編號版面配置區 3"/>
          <p:cNvSpPr>
            <a:spLocks noGrp="1"/>
          </p:cNvSpPr>
          <p:nvPr>
            <p:ph type="sldNum" sz="quarter" idx="12"/>
          </p:nvPr>
        </p:nvSpPr>
        <p:spPr/>
        <p:txBody>
          <a:bodyPr/>
          <a:lstStyle/>
          <a:p>
            <a:fld id="{7D4CE5F0-D085-49DB-B409-5CB520ED38F1}" type="slidenum">
              <a:rPr lang="zh-TW" altLang="en-US" smtClean="0"/>
              <a:t>‹#›</a:t>
            </a:fld>
            <a:endParaRPr lang="zh-TW" altLang="en-US"/>
          </a:p>
        </p:txBody>
      </p:sp>
    </p:spTree>
    <p:extLst>
      <p:ext uri="{BB962C8B-B14F-4D97-AF65-F5344CB8AC3E}">
        <p14:creationId xmlns:p14="http://schemas.microsoft.com/office/powerpoint/2010/main" val="265757255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572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28650" y="909000"/>
            <a:ext cx="7886700" cy="720000"/>
          </a:xfrm>
          <a:prstGeom prst="rect">
            <a:avLst/>
          </a:prstGeom>
        </p:spPr>
        <p:txBody>
          <a:bodyPr lIns="36000" tIns="36000" rIns="36000" bIns="36000" anchor="b" anchorCtr="0"/>
          <a:lstStyle>
            <a:lvl1pPr algn="ctr">
              <a:defRPr sz="3600">
                <a:latin typeface="Arial Unicode MS" panose="020B0604020202020204" pitchFamily="34" charset="-120"/>
                <a:ea typeface="Arial Unicode MS" panose="020B0604020202020204" pitchFamily="34" charset="-120"/>
                <a:cs typeface="Arial Unicode MS" panose="020B0604020202020204" pitchFamily="34" charset="-120"/>
              </a:defRPr>
            </a:lvl1pPr>
          </a:lstStyle>
          <a:p>
            <a:r>
              <a:rPr lang="zh-TW" altLang="en-US" dirty="0"/>
              <a:t>按一下以編輯母片標題樣式</a:t>
            </a:r>
          </a:p>
        </p:txBody>
      </p:sp>
      <p:sp>
        <p:nvSpPr>
          <p:cNvPr id="3" name="Text Placeholder 4"/>
          <p:cNvSpPr>
            <a:spLocks noGrp="1"/>
          </p:cNvSpPr>
          <p:nvPr>
            <p:ph type="body" sz="quarter" idx="11"/>
          </p:nvPr>
        </p:nvSpPr>
        <p:spPr>
          <a:xfrm>
            <a:off x="1980156" y="5229000"/>
            <a:ext cx="5183688" cy="1080000"/>
          </a:xfrm>
          <a:prstGeom prst="rect">
            <a:avLst/>
          </a:prstGeom>
        </p:spPr>
        <p:txBody>
          <a:bodyPr/>
          <a:lstStyle>
            <a:lvl1pPr marL="0" indent="0" algn="ctr">
              <a:buNone/>
              <a:defRPr sz="2400" b="1">
                <a:latin typeface="Arial Unicode MS" panose="020B0604020202020204" pitchFamily="34" charset="-120"/>
                <a:ea typeface="Arial Unicode MS" panose="020B0604020202020204" pitchFamily="34" charset="-120"/>
                <a:cs typeface="Arial Unicode MS" panose="020B0604020202020204" pitchFamily="34" charset="-120"/>
              </a:defRPr>
            </a:lvl1pPr>
            <a:lvl2pPr marL="457200" indent="0">
              <a:buNone/>
              <a:defRPr sz="1800" b="1">
                <a:latin typeface="+mn-lt"/>
                <a:ea typeface="ＭＳ Ｐゴシック" pitchFamily="50" charset="-128"/>
              </a:defRPr>
            </a:lvl2pPr>
            <a:lvl3pPr marL="914400" indent="0">
              <a:buNone/>
              <a:defRPr sz="1600" b="1">
                <a:latin typeface="+mn-lt"/>
                <a:ea typeface="ＭＳ Ｐゴシック" pitchFamily="50" charset="-128"/>
              </a:defRPr>
            </a:lvl3pPr>
            <a:lvl4pPr marL="1371600" indent="0">
              <a:buNone/>
              <a:defRPr sz="1400" b="1">
                <a:latin typeface="+mn-lt"/>
                <a:ea typeface="ＭＳ Ｐゴシック" pitchFamily="50" charset="-128"/>
              </a:defRPr>
            </a:lvl4pPr>
            <a:lvl5pPr marL="1828800" indent="0">
              <a:buNone/>
              <a:defRPr sz="1400" b="1">
                <a:latin typeface="+mn-lt"/>
                <a:ea typeface="ＭＳ Ｐゴシック" pitchFamily="50" charset="-128"/>
              </a:defRPr>
            </a:lvl5pPr>
          </a:lstStyle>
          <a:p>
            <a:pPr lvl="0"/>
            <a:r>
              <a:rPr lang="zh-TW" altLang="en-US" dirty="0"/>
              <a:t>按一下以編輯母片文字樣式</a:t>
            </a:r>
          </a:p>
        </p:txBody>
      </p:sp>
    </p:spTree>
    <p:extLst>
      <p:ext uri="{BB962C8B-B14F-4D97-AF65-F5344CB8AC3E}">
        <p14:creationId xmlns:p14="http://schemas.microsoft.com/office/powerpoint/2010/main" val="2879088351"/>
      </p:ext>
    </p:extLst>
  </p:cSld>
  <p:clrMapOvr>
    <a:masterClrMapping/>
  </p:clrMapOvr>
  <p:extLst>
    <p:ext uri="{DCECCB84-F9BA-43D5-87BE-67443E8EF086}">
      <p15:sldGuideLst xmlns:p15="http://schemas.microsoft.com/office/powerpoint/2012/main" xmlns="">
        <p15:guide id="3" pos="2880" userDrawn="1">
          <p15:clr>
            <a:srgbClr val="FBAE40"/>
          </p15:clr>
        </p15:guide>
        <p15:guide id="4"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図 3"/>
          <p:cNvPicPr>
            <a:picLocks noChangeAspect="1"/>
          </p:cNvPicPr>
          <p:nvPr/>
        </p:nvPicPr>
        <p:blipFill>
          <a:blip r:embed="rId4"/>
          <a:srcRect/>
          <a:stretch>
            <a:fillRect/>
          </a:stretch>
        </p:blipFill>
        <p:spPr bwMode="auto">
          <a:xfrm>
            <a:off x="7857000" y="144000"/>
            <a:ext cx="1101725" cy="947738"/>
          </a:xfrm>
          <a:prstGeom prst="rect">
            <a:avLst/>
          </a:prstGeom>
          <a:noFill/>
          <a:ln w="9525">
            <a:noFill/>
            <a:miter lim="800000"/>
            <a:headEnd/>
            <a:tailEnd/>
          </a:ln>
        </p:spPr>
      </p:pic>
      <p:sp>
        <p:nvSpPr>
          <p:cNvPr id="7" name="Line 9"/>
          <p:cNvSpPr>
            <a:spLocks noChangeShapeType="1"/>
          </p:cNvSpPr>
          <p:nvPr/>
        </p:nvSpPr>
        <p:spPr bwMode="auto">
          <a:xfrm>
            <a:off x="468312" y="1052513"/>
            <a:ext cx="7200000" cy="0"/>
          </a:xfrm>
          <a:prstGeom prst="line">
            <a:avLst/>
          </a:prstGeom>
          <a:noFill/>
          <a:ln w="9525">
            <a:solidFill>
              <a:schemeClr val="tx2"/>
            </a:solidFill>
            <a:round/>
            <a:headEnd/>
            <a:tailEnd/>
          </a:ln>
        </p:spPr>
        <p:txBody>
          <a:bodyPr wrap="none" anchor="ctr"/>
          <a:lstStyle/>
          <a:p>
            <a:pPr>
              <a:defRPr/>
            </a:pPr>
            <a:endParaRPr lang="en-GB" dirty="0">
              <a:solidFill>
                <a:prstClr val="black"/>
              </a:solidFill>
              <a:latin typeface="Calibri" pitchFamily="34" charset="0"/>
              <a:ea typeface="+mn-ea"/>
              <a:cs typeface="Arial" panose="020B0604020202020204" pitchFamily="34" charset="0"/>
            </a:endParaRPr>
          </a:p>
        </p:txBody>
      </p:sp>
      <p:sp>
        <p:nvSpPr>
          <p:cNvPr id="1028" name="Rectangle 17"/>
          <p:cNvSpPr>
            <a:spLocks noGrp="1" noChangeArrowheads="1"/>
          </p:cNvSpPr>
          <p:nvPr>
            <p:ph type="title"/>
          </p:nvPr>
        </p:nvSpPr>
        <p:spPr bwMode="auto">
          <a:xfrm>
            <a:off x="468313" y="188913"/>
            <a:ext cx="7200000" cy="7921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ja-JP" dirty="0"/>
              <a:t>Click to edit title (2 lines max)</a:t>
            </a:r>
            <a:endParaRPr lang="en-GB" altLang="en-US" dirty="0"/>
          </a:p>
        </p:txBody>
      </p:sp>
      <p:sp>
        <p:nvSpPr>
          <p:cNvPr id="12" name="Text Placeholder 1"/>
          <p:cNvSpPr>
            <a:spLocks noGrp="1"/>
          </p:cNvSpPr>
          <p:nvPr>
            <p:ph type="body" idx="1"/>
          </p:nvPr>
        </p:nvSpPr>
        <p:spPr bwMode="auto">
          <a:xfrm>
            <a:off x="468313" y="1341438"/>
            <a:ext cx="8207375" cy="4679950"/>
          </a:xfrm>
          <a:prstGeom prst="rect">
            <a:avLst/>
          </a:prstGeom>
          <a:noFill/>
          <a:ln>
            <a:noFill/>
          </a:ln>
        </p:spPr>
        <p:txBody>
          <a:bodyPr vert="horz" wrap="square" lIns="0" tIns="0" rIns="0" bIns="0" numCol="1" anchor="t" anchorCtr="0" compatLnSpc="1">
            <a:prstTxWarp prst="textNoShape">
              <a:avLst/>
            </a:prstTxWarp>
          </a:bodyPr>
          <a:lstStyle/>
          <a:p>
            <a:pPr lvl="0"/>
            <a:r>
              <a:rPr lang="en-US" altLang="ja-JP" dirty="0"/>
              <a:t>Click to edit text (use indent for a higher bullet level)</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p>
          <a:p>
            <a:pPr lvl="5"/>
            <a:r>
              <a:rPr lang="en-US" altLang="ja-JP" dirty="0"/>
              <a:t>Sixth Level</a:t>
            </a:r>
          </a:p>
          <a:p>
            <a:pPr lvl="0"/>
            <a:endParaRPr lang="en-US" dirty="0"/>
          </a:p>
        </p:txBody>
      </p:sp>
      <p:grpSp>
        <p:nvGrpSpPr>
          <p:cNvPr id="1030" name="Group 1"/>
          <p:cNvGrpSpPr>
            <a:grpSpLocks/>
          </p:cNvGrpSpPr>
          <p:nvPr/>
        </p:nvGrpSpPr>
        <p:grpSpPr bwMode="auto">
          <a:xfrm>
            <a:off x="0" y="-325438"/>
            <a:ext cx="9144000" cy="233363"/>
            <a:chOff x="3" y="-325436"/>
            <a:chExt cx="9144000" cy="233362"/>
          </a:xfrm>
        </p:grpSpPr>
        <p:sp>
          <p:nvSpPr>
            <p:cNvPr id="14" name="Rectangle 13"/>
            <p:cNvSpPr/>
            <p:nvPr userDrawn="1"/>
          </p:nvSpPr>
          <p:spPr bwMode="white">
            <a:xfrm rot="5400000">
              <a:off x="4455322" y="-4780755"/>
              <a:ext cx="233362"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latin typeface="Calibri" pitchFamily="34" charset="0"/>
              </a:endParaRPr>
            </a:p>
          </p:txBody>
        </p:sp>
        <p:cxnSp>
          <p:nvCxnSpPr>
            <p:cNvPr id="15" name="Straight Connector 14"/>
            <p:cNvCxnSpPr/>
            <p:nvPr userDrawn="1"/>
          </p:nvCxnSpPr>
          <p:spPr bwMode="white">
            <a:xfrm rot="16200000" flipH="1">
              <a:off x="351635"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white">
            <a:xfrm rot="16200000" flipH="1">
              <a:off x="855901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white">
            <a:xfrm rot="16200000" flipH="1">
              <a:off x="427911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white">
            <a:xfrm rot="16200000" flipH="1">
              <a:off x="463629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31" name="Group 39"/>
          <p:cNvGrpSpPr>
            <a:grpSpLocks/>
          </p:cNvGrpSpPr>
          <p:nvPr/>
        </p:nvGrpSpPr>
        <p:grpSpPr bwMode="auto">
          <a:xfrm>
            <a:off x="-577850" y="0"/>
            <a:ext cx="503237" cy="6865938"/>
            <a:chOff x="-578175" y="0"/>
            <a:chExt cx="503840" cy="6865432"/>
          </a:xfrm>
        </p:grpSpPr>
        <p:sp>
          <p:nvSpPr>
            <p:cNvPr id="20" name="Rectangle 19"/>
            <p:cNvSpPr/>
            <p:nvPr userDrawn="1"/>
          </p:nvSpPr>
          <p:spPr bwMode="white">
            <a:xfrm>
              <a:off x="-565460" y="0"/>
              <a:ext cx="491125"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latin typeface="Calibri" pitchFamily="34" charset="0"/>
              </a:endParaRPr>
            </a:p>
          </p:txBody>
        </p:sp>
        <p:grpSp>
          <p:nvGrpSpPr>
            <p:cNvPr id="1035" name="Group 41"/>
            <p:cNvGrpSpPr>
              <a:grpSpLocks/>
            </p:cNvGrpSpPr>
            <p:nvPr userDrawn="1"/>
          </p:nvGrpSpPr>
          <p:grpSpPr bwMode="auto">
            <a:xfrm>
              <a:off x="-307801" y="1143000"/>
              <a:ext cx="233465" cy="4572000"/>
              <a:chOff x="-361009" y="1143000"/>
              <a:chExt cx="286674" cy="4572000"/>
            </a:xfrm>
          </p:grpSpPr>
          <p:cxnSp>
            <p:nvCxnSpPr>
              <p:cNvPr id="36" name="Straight Connector 35"/>
              <p:cNvCxnSpPr/>
              <p:nvPr userDrawn="1"/>
            </p:nvCxnSpPr>
            <p:spPr bwMode="white">
              <a:xfrm flipH="1">
                <a:off x="-361224" y="5714579"/>
                <a:ext cx="28689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white">
              <a:xfrm flipH="1">
                <a:off x="-361224" y="4571663"/>
                <a:ext cx="28689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white">
              <a:xfrm flipH="1">
                <a:off x="-361224" y="2285832"/>
                <a:ext cx="28689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white">
              <a:xfrm flipH="1">
                <a:off x="-361224" y="1142916"/>
                <a:ext cx="28689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36" name="Group 28"/>
            <p:cNvGrpSpPr>
              <a:grpSpLocks/>
            </p:cNvGrpSpPr>
            <p:nvPr userDrawn="1"/>
          </p:nvGrpSpPr>
          <p:grpSpPr bwMode="auto">
            <a:xfrm>
              <a:off x="-307801" y="0"/>
              <a:ext cx="233466" cy="6865432"/>
              <a:chOff x="-564989" y="0"/>
              <a:chExt cx="490654" cy="6865432"/>
            </a:xfrm>
          </p:grpSpPr>
          <p:cxnSp>
            <p:nvCxnSpPr>
              <p:cNvPr id="30" name="Straight Connector 29"/>
              <p:cNvCxnSpPr/>
              <p:nvPr userDrawn="1"/>
            </p:nvCxnSpPr>
            <p:spPr bwMode="white">
              <a:xfrm flipH="1">
                <a:off x="-361600" y="0"/>
                <a:ext cx="2872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white">
              <a:xfrm flipH="1">
                <a:off x="-565357" y="0"/>
                <a:ext cx="4910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565357" y="1715962"/>
                <a:ext cx="4910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flipH="1">
                <a:off x="-565357" y="3433510"/>
                <a:ext cx="4910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flipH="1">
                <a:off x="-565357" y="5149470"/>
                <a:ext cx="4910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white">
              <a:xfrm flipH="1">
                <a:off x="-565357" y="6865432"/>
                <a:ext cx="4910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43"/>
            <p:cNvSpPr txBox="1">
              <a:spLocks noChangeArrowheads="1"/>
            </p:cNvSpPr>
            <p:nvPr userDrawn="1"/>
          </p:nvSpPr>
          <p:spPr bwMode="white">
            <a:xfrm>
              <a:off x="-578175" y="1028624"/>
              <a:ext cx="329006" cy="215884"/>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latin typeface="Calibri" pitchFamily="34" charset="0"/>
                  <a:ea typeface="+mn-ea"/>
                  <a:cs typeface="Arial" charset="0"/>
                </a:rPr>
                <a:t>1/6</a:t>
              </a:r>
            </a:p>
          </p:txBody>
        </p:sp>
        <p:sp>
          <p:nvSpPr>
            <p:cNvPr id="24" name="TextBox 44"/>
            <p:cNvSpPr txBox="1">
              <a:spLocks noChangeArrowheads="1"/>
            </p:cNvSpPr>
            <p:nvPr userDrawn="1"/>
          </p:nvSpPr>
          <p:spPr bwMode="white">
            <a:xfrm>
              <a:off x="-578175" y="2182652"/>
              <a:ext cx="329006" cy="215884"/>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latin typeface="Calibri" pitchFamily="34" charset="0"/>
                  <a:ea typeface="+mn-ea"/>
                  <a:cs typeface="Arial" charset="0"/>
                </a:rPr>
                <a:t>2/6</a:t>
              </a:r>
            </a:p>
          </p:txBody>
        </p:sp>
        <p:sp>
          <p:nvSpPr>
            <p:cNvPr id="25" name="TextBox 45"/>
            <p:cNvSpPr txBox="1">
              <a:spLocks noChangeArrowheads="1"/>
            </p:cNvSpPr>
            <p:nvPr userDrawn="1"/>
          </p:nvSpPr>
          <p:spPr bwMode="white">
            <a:xfrm>
              <a:off x="-578175" y="4463721"/>
              <a:ext cx="329006" cy="215884"/>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latin typeface="Calibri" pitchFamily="34" charset="0"/>
                  <a:ea typeface="+mn-ea"/>
                  <a:cs typeface="Arial" charset="0"/>
                </a:rPr>
                <a:t>4/6</a:t>
              </a:r>
            </a:p>
          </p:txBody>
        </p:sp>
        <p:sp>
          <p:nvSpPr>
            <p:cNvPr id="26" name="TextBox 46"/>
            <p:cNvSpPr txBox="1">
              <a:spLocks noChangeArrowheads="1"/>
            </p:cNvSpPr>
            <p:nvPr userDrawn="1"/>
          </p:nvSpPr>
          <p:spPr bwMode="white">
            <a:xfrm>
              <a:off x="-578175" y="5601875"/>
              <a:ext cx="329006" cy="215884"/>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latin typeface="Calibri" pitchFamily="34" charset="0"/>
                  <a:ea typeface="+mn-ea"/>
                  <a:cs typeface="Arial" charset="0"/>
                </a:rPr>
                <a:t>5/6</a:t>
              </a:r>
            </a:p>
          </p:txBody>
        </p:sp>
        <p:sp>
          <p:nvSpPr>
            <p:cNvPr id="27" name="TextBox 47"/>
            <p:cNvSpPr txBox="1">
              <a:spLocks noChangeArrowheads="1"/>
            </p:cNvSpPr>
            <p:nvPr userDrawn="1"/>
          </p:nvSpPr>
          <p:spPr bwMode="white">
            <a:xfrm>
              <a:off x="-578175" y="1611194"/>
              <a:ext cx="329006" cy="215884"/>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latin typeface="Calibri" pitchFamily="34" charset="0"/>
                  <a:ea typeface="+mn-ea"/>
                  <a:cs typeface="Arial" charset="0"/>
                </a:rPr>
                <a:t>1/4</a:t>
              </a:r>
            </a:p>
          </p:txBody>
        </p:sp>
        <p:sp>
          <p:nvSpPr>
            <p:cNvPr id="28" name="TextBox 48"/>
            <p:cNvSpPr txBox="1">
              <a:spLocks noChangeArrowheads="1"/>
            </p:cNvSpPr>
            <p:nvPr userDrawn="1"/>
          </p:nvSpPr>
          <p:spPr bwMode="white">
            <a:xfrm>
              <a:off x="-578175" y="5049466"/>
              <a:ext cx="329006" cy="215884"/>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latin typeface="Calibri" pitchFamily="34" charset="0"/>
                  <a:ea typeface="+mn-ea"/>
                  <a:cs typeface="Arial" charset="0"/>
                </a:rPr>
                <a:t>3/4</a:t>
              </a:r>
            </a:p>
          </p:txBody>
        </p:sp>
        <p:sp>
          <p:nvSpPr>
            <p:cNvPr id="29" name="TextBox 49"/>
            <p:cNvSpPr txBox="1">
              <a:spLocks noChangeArrowheads="1"/>
            </p:cNvSpPr>
            <p:nvPr userDrawn="1"/>
          </p:nvSpPr>
          <p:spPr bwMode="white">
            <a:xfrm>
              <a:off x="-578175" y="3338267"/>
              <a:ext cx="329006" cy="215884"/>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latin typeface="Calibri" pitchFamily="34" charset="0"/>
                  <a:ea typeface="+mn-ea"/>
                  <a:cs typeface="Arial" charset="0"/>
                </a:rPr>
                <a:t>1/2</a:t>
              </a:r>
            </a:p>
          </p:txBody>
        </p:sp>
      </p:grpSp>
      <p:sp>
        <p:nvSpPr>
          <p:cNvPr id="40" name="Rectangle 6"/>
          <p:cNvSpPr txBox="1">
            <a:spLocks noChangeArrowheads="1"/>
          </p:cNvSpPr>
          <p:nvPr userDrawn="1"/>
        </p:nvSpPr>
        <p:spPr bwMode="auto">
          <a:xfrm>
            <a:off x="8811042" y="6534000"/>
            <a:ext cx="332958" cy="257369"/>
          </a:xfrm>
          <a:prstGeom prst="rect">
            <a:avLst/>
          </a:prstGeom>
          <a:noFill/>
          <a:ln w="3175">
            <a:solidFill>
              <a:schemeClr val="bg1">
                <a:lumMod val="75000"/>
              </a:schemeClr>
            </a:solidFill>
            <a:miter lim="800000"/>
            <a:headEnd/>
            <a:tailEnd/>
          </a:ln>
          <a:effectLst/>
        </p:spPr>
        <p:txBody>
          <a:bodyPr wrap="none" lIns="72000" tIns="36000" rIns="72000" bIns="36000" anchor="ctr">
            <a:no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835549F7-6019-443B-9E92-46B18A411C62}" type="slidenum">
              <a:rPr lang="de-DE" sz="1200" b="1" smtClean="0">
                <a:solidFill>
                  <a:prstClr val="black"/>
                </a:solidFill>
                <a:latin typeface="Calibri" pitchFamily="34" charset="0"/>
                <a:ea typeface="+mn-ea"/>
              </a:rPr>
              <a:pPr algn="ctr" eaLnBrk="1" hangingPunct="1">
                <a:defRPr/>
              </a:pPr>
              <a:t>‹#›</a:t>
            </a:fld>
            <a:endParaRPr lang="de-DE" sz="1200" b="1" dirty="0">
              <a:solidFill>
                <a:prstClr val="black"/>
              </a:solidFill>
              <a:latin typeface="Calibri" pitchFamily="34" charset="0"/>
              <a:ea typeface="+mn-ea"/>
            </a:endParaRPr>
          </a:p>
        </p:txBody>
      </p:sp>
      <p:sp>
        <p:nvSpPr>
          <p:cNvPr id="41" name="Footer Placeholder 1"/>
          <p:cNvSpPr txBox="1">
            <a:spLocks/>
          </p:cNvSpPr>
          <p:nvPr userDrawn="1"/>
        </p:nvSpPr>
        <p:spPr>
          <a:xfrm>
            <a:off x="107504" y="6659761"/>
            <a:ext cx="1800225" cy="193675"/>
          </a:xfrm>
          <a:prstGeom prst="rect">
            <a:avLst/>
          </a:prstGeom>
        </p:spPr>
        <p:txBody>
          <a:bodyPr lIns="0" tIns="0" rIns="0" bIns="0" anchor="ctr"/>
          <a:lstStyle>
            <a:defPPr>
              <a:defRPr lang="de-DE"/>
            </a:defPPr>
            <a:lvl1pPr algn="l" rtl="0" fontAlgn="base">
              <a:spcBef>
                <a:spcPct val="0"/>
              </a:spcBef>
              <a:spcAft>
                <a:spcPct val="0"/>
              </a:spcAft>
              <a:defRPr sz="6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altLang="ja-JP" dirty="0">
                <a:latin typeface="Calibri" pitchFamily="34" charset="0"/>
              </a:rPr>
              <a:t>©2021</a:t>
            </a:r>
            <a:r>
              <a:rPr lang="en-US" altLang="ja-JP" baseline="0" dirty="0">
                <a:latin typeface="Calibri" pitchFamily="34" charset="0"/>
              </a:rPr>
              <a:t> </a:t>
            </a:r>
            <a:r>
              <a:rPr lang="en-US" altLang="ja-JP" dirty="0">
                <a:latin typeface="Calibri" pitchFamily="34" charset="0"/>
              </a:rPr>
              <a:t>Johnson Controls - Hitachi Air Conditioning</a:t>
            </a:r>
          </a:p>
        </p:txBody>
      </p:sp>
    </p:spTree>
  </p:cSld>
  <p:clrMap bg1="lt1" tx1="dk1" bg2="lt2" tx2="dk2" accent1="accent1" accent2="accent2" accent3="accent3" accent4="accent4" accent5="accent5" accent6="accent6" hlink="hlink" folHlink="folHlink"/>
  <p:sldLayoutIdLst>
    <p:sldLayoutId id="2147483664" r:id="rId1"/>
    <p:sldLayoutId id="2147483668" r:id="rId2"/>
  </p:sldLayoutIdLst>
  <p:transition>
    <p:fade/>
  </p:transition>
  <p:hf hdr="0" ftr="0" dt="0"/>
  <p:txStyles>
    <p:titleStyle>
      <a:lvl1pPr algn="l" rtl="0" eaLnBrk="1" fontAlgn="base" hangingPunct="1">
        <a:lnSpc>
          <a:spcPct val="90000"/>
        </a:lnSpc>
        <a:spcBef>
          <a:spcPct val="0"/>
        </a:spcBef>
        <a:spcAft>
          <a:spcPct val="0"/>
        </a:spcAft>
        <a:defRPr kumimoji="1" sz="2800" b="1"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1pPr>
      <a:lvl2pPr algn="l" rtl="0" eaLnBrk="1" fontAlgn="base" hangingPunct="1">
        <a:lnSpc>
          <a:spcPct val="90000"/>
        </a:lnSpc>
        <a:spcBef>
          <a:spcPct val="0"/>
        </a:spcBef>
        <a:spcAft>
          <a:spcPct val="0"/>
        </a:spcAft>
        <a:defRPr kumimoji="1" sz="2400">
          <a:solidFill>
            <a:schemeClr val="tx1"/>
          </a:solidFill>
          <a:latin typeface="Arial" charset="0"/>
          <a:ea typeface="ＭＳ Ｐゴシック" pitchFamily="34" charset="-128"/>
        </a:defRPr>
      </a:lvl2pPr>
      <a:lvl3pPr algn="l" rtl="0" eaLnBrk="1" fontAlgn="base" hangingPunct="1">
        <a:lnSpc>
          <a:spcPct val="90000"/>
        </a:lnSpc>
        <a:spcBef>
          <a:spcPct val="0"/>
        </a:spcBef>
        <a:spcAft>
          <a:spcPct val="0"/>
        </a:spcAft>
        <a:defRPr kumimoji="1" sz="2400">
          <a:solidFill>
            <a:schemeClr val="tx1"/>
          </a:solidFill>
          <a:latin typeface="Arial" charset="0"/>
          <a:ea typeface="ＭＳ Ｐゴシック" pitchFamily="34" charset="-128"/>
        </a:defRPr>
      </a:lvl3pPr>
      <a:lvl4pPr algn="l" rtl="0" eaLnBrk="1" fontAlgn="base" hangingPunct="1">
        <a:lnSpc>
          <a:spcPct val="90000"/>
        </a:lnSpc>
        <a:spcBef>
          <a:spcPct val="0"/>
        </a:spcBef>
        <a:spcAft>
          <a:spcPct val="0"/>
        </a:spcAft>
        <a:defRPr kumimoji="1" sz="2400">
          <a:solidFill>
            <a:schemeClr val="tx1"/>
          </a:solidFill>
          <a:latin typeface="Arial" charset="0"/>
          <a:ea typeface="ＭＳ Ｐゴシック" pitchFamily="34" charset="-128"/>
        </a:defRPr>
      </a:lvl4pPr>
      <a:lvl5pPr algn="l" rtl="0" eaLnBrk="1" fontAlgn="base" hangingPunct="1">
        <a:lnSpc>
          <a:spcPct val="90000"/>
        </a:lnSpc>
        <a:spcBef>
          <a:spcPct val="0"/>
        </a:spcBef>
        <a:spcAft>
          <a:spcPct val="0"/>
        </a:spcAft>
        <a:defRPr kumimoji="1" sz="2400">
          <a:solidFill>
            <a:schemeClr val="tx1"/>
          </a:solidFill>
          <a:latin typeface="Arial" charset="0"/>
          <a:ea typeface="ＭＳ Ｐゴシック" pitchFamily="34" charset="-128"/>
        </a:defRPr>
      </a:lvl5pPr>
      <a:lvl6pPr marL="457200" algn="l" rtl="0" eaLnBrk="1" fontAlgn="base" hangingPunct="1">
        <a:lnSpc>
          <a:spcPct val="90000"/>
        </a:lnSpc>
        <a:spcBef>
          <a:spcPct val="0"/>
        </a:spcBef>
        <a:spcAft>
          <a:spcPct val="0"/>
        </a:spcAft>
        <a:defRPr kumimoji="1" sz="2400">
          <a:solidFill>
            <a:schemeClr val="tx1"/>
          </a:solidFill>
          <a:latin typeface="Arial" charset="0"/>
          <a:ea typeface="ＭＳ Ｐゴシック" pitchFamily="34" charset="-128"/>
        </a:defRPr>
      </a:lvl6pPr>
      <a:lvl7pPr marL="914400" algn="l" rtl="0" eaLnBrk="1" fontAlgn="base" hangingPunct="1">
        <a:lnSpc>
          <a:spcPct val="90000"/>
        </a:lnSpc>
        <a:spcBef>
          <a:spcPct val="0"/>
        </a:spcBef>
        <a:spcAft>
          <a:spcPct val="0"/>
        </a:spcAft>
        <a:defRPr kumimoji="1" sz="2400">
          <a:solidFill>
            <a:schemeClr val="tx1"/>
          </a:solidFill>
          <a:latin typeface="Arial" charset="0"/>
          <a:ea typeface="ＭＳ Ｐゴシック" pitchFamily="34" charset="-128"/>
        </a:defRPr>
      </a:lvl7pPr>
      <a:lvl8pPr marL="1371600" algn="l" rtl="0" eaLnBrk="1" fontAlgn="base" hangingPunct="1">
        <a:lnSpc>
          <a:spcPct val="90000"/>
        </a:lnSpc>
        <a:spcBef>
          <a:spcPct val="0"/>
        </a:spcBef>
        <a:spcAft>
          <a:spcPct val="0"/>
        </a:spcAft>
        <a:defRPr kumimoji="1" sz="2400">
          <a:solidFill>
            <a:schemeClr val="tx1"/>
          </a:solidFill>
          <a:latin typeface="Arial" charset="0"/>
          <a:ea typeface="ＭＳ Ｐゴシック" pitchFamily="34" charset="-128"/>
        </a:defRPr>
      </a:lvl8pPr>
      <a:lvl9pPr marL="1828800" algn="l" rtl="0" eaLnBrk="1" fontAlgn="base" hangingPunct="1">
        <a:lnSpc>
          <a:spcPct val="90000"/>
        </a:lnSpc>
        <a:spcBef>
          <a:spcPct val="0"/>
        </a:spcBef>
        <a:spcAft>
          <a:spcPct val="0"/>
        </a:spcAft>
        <a:defRPr kumimoji="1" sz="2400">
          <a:solidFill>
            <a:schemeClr val="tx1"/>
          </a:solidFill>
          <a:latin typeface="Arial" charset="0"/>
          <a:ea typeface="ＭＳ Ｐゴシック" pitchFamily="34" charset="-128"/>
        </a:defRPr>
      </a:lvl9pPr>
    </p:titleStyle>
    <p:bodyStyle>
      <a:lvl1pPr marL="266700" indent="-266700" algn="l" rtl="0" eaLnBrk="1" fontAlgn="base" hangingPunct="1">
        <a:spcBef>
          <a:spcPts val="300"/>
        </a:spcBef>
        <a:spcAft>
          <a:spcPts val="300"/>
        </a:spcAft>
        <a:buClr>
          <a:schemeClr val="tx1"/>
        </a:buClr>
        <a:buFont typeface="Wingdings" pitchFamily="2" charset="2"/>
        <a:buChar char="n"/>
        <a:defRPr kumimoji="1" sz="20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1pPr>
      <a:lvl2pPr marL="623888" indent="-266700" algn="l" rtl="0" eaLnBrk="1" fontAlgn="base" hangingPunct="1">
        <a:spcBef>
          <a:spcPts val="300"/>
        </a:spcBef>
        <a:spcAft>
          <a:spcPts val="300"/>
        </a:spcAft>
        <a:buClr>
          <a:schemeClr val="tx1"/>
        </a:buClr>
        <a:buFont typeface="Wingdings" pitchFamily="2" charset="2"/>
        <a:buChar char="n"/>
        <a:defRPr kumimoji="1" sz="18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2pPr>
      <a:lvl3pPr marL="898525" indent="-274638" algn="l" rtl="0" eaLnBrk="1" fontAlgn="base" hangingPunct="1">
        <a:spcBef>
          <a:spcPts val="300"/>
        </a:spcBef>
        <a:spcAft>
          <a:spcPts val="300"/>
        </a:spcAft>
        <a:buClr>
          <a:schemeClr val="tx1"/>
        </a:buClr>
        <a:buFont typeface="Wingdings" pitchFamily="2" charset="2"/>
        <a:buChar char="n"/>
        <a:defRPr kumimoji="1"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3pPr>
      <a:lvl4pPr marL="1163638" indent="-265113" algn="l" rtl="0" eaLnBrk="1" fontAlgn="base" hangingPunct="1">
        <a:spcBef>
          <a:spcPts val="300"/>
        </a:spcBef>
        <a:spcAft>
          <a:spcPts val="300"/>
        </a:spcAft>
        <a:buClr>
          <a:schemeClr val="tx1"/>
        </a:buClr>
        <a:buFont typeface="Wingdings" pitchFamily="2" charset="2"/>
        <a:buChar char="n"/>
        <a:defRPr kumimoji="1" sz="14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4pPr>
      <a:lvl5pPr marL="1438275" indent="-274638" algn="l" rtl="0" eaLnBrk="1" fontAlgn="base" hangingPunct="1">
        <a:spcBef>
          <a:spcPts val="300"/>
        </a:spcBef>
        <a:spcAft>
          <a:spcPts val="300"/>
        </a:spcAft>
        <a:buClr>
          <a:schemeClr val="tx1"/>
        </a:buClr>
        <a:buFont typeface="Wingdings" pitchFamily="2" charset="2"/>
        <a:buChar char="n"/>
        <a:defRPr kumimoji="1" sz="14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5pPr>
      <a:lvl6pPr marL="1703388" indent="-265113" algn="l" defTabSz="914400" rtl="0" eaLnBrk="1" latinLnBrk="0" hangingPunct="1">
        <a:lnSpc>
          <a:spcPct val="100000"/>
        </a:lnSpc>
        <a:spcBef>
          <a:spcPts val="300"/>
        </a:spcBef>
        <a:spcAft>
          <a:spcPts val="300"/>
        </a:spcAft>
        <a:buClr>
          <a:schemeClr val="tx1"/>
        </a:buClr>
        <a:buFont typeface="Wingdings" panose="05000000000000000000" pitchFamily="2" charset="2"/>
        <a:buChar char="n"/>
        <a:defRPr kumimoji="1" sz="12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投影片編號版面配置區 5"/>
          <p:cNvSpPr>
            <a:spLocks noGrp="1"/>
          </p:cNvSpPr>
          <p:nvPr>
            <p:ph type="sldNum" sz="quarter" idx="4"/>
          </p:nvPr>
        </p:nvSpPr>
        <p:spPr>
          <a:xfrm>
            <a:off x="69384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CE5F0-D085-49DB-B409-5CB520ED38F1}" type="slidenum">
              <a:rPr lang="zh-TW" altLang="en-US" smtClean="0"/>
              <a:t>‹#›</a:t>
            </a:fld>
            <a:endParaRPr lang="zh-TW" altLang="en-US"/>
          </a:p>
        </p:txBody>
      </p:sp>
      <p:pic>
        <p:nvPicPr>
          <p:cNvPr id="1026"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889612" y="144000"/>
            <a:ext cx="1089284"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1"/>
          <p:cNvSpPr txBox="1">
            <a:spLocks/>
          </p:cNvSpPr>
          <p:nvPr userDrawn="1"/>
        </p:nvSpPr>
        <p:spPr>
          <a:xfrm>
            <a:off x="107504" y="6659761"/>
            <a:ext cx="1800225" cy="193675"/>
          </a:xfrm>
          <a:prstGeom prst="rect">
            <a:avLst/>
          </a:prstGeom>
        </p:spPr>
        <p:txBody>
          <a:bodyPr lIns="0" tIns="0" rIns="0" bIns="0" anchor="ctr"/>
          <a:lstStyle>
            <a:defPPr>
              <a:defRPr lang="de-DE"/>
            </a:defPPr>
            <a:lvl1pPr algn="l" rtl="0" fontAlgn="base">
              <a:spcBef>
                <a:spcPct val="0"/>
              </a:spcBef>
              <a:spcAft>
                <a:spcPct val="0"/>
              </a:spcAft>
              <a:defRPr sz="6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altLang="ja-JP" dirty="0">
                <a:latin typeface="Calibri" pitchFamily="34" charset="0"/>
              </a:rPr>
              <a:t>©2021</a:t>
            </a:r>
            <a:r>
              <a:rPr lang="en-US" altLang="ja-JP" baseline="0" dirty="0">
                <a:latin typeface="Calibri" pitchFamily="34" charset="0"/>
              </a:rPr>
              <a:t> </a:t>
            </a:r>
            <a:r>
              <a:rPr lang="en-US" altLang="ja-JP" dirty="0">
                <a:latin typeface="Calibri" pitchFamily="34" charset="0"/>
              </a:rPr>
              <a:t>Johnson Controls - Hitachi Air Conditioning</a:t>
            </a:r>
          </a:p>
        </p:txBody>
      </p:sp>
    </p:spTree>
    <p:extLst>
      <p:ext uri="{BB962C8B-B14F-4D97-AF65-F5344CB8AC3E}">
        <p14:creationId xmlns:p14="http://schemas.microsoft.com/office/powerpoint/2010/main" val="2674912558"/>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6" r:id="rId3"/>
    <p:sldLayoutId id="2147483733" r:id="rId4"/>
    <p:sldLayoutId id="2147483734"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3"/>
          <p:cNvPicPr>
            <a:picLocks noChangeAspect="1"/>
          </p:cNvPicPr>
          <p:nvPr userDrawn="1"/>
        </p:nvPicPr>
        <p:blipFill>
          <a:blip r:embed="rId3"/>
          <a:srcRect/>
          <a:stretch>
            <a:fillRect/>
          </a:stretch>
        </p:blipFill>
        <p:spPr bwMode="auto">
          <a:xfrm>
            <a:off x="3264668" y="2304393"/>
            <a:ext cx="2614663" cy="2249214"/>
          </a:xfrm>
          <a:prstGeom prst="rect">
            <a:avLst/>
          </a:prstGeom>
          <a:noFill/>
          <a:ln w="9525">
            <a:noFill/>
            <a:miter lim="800000"/>
            <a:headEnd/>
            <a:tailEnd/>
          </a:ln>
        </p:spPr>
      </p:pic>
      <p:sp>
        <p:nvSpPr>
          <p:cNvPr id="10" name="Rectangle 6"/>
          <p:cNvSpPr txBox="1">
            <a:spLocks noChangeArrowheads="1"/>
          </p:cNvSpPr>
          <p:nvPr userDrawn="1"/>
        </p:nvSpPr>
        <p:spPr bwMode="auto">
          <a:xfrm>
            <a:off x="8811042" y="6534000"/>
            <a:ext cx="332958" cy="257369"/>
          </a:xfrm>
          <a:prstGeom prst="rect">
            <a:avLst/>
          </a:prstGeom>
          <a:noFill/>
          <a:ln w="3175">
            <a:solidFill>
              <a:schemeClr val="bg1">
                <a:lumMod val="75000"/>
              </a:schemeClr>
            </a:solidFill>
            <a:miter lim="800000"/>
            <a:headEnd/>
            <a:tailEnd/>
          </a:ln>
          <a:effectLst/>
        </p:spPr>
        <p:txBody>
          <a:bodyPr wrap="none" lIns="72000" tIns="36000" rIns="72000" bIns="36000" anchor="ctr">
            <a:no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835549F7-6019-443B-9E92-46B18A411C62}" type="slidenum">
              <a:rPr lang="de-DE" sz="1200" b="1" smtClean="0">
                <a:solidFill>
                  <a:prstClr val="black"/>
                </a:solidFill>
                <a:latin typeface="Calibri" pitchFamily="34" charset="0"/>
                <a:ea typeface="+mn-ea"/>
              </a:rPr>
              <a:pPr algn="ctr" eaLnBrk="1" hangingPunct="1">
                <a:defRPr/>
              </a:pPr>
              <a:t>‹#›</a:t>
            </a:fld>
            <a:endParaRPr lang="de-DE" sz="1200" b="1" dirty="0">
              <a:solidFill>
                <a:prstClr val="black"/>
              </a:solidFill>
              <a:latin typeface="Calibri" pitchFamily="34" charset="0"/>
              <a:ea typeface="+mn-ea"/>
            </a:endParaRPr>
          </a:p>
        </p:txBody>
      </p:sp>
      <p:sp>
        <p:nvSpPr>
          <p:cNvPr id="11" name="Footer Placeholder 1"/>
          <p:cNvSpPr txBox="1">
            <a:spLocks/>
          </p:cNvSpPr>
          <p:nvPr userDrawn="1"/>
        </p:nvSpPr>
        <p:spPr>
          <a:xfrm>
            <a:off x="107504" y="6659761"/>
            <a:ext cx="1800225" cy="193675"/>
          </a:xfrm>
          <a:prstGeom prst="rect">
            <a:avLst/>
          </a:prstGeom>
        </p:spPr>
        <p:txBody>
          <a:bodyPr lIns="0" tIns="0" rIns="0" bIns="0" anchor="ctr"/>
          <a:lstStyle>
            <a:defPPr>
              <a:defRPr lang="de-DE"/>
            </a:defPPr>
            <a:lvl1pPr algn="l" rtl="0" fontAlgn="base">
              <a:spcBef>
                <a:spcPct val="0"/>
              </a:spcBef>
              <a:spcAft>
                <a:spcPct val="0"/>
              </a:spcAft>
              <a:defRPr sz="6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altLang="ja-JP" dirty="0">
                <a:latin typeface="Calibri" pitchFamily="34" charset="0"/>
              </a:rPr>
              <a:t>©2021</a:t>
            </a:r>
            <a:r>
              <a:rPr lang="en-US" altLang="ja-JP" baseline="0" dirty="0">
                <a:latin typeface="Calibri" pitchFamily="34" charset="0"/>
              </a:rPr>
              <a:t> </a:t>
            </a:r>
            <a:r>
              <a:rPr lang="en-US" altLang="ja-JP" dirty="0">
                <a:latin typeface="Calibri" pitchFamily="34" charset="0"/>
              </a:rPr>
              <a:t> Johnson Controls - Hitachi Air Conditioning</a:t>
            </a:r>
          </a:p>
        </p:txBody>
      </p:sp>
      <p:sp>
        <p:nvSpPr>
          <p:cNvPr id="12" name="Line 9"/>
          <p:cNvSpPr>
            <a:spLocks noChangeShapeType="1"/>
          </p:cNvSpPr>
          <p:nvPr userDrawn="1"/>
        </p:nvSpPr>
        <p:spPr bwMode="auto">
          <a:xfrm>
            <a:off x="1187624" y="1772816"/>
            <a:ext cx="6840537" cy="0"/>
          </a:xfrm>
          <a:prstGeom prst="line">
            <a:avLst/>
          </a:prstGeom>
          <a:noFill/>
          <a:ln w="9525">
            <a:solidFill>
              <a:schemeClr val="tx2"/>
            </a:solidFill>
            <a:round/>
            <a:headEnd/>
            <a:tailEnd/>
          </a:ln>
        </p:spPr>
        <p:txBody>
          <a:bodyPr wrap="none" anchor="ctr"/>
          <a:lstStyle/>
          <a:p>
            <a:pPr>
              <a:defRPr/>
            </a:pPr>
            <a:endParaRPr lang="en-GB" dirty="0">
              <a:solidFill>
                <a:prstClr val="black"/>
              </a:solidFill>
              <a:latin typeface="Calibri" pitchFamily="34" charset="0"/>
              <a:ea typeface="+mn-ea"/>
              <a:cs typeface="Arial" panose="020B0604020202020204" pitchFamily="34" charset="0"/>
            </a:endParaRPr>
          </a:p>
        </p:txBody>
      </p:sp>
    </p:spTree>
    <p:extLst>
      <p:ext uri="{BB962C8B-B14F-4D97-AF65-F5344CB8AC3E}">
        <p14:creationId xmlns:p14="http://schemas.microsoft.com/office/powerpoint/2010/main" val="3530554"/>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88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2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13.xml"/><Relationship Id="rId5" Type="http://schemas.openxmlformats.org/officeDocument/2006/relationships/slideLayout" Target="../slideLayouts/slideLayout5.xml"/><Relationship Id="rId4" Type="http://schemas.openxmlformats.org/officeDocument/2006/relationships/tags" Target="../tags/tag19.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4.xml"/><Relationship Id="rId7"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21.xml"/><Relationship Id="rId5" Type="http://schemas.openxmlformats.org/officeDocument/2006/relationships/image" Target="../media/image34.pn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36.tm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5.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9.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30.xml"/><Relationship Id="rId5" Type="http://schemas.openxmlformats.org/officeDocument/2006/relationships/image" Target="../media/image51.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28.xml"/><Relationship Id="rId7" Type="http://schemas.openxmlformats.org/officeDocument/2006/relationships/image" Target="../media/image69.jpeg"/><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38.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40.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2.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5.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9" name="_3">
            <a:extLst>
              <a:ext uri="{FF2B5EF4-FFF2-40B4-BE49-F238E27FC236}">
                <a16:creationId xmlns:a16="http://schemas.microsoft.com/office/drawing/2014/main" xmlns="" id="{E91F6F87-B4EF-4E6F-8649-9C6EDD967B72}"/>
              </a:ext>
            </a:extLst>
          </p:cNvPr>
          <p:cNvSpPr/>
          <p:nvPr/>
        </p:nvSpPr>
        <p:spPr>
          <a:xfrm>
            <a:off x="650583" y="3578671"/>
            <a:ext cx="4789629" cy="1200329"/>
          </a:xfrm>
          <a:prstGeom prst="rect">
            <a:avLst/>
          </a:prstGeom>
          <a:effectLst/>
        </p:spPr>
        <p:txBody>
          <a:bodyPr wrap="square">
            <a:spAutoFit/>
          </a:bodyPr>
          <a:lstStyle/>
          <a:p>
            <a:pPr algn="dist"/>
            <a:r>
              <a:rPr lang="zh-TW" altLang="en-US" sz="3600" b="1" dirty="0">
                <a:solidFill>
                  <a:srgbClr val="143D53"/>
                </a:solidFill>
                <a:latin typeface="微軟正黑體" panose="020B0604030504040204" pitchFamily="34" charset="-120"/>
                <a:ea typeface="微軟正黑體" panose="020B0604030504040204" pitchFamily="34" charset="-120"/>
              </a:rPr>
              <a:t>花蓮縣學校教室</a:t>
            </a:r>
            <a:endParaRPr lang="en-US" altLang="zh-TW" sz="3600" b="1" dirty="0">
              <a:solidFill>
                <a:srgbClr val="143D53"/>
              </a:solidFill>
              <a:latin typeface="微軟正黑體" panose="020B0604030504040204" pitchFamily="34" charset="-120"/>
              <a:ea typeface="微軟正黑體" panose="020B0604030504040204" pitchFamily="34" charset="-120"/>
            </a:endParaRPr>
          </a:p>
          <a:p>
            <a:pPr algn="dist"/>
            <a:r>
              <a:rPr lang="zh-TW" altLang="en-US" sz="3600" b="1" dirty="0">
                <a:solidFill>
                  <a:srgbClr val="143D53"/>
                </a:solidFill>
                <a:latin typeface="微軟正黑體" panose="020B0604030504040204" pitchFamily="34" charset="-120"/>
                <a:ea typeface="微軟正黑體" panose="020B0604030504040204" pitchFamily="34" charset="-120"/>
              </a:rPr>
              <a:t>冷氣設備裝設採購案</a:t>
            </a:r>
            <a:endParaRPr lang="zh-CN" altLang="en-US" sz="3600" b="1" dirty="0">
              <a:solidFill>
                <a:srgbClr val="143D53"/>
              </a:solidFill>
              <a:latin typeface="微軟正黑體" panose="020B0604030504040204" pitchFamily="34" charset="-120"/>
              <a:ea typeface="微軟正黑體" panose="020B0604030504040204" pitchFamily="34" charset="-120"/>
            </a:endParaRPr>
          </a:p>
        </p:txBody>
      </p:sp>
      <p:sp>
        <p:nvSpPr>
          <p:cNvPr id="8" name="圆角矩形 45">
            <a:extLst>
              <a:ext uri="{FF2B5EF4-FFF2-40B4-BE49-F238E27FC236}">
                <a16:creationId xmlns:a16="http://schemas.microsoft.com/office/drawing/2014/main" xmlns="" id="{8A79E1F4-65AD-4962-87EF-F12E0AFB82FC}"/>
              </a:ext>
            </a:extLst>
          </p:cNvPr>
          <p:cNvSpPr/>
          <p:nvPr/>
        </p:nvSpPr>
        <p:spPr>
          <a:xfrm>
            <a:off x="649597" y="4880319"/>
            <a:ext cx="4791600" cy="432000"/>
          </a:xfrm>
          <a:prstGeom prst="roundRect">
            <a:avLst>
              <a:gd name="adj" fmla="val 50000"/>
            </a:avLst>
          </a:prstGeom>
          <a:noFill/>
          <a:ln w="12700">
            <a:solidFill>
              <a:srgbClr val="4C4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35" dirty="0">
              <a:solidFill>
                <a:srgbClr val="1A1A1A"/>
              </a:solidFill>
              <a:latin typeface="微軟正黑體" panose="020B0604030504040204" pitchFamily="34" charset="-120"/>
              <a:ea typeface="微軟正黑體" panose="020B0604030504040204" pitchFamily="34" charset="-120"/>
              <a:sym typeface="FZHei-B01S" panose="02010601030101010101" pitchFamily="2" charset="-122"/>
            </a:endParaRPr>
          </a:p>
        </p:txBody>
      </p:sp>
      <p:sp>
        <p:nvSpPr>
          <p:cNvPr id="9" name="TextBox 13">
            <a:extLst>
              <a:ext uri="{FF2B5EF4-FFF2-40B4-BE49-F238E27FC236}">
                <a16:creationId xmlns:a16="http://schemas.microsoft.com/office/drawing/2014/main" xmlns="" id="{9CAEB43C-DACF-4907-807B-DE1DA1CFBC18}"/>
              </a:ext>
            </a:extLst>
          </p:cNvPr>
          <p:cNvSpPr txBox="1"/>
          <p:nvPr/>
        </p:nvSpPr>
        <p:spPr>
          <a:xfrm>
            <a:off x="697018" y="4915501"/>
            <a:ext cx="4696758" cy="361637"/>
          </a:xfrm>
          <a:prstGeom prst="rect">
            <a:avLst/>
          </a:prstGeom>
          <a:noFill/>
        </p:spPr>
        <p:txBody>
          <a:bodyPr wrap="square" rtlCol="0">
            <a:spAutoFit/>
          </a:bodyPr>
          <a:lstStyle/>
          <a:p>
            <a:pPr algn="ctr"/>
            <a:r>
              <a:rPr lang="zh-CN" altLang="en-US" sz="1750" b="1" dirty="0">
                <a:solidFill>
                  <a:srgbClr val="4C4948"/>
                </a:solidFill>
                <a:latin typeface="微軟正黑體" panose="020B0604030504040204" pitchFamily="34" charset="-120"/>
                <a:ea typeface="微軟正黑體" panose="020B0604030504040204" pitchFamily="34" charset="-120"/>
                <a:sym typeface="FZHei-B01S" panose="02010601030101010101" pitchFamily="2" charset="-122"/>
              </a:rPr>
              <a:t>台灣日立江森自控空調設備販賣股份有限公司</a:t>
            </a: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371" y="2858671"/>
            <a:ext cx="3522679" cy="720000"/>
          </a:xfrm>
          <a:prstGeom prst="rect">
            <a:avLst/>
          </a:prstGeom>
        </p:spPr>
      </p:pic>
      <p:pic>
        <p:nvPicPr>
          <p:cNvPr id="12" name="図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7000" y="144000"/>
            <a:ext cx="1603125" cy="1378125"/>
          </a:xfrm>
          <a:prstGeom prst="rect">
            <a:avLst/>
          </a:prstGeom>
          <a:noFill/>
          <a:ln w="9525">
            <a:noFill/>
            <a:miter lim="800000"/>
            <a:headEnd/>
            <a:tailEnd/>
          </a:ln>
        </p:spPr>
      </p:pic>
      <p:sp>
        <p:nvSpPr>
          <p:cNvPr id="11" name="Footer Placeholder 1"/>
          <p:cNvSpPr txBox="1">
            <a:spLocks/>
          </p:cNvSpPr>
          <p:nvPr/>
        </p:nvSpPr>
        <p:spPr>
          <a:xfrm>
            <a:off x="107504" y="6659761"/>
            <a:ext cx="1800225" cy="193675"/>
          </a:xfrm>
          <a:prstGeom prst="rect">
            <a:avLst/>
          </a:prstGeom>
        </p:spPr>
        <p:txBody>
          <a:bodyPr lIns="0" tIns="0" rIns="0" bIns="0" anchor="ctr"/>
          <a:lstStyle>
            <a:defPPr>
              <a:defRPr lang="de-DE"/>
            </a:defPPr>
            <a:lvl1pPr algn="l" rtl="0" fontAlgn="base">
              <a:spcBef>
                <a:spcPct val="0"/>
              </a:spcBef>
              <a:spcAft>
                <a:spcPct val="0"/>
              </a:spcAft>
              <a:defRPr sz="6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altLang="ja-JP" dirty="0">
                <a:latin typeface="Calibri" pitchFamily="34" charset="0"/>
              </a:rPr>
              <a:t>©2021</a:t>
            </a:r>
            <a:r>
              <a:rPr lang="en-US" altLang="ja-JP" baseline="0" dirty="0">
                <a:latin typeface="Calibri" pitchFamily="34" charset="0"/>
              </a:rPr>
              <a:t> </a:t>
            </a:r>
            <a:r>
              <a:rPr lang="en-US" altLang="ja-JP" dirty="0">
                <a:latin typeface="Calibri" pitchFamily="34" charset="0"/>
              </a:rPr>
              <a:t> Johnson Controls - Hitachi Air Conditioning</a:t>
            </a:r>
          </a:p>
        </p:txBody>
      </p:sp>
    </p:spTree>
    <p:extLst>
      <p:ext uri="{BB962C8B-B14F-4D97-AF65-F5344CB8AC3E}">
        <p14:creationId xmlns:p14="http://schemas.microsoft.com/office/powerpoint/2010/main" val="1553633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ropbox\iaa\業務-周淑貞\41.日立\美編\工作單號碼11100144陳美珍_【密】全國國中小冷氣採購案服務建議書及簡報_2021127PM1524\2021簡報得獎背景_全國採購案_20210202_偉哥.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600" cy="6865200"/>
          </a:xfrm>
          <a:prstGeom prst="rect">
            <a:avLst/>
          </a:prstGeom>
          <a:noFill/>
          <a:extLst>
            <a:ext uri="{909E8E84-426E-40DD-AFC4-6F175D3DCCD1}">
              <a14:hiddenFill xmlns:a14="http://schemas.microsoft.com/office/drawing/2010/main">
                <a:solidFill>
                  <a:srgbClr val="FFFFFF"/>
                </a:solidFill>
              </a14:hiddenFill>
            </a:ext>
          </a:extLst>
        </p:spPr>
      </p:pic>
      <p:sp>
        <p:nvSpPr>
          <p:cNvPr id="13" name="投影片編號版面配置區 12"/>
          <p:cNvSpPr>
            <a:spLocks noGrp="1"/>
          </p:cNvSpPr>
          <p:nvPr>
            <p:ph type="sldNum" sz="quarter" idx="12"/>
          </p:nvPr>
        </p:nvSpPr>
        <p:spPr/>
        <p:txBody>
          <a:bodyPr/>
          <a:lstStyle/>
          <a:p>
            <a:fld id="{7D4CE5F0-D085-49DB-B409-5CB520ED38F1}" type="slidenum">
              <a:rPr lang="zh-TW" altLang="en-US" smtClean="0"/>
              <a:t>10</a:t>
            </a:fld>
            <a:endParaRPr lang="zh-TW" altLang="en-US"/>
          </a:p>
        </p:txBody>
      </p:sp>
      <p:grpSp>
        <p:nvGrpSpPr>
          <p:cNvPr id="15" name="群組 14"/>
          <p:cNvGrpSpPr/>
          <p:nvPr/>
        </p:nvGrpSpPr>
        <p:grpSpPr>
          <a:xfrm>
            <a:off x="387000" y="774000"/>
            <a:ext cx="7020000" cy="108000"/>
            <a:chOff x="387000" y="774000"/>
            <a:chExt cx="7020000" cy="108000"/>
          </a:xfrm>
        </p:grpSpPr>
        <p:sp>
          <p:nvSpPr>
            <p:cNvPr id="16" name="矩形 15">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8"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得獎榮耀</a:t>
            </a:r>
          </a:p>
        </p:txBody>
      </p:sp>
      <p:pic>
        <p:nvPicPr>
          <p:cNvPr id="9" name="図 3">
            <a:extLst>
              <a:ext uri="{FF2B5EF4-FFF2-40B4-BE49-F238E27FC236}">
                <a16:creationId xmlns:a16="http://schemas.microsoft.com/office/drawing/2014/main" xmlns="" id="{E56CFCA1-CC6B-4F01-92EE-913DB066C005}"/>
              </a:ext>
            </a:extLst>
          </p:cNvPr>
          <p:cNvPicPr>
            <a:picLocks noChangeAspect="1"/>
          </p:cNvPicPr>
          <p:nvPr/>
        </p:nvPicPr>
        <p:blipFill>
          <a:blip r:embed="rId4"/>
          <a:srcRect/>
          <a:stretch>
            <a:fillRect/>
          </a:stretch>
        </p:blipFill>
        <p:spPr bwMode="auto">
          <a:xfrm>
            <a:off x="7857000" y="144000"/>
            <a:ext cx="1101725" cy="947738"/>
          </a:xfrm>
          <a:prstGeom prst="rect">
            <a:avLst/>
          </a:prstGeom>
          <a:noFill/>
          <a:ln w="9525">
            <a:noFill/>
            <a:miter lim="800000"/>
            <a:headEnd/>
            <a:tailEnd/>
          </a:ln>
        </p:spPr>
      </p:pic>
    </p:spTree>
    <p:extLst>
      <p:ext uri="{BB962C8B-B14F-4D97-AF65-F5344CB8AC3E}">
        <p14:creationId xmlns:p14="http://schemas.microsoft.com/office/powerpoint/2010/main" val="1732336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D4CE5F0-D085-49DB-B409-5CB520ED38F1}" type="slidenum">
              <a:rPr lang="zh-TW" altLang="en-US" smtClean="0"/>
              <a:t>11</a:t>
            </a:fld>
            <a:endParaRPr lang="zh-TW" altLang="en-US"/>
          </a:p>
        </p:txBody>
      </p:sp>
      <p:sp>
        <p:nvSpPr>
          <p:cNvPr id="70" name="文本框 12"/>
          <p:cNvSpPr txBox="1"/>
          <p:nvPr/>
        </p:nvSpPr>
        <p:spPr>
          <a:xfrm>
            <a:off x="252000" y="1938452"/>
            <a:ext cx="8640000" cy="769441"/>
          </a:xfrm>
          <a:prstGeom prst="rect">
            <a:avLst/>
          </a:prstGeom>
          <a:noFill/>
        </p:spPr>
        <p:txBody>
          <a:bodyPr wrap="square" rtlCol="0">
            <a:spAutoFit/>
          </a:bodyPr>
          <a:lstStyle/>
          <a:p>
            <a:pPr algn="ctr"/>
            <a:r>
              <a:rPr lang="zh-TW" altLang="en-US" sz="4400" b="1" dirty="0">
                <a:solidFill>
                  <a:srgbClr val="4C4948"/>
                </a:solidFill>
                <a:latin typeface="Microsoft JhengHei" charset="-120"/>
                <a:ea typeface="Microsoft JhengHei" charset="-120"/>
                <a:cs typeface="Microsoft JhengHei" charset="-120"/>
              </a:rPr>
              <a:t>產品功能</a:t>
            </a:r>
          </a:p>
        </p:txBody>
      </p:sp>
      <p:sp>
        <p:nvSpPr>
          <p:cNvPr id="71" name="PA_矩形 2">
            <a:extLst>
              <a:ext uri="{FF2B5EF4-FFF2-40B4-BE49-F238E27FC236}">
                <a16:creationId xmlns:a16="http://schemas.microsoft.com/office/drawing/2014/main" xmlns="" id="{DE7714CF-4288-4227-BA0F-A241C26A7CF5}"/>
              </a:ext>
            </a:extLst>
          </p:cNvPr>
          <p:cNvSpPr/>
          <p:nvPr>
            <p:custDataLst>
              <p:tags r:id="rId1"/>
            </p:custDataLst>
          </p:nvPr>
        </p:nvSpPr>
        <p:spPr>
          <a:xfrm>
            <a:off x="793883" y="1746909"/>
            <a:ext cx="1179910" cy="1152525"/>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4500" dirty="0">
                <a:solidFill>
                  <a:srgbClr val="143D53"/>
                </a:solidFill>
              </a:rPr>
              <a:t>02</a:t>
            </a:r>
            <a:endParaRPr lang="zh-CN" altLang="en-US" sz="4500" dirty="0">
              <a:solidFill>
                <a:srgbClr val="143D53"/>
              </a:solidFill>
            </a:endParaRPr>
          </a:p>
        </p:txBody>
      </p:sp>
      <p:cxnSp>
        <p:nvCxnSpPr>
          <p:cNvPr id="72" name="直接连接符 14"/>
          <p:cNvCxnSpPr/>
          <p:nvPr/>
        </p:nvCxnSpPr>
        <p:spPr>
          <a:xfrm>
            <a:off x="2106000" y="2707893"/>
            <a:ext cx="6336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556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27000" y="3721556"/>
            <a:ext cx="3003883"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投影片編號版面配置區 14"/>
          <p:cNvSpPr>
            <a:spLocks noGrp="1"/>
          </p:cNvSpPr>
          <p:nvPr>
            <p:ph type="sldNum" sz="quarter" idx="12"/>
          </p:nvPr>
        </p:nvSpPr>
        <p:spPr/>
        <p:txBody>
          <a:bodyPr/>
          <a:lstStyle/>
          <a:p>
            <a:fld id="{7D4CE5F0-D085-49DB-B409-5CB520ED38F1}" type="slidenum">
              <a:rPr lang="zh-TW" altLang="en-US" smtClean="0"/>
              <a:t>12</a:t>
            </a:fld>
            <a:endParaRPr lang="zh-TW" altLang="en-US" dirty="0"/>
          </a:p>
        </p:txBody>
      </p:sp>
      <p:sp>
        <p:nvSpPr>
          <p:cNvPr id="24" name="PA_圆角矩形 159"/>
          <p:cNvSpPr/>
          <p:nvPr>
            <p:custDataLst>
              <p:tags r:id="rId1"/>
            </p:custDataLst>
          </p:nvPr>
        </p:nvSpPr>
        <p:spPr>
          <a:xfrm>
            <a:off x="7285200" y="6407419"/>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P.1</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16" name="群組 15"/>
          <p:cNvGrpSpPr/>
          <p:nvPr/>
        </p:nvGrpSpPr>
        <p:grpSpPr>
          <a:xfrm>
            <a:off x="387000" y="774000"/>
            <a:ext cx="7020000" cy="108000"/>
            <a:chOff x="387000" y="774000"/>
            <a:chExt cx="7020000" cy="108000"/>
          </a:xfrm>
        </p:grpSpPr>
        <p:sp>
          <p:nvSpPr>
            <p:cNvPr id="18" name="矩形 17">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20"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設備規格</a:t>
            </a:r>
          </a:p>
        </p:txBody>
      </p:sp>
      <p:graphicFrame>
        <p:nvGraphicFramePr>
          <p:cNvPr id="6" name="表格 5"/>
          <p:cNvGraphicFramePr>
            <a:graphicFrameLocks noGrp="1"/>
          </p:cNvGraphicFramePr>
          <p:nvPr>
            <p:extLst>
              <p:ext uri="{D42A27DB-BD31-4B8C-83A1-F6EECF244321}">
                <p14:modId xmlns:p14="http://schemas.microsoft.com/office/powerpoint/2010/main" val="2602348129"/>
              </p:ext>
            </p:extLst>
          </p:nvPr>
        </p:nvGraphicFramePr>
        <p:xfrm>
          <a:off x="612000" y="1125968"/>
          <a:ext cx="7889133" cy="2528032"/>
        </p:xfrm>
        <a:graphic>
          <a:graphicData uri="http://schemas.openxmlformats.org/drawingml/2006/table">
            <a:tbl>
              <a:tblPr firstRow="1" firstCol="1" bandRow="1">
                <a:tableStyleId>{5C22544A-7EE6-4342-B048-85BDC9FD1C3A}</a:tableStyleId>
              </a:tblPr>
              <a:tblGrid>
                <a:gridCol w="1314000">
                  <a:extLst>
                    <a:ext uri="{9D8B030D-6E8A-4147-A177-3AD203B41FA5}">
                      <a16:colId xmlns:a16="http://schemas.microsoft.com/office/drawing/2014/main" xmlns="" val="20000"/>
                    </a:ext>
                  </a:extLst>
                </a:gridCol>
                <a:gridCol w="1314000">
                  <a:extLst>
                    <a:ext uri="{9D8B030D-6E8A-4147-A177-3AD203B41FA5}">
                      <a16:colId xmlns:a16="http://schemas.microsoft.com/office/drawing/2014/main" xmlns="" val="20001"/>
                    </a:ext>
                  </a:extLst>
                </a:gridCol>
                <a:gridCol w="878132">
                  <a:extLst>
                    <a:ext uri="{9D8B030D-6E8A-4147-A177-3AD203B41FA5}">
                      <a16:colId xmlns:a16="http://schemas.microsoft.com/office/drawing/2014/main" xmlns="" val="20002"/>
                    </a:ext>
                  </a:extLst>
                </a:gridCol>
                <a:gridCol w="878400">
                  <a:extLst>
                    <a:ext uri="{9D8B030D-6E8A-4147-A177-3AD203B41FA5}">
                      <a16:colId xmlns:a16="http://schemas.microsoft.com/office/drawing/2014/main" xmlns="" val="20003"/>
                    </a:ext>
                  </a:extLst>
                </a:gridCol>
                <a:gridCol w="1314000">
                  <a:extLst>
                    <a:ext uri="{9D8B030D-6E8A-4147-A177-3AD203B41FA5}">
                      <a16:colId xmlns:a16="http://schemas.microsoft.com/office/drawing/2014/main" xmlns="" val="20004"/>
                    </a:ext>
                  </a:extLst>
                </a:gridCol>
                <a:gridCol w="1312201">
                  <a:extLst>
                    <a:ext uri="{9D8B030D-6E8A-4147-A177-3AD203B41FA5}">
                      <a16:colId xmlns:a16="http://schemas.microsoft.com/office/drawing/2014/main" xmlns="" val="20005"/>
                    </a:ext>
                  </a:extLst>
                </a:gridCol>
                <a:gridCol w="878400">
                  <a:extLst>
                    <a:ext uri="{9D8B030D-6E8A-4147-A177-3AD203B41FA5}">
                      <a16:colId xmlns:a16="http://schemas.microsoft.com/office/drawing/2014/main" xmlns="" val="20006"/>
                    </a:ext>
                  </a:extLst>
                </a:gridCol>
              </a:tblGrid>
              <a:tr h="576000">
                <a:tc>
                  <a:txBody>
                    <a:bodyPr/>
                    <a:lstStyle/>
                    <a:p>
                      <a:pPr algn="ctr">
                        <a:lnSpc>
                          <a:spcPct val="100000"/>
                        </a:lnSpc>
                        <a:spcAft>
                          <a:spcPts val="0"/>
                        </a:spcAft>
                      </a:pPr>
                      <a:r>
                        <a:rPr lang="zh-TW" sz="1400" b="1" dirty="0">
                          <a:effectLst/>
                          <a:latin typeface="+mn-lt"/>
                          <a:ea typeface="微軟正黑體" panose="020B0604030504040204" pitchFamily="34" charset="-120"/>
                        </a:rPr>
                        <a:t>採購規格</a:t>
                      </a:r>
                      <a:endParaRPr lang="zh-TW" sz="1400" b="1" dirty="0">
                        <a:effectLst/>
                        <a:latin typeface="+mn-lt"/>
                        <a:ea typeface="微軟正黑體" panose="020B0604030504040204" pitchFamily="34" charset="-120"/>
                        <a:cs typeface="Times New Roman"/>
                      </a:endParaRPr>
                    </a:p>
                  </a:txBody>
                  <a:tcPr marL="68580" marR="68580" marT="0" marB="0" anchor="ctr">
                    <a:solidFill>
                      <a:srgbClr val="143D53"/>
                    </a:solidFill>
                  </a:tcPr>
                </a:tc>
                <a:tc>
                  <a:txBody>
                    <a:bodyPr/>
                    <a:lstStyle/>
                    <a:p>
                      <a:pPr algn="ctr">
                        <a:lnSpc>
                          <a:spcPct val="100000"/>
                        </a:lnSpc>
                        <a:spcAft>
                          <a:spcPts val="0"/>
                        </a:spcAft>
                      </a:pPr>
                      <a:r>
                        <a:rPr lang="zh-TW" sz="1400" b="1" kern="0" dirty="0">
                          <a:effectLst/>
                          <a:latin typeface="+mn-lt"/>
                          <a:ea typeface="微軟正黑體" panose="020B0604030504040204" pitchFamily="34" charset="-120"/>
                        </a:rPr>
                        <a:t>型號</a:t>
                      </a:r>
                      <a:endParaRPr lang="zh-TW" sz="1400" b="1" kern="100" dirty="0">
                        <a:effectLst/>
                        <a:latin typeface="+mn-lt"/>
                        <a:ea typeface="微軟正黑體" panose="020B0604030504040204" pitchFamily="34" charset="-120"/>
                        <a:cs typeface="Times New Roman"/>
                      </a:endParaRPr>
                    </a:p>
                  </a:txBody>
                  <a:tcPr marL="68580" marR="68580" marT="0" marB="0" anchor="ctr">
                    <a:solidFill>
                      <a:srgbClr val="143D53"/>
                    </a:solidFill>
                  </a:tcPr>
                </a:tc>
                <a:tc>
                  <a:txBody>
                    <a:bodyPr/>
                    <a:lstStyle/>
                    <a:p>
                      <a:pPr algn="ctr">
                        <a:lnSpc>
                          <a:spcPct val="100000"/>
                        </a:lnSpc>
                        <a:spcAft>
                          <a:spcPts val="0"/>
                        </a:spcAft>
                      </a:pPr>
                      <a:r>
                        <a:rPr lang="zh-TW" sz="1400" b="1" kern="0" dirty="0">
                          <a:effectLst/>
                          <a:latin typeface="+mn-lt"/>
                          <a:ea typeface="微軟正黑體" panose="020B0604030504040204" pitchFamily="34" charset="-120"/>
                        </a:rPr>
                        <a:t>冷氣能力</a:t>
                      </a:r>
                      <a:endParaRPr lang="en-US" altLang="zh-TW" sz="1400" b="1" kern="0" dirty="0">
                        <a:effectLst/>
                        <a:latin typeface="+mn-lt"/>
                        <a:ea typeface="微軟正黑體" panose="020B0604030504040204" pitchFamily="34" charset="-120"/>
                      </a:endParaRPr>
                    </a:p>
                    <a:p>
                      <a:pPr algn="ctr">
                        <a:lnSpc>
                          <a:spcPct val="100000"/>
                        </a:lnSpc>
                        <a:spcAft>
                          <a:spcPts val="0"/>
                        </a:spcAft>
                      </a:pPr>
                      <a:r>
                        <a:rPr lang="zh-TW" altLang="en-US" sz="1400" b="1" kern="0" dirty="0">
                          <a:solidFill>
                            <a:srgbClr val="FF0000"/>
                          </a:solidFill>
                          <a:effectLst/>
                          <a:latin typeface="+mn-lt"/>
                          <a:ea typeface="微軟正黑體" panose="020B0604030504040204" pitchFamily="34" charset="-120"/>
                          <a:cs typeface="Times New Roman"/>
                        </a:rPr>
                        <a:t>暖氣能力</a:t>
                      </a:r>
                      <a:endParaRPr lang="zh-TW" sz="1400" b="1" kern="100" dirty="0">
                        <a:solidFill>
                          <a:srgbClr val="FF0000"/>
                        </a:solidFill>
                        <a:effectLst/>
                        <a:latin typeface="+mn-lt"/>
                        <a:ea typeface="微軟正黑體" panose="020B0604030504040204" pitchFamily="34" charset="-120"/>
                        <a:cs typeface="Times New Roman"/>
                      </a:endParaRPr>
                    </a:p>
                  </a:txBody>
                  <a:tcPr marL="68580" marR="68580" marT="0" marB="0" anchor="ctr">
                    <a:solidFill>
                      <a:srgbClr val="143D53"/>
                    </a:solidFill>
                  </a:tcPr>
                </a:tc>
                <a:tc>
                  <a:txBody>
                    <a:bodyPr/>
                    <a:lstStyle/>
                    <a:p>
                      <a:pPr algn="ctr">
                        <a:lnSpc>
                          <a:spcPct val="100000"/>
                        </a:lnSpc>
                        <a:spcAft>
                          <a:spcPts val="0"/>
                        </a:spcAft>
                      </a:pPr>
                      <a:r>
                        <a:rPr lang="en-US" sz="1400" b="1" kern="0" dirty="0">
                          <a:effectLst/>
                          <a:latin typeface="+mn-lt"/>
                          <a:ea typeface="微軟正黑體" panose="020B0604030504040204" pitchFamily="34" charset="-120"/>
                        </a:rPr>
                        <a:t>CSPF</a:t>
                      </a:r>
                      <a:endParaRPr lang="zh-TW" sz="1400" b="1" kern="100" dirty="0">
                        <a:effectLst/>
                        <a:latin typeface="+mn-lt"/>
                        <a:ea typeface="微軟正黑體" panose="020B0604030504040204" pitchFamily="34" charset="-120"/>
                        <a:cs typeface="Times New Roman"/>
                      </a:endParaRPr>
                    </a:p>
                  </a:txBody>
                  <a:tcPr marL="68580" marR="68580" marT="0" marB="0" anchor="ctr">
                    <a:solidFill>
                      <a:srgbClr val="143D53"/>
                    </a:solidFill>
                  </a:tcPr>
                </a:tc>
                <a:tc>
                  <a:txBody>
                    <a:bodyPr/>
                    <a:lstStyle/>
                    <a:p>
                      <a:pPr algn="ctr">
                        <a:lnSpc>
                          <a:spcPct val="100000"/>
                        </a:lnSpc>
                        <a:spcAft>
                          <a:spcPts val="0"/>
                        </a:spcAft>
                      </a:pPr>
                      <a:r>
                        <a:rPr lang="zh-TW" altLang="en-US" sz="1400" b="1" kern="100" dirty="0">
                          <a:effectLst/>
                          <a:latin typeface="+mn-lt"/>
                          <a:ea typeface="微軟正黑體" panose="020B0604030504040204" pitchFamily="34" charset="-120"/>
                          <a:cs typeface="Times New Roman"/>
                        </a:rPr>
                        <a:t>能源效率等級</a:t>
                      </a:r>
                      <a:endParaRPr lang="zh-TW" sz="1400" b="1" kern="100" dirty="0">
                        <a:effectLst/>
                        <a:latin typeface="+mn-lt"/>
                        <a:ea typeface="微軟正黑體" panose="020B0604030504040204" pitchFamily="34" charset="-120"/>
                        <a:cs typeface="Times New Roman"/>
                      </a:endParaRPr>
                    </a:p>
                  </a:txBody>
                  <a:tcPr marL="68580" marR="68580" marT="0" marB="0" anchor="ctr">
                    <a:solidFill>
                      <a:srgbClr val="143D53"/>
                    </a:solidFill>
                  </a:tcPr>
                </a:tc>
                <a:tc>
                  <a:txBody>
                    <a:bodyPr/>
                    <a:lstStyle/>
                    <a:p>
                      <a:pPr algn="ctr">
                        <a:lnSpc>
                          <a:spcPct val="100000"/>
                        </a:lnSpc>
                        <a:spcAft>
                          <a:spcPts val="0"/>
                        </a:spcAft>
                      </a:pPr>
                      <a:r>
                        <a:rPr lang="zh-TW" altLang="en-US" sz="1400" b="1" kern="100" dirty="0">
                          <a:effectLst/>
                          <a:latin typeface="+mn-lt"/>
                          <a:ea typeface="微軟正黑體" panose="020B0604030504040204" pitchFamily="34" charset="-120"/>
                          <a:cs typeface="Times New Roman"/>
                        </a:rPr>
                        <a:t>噪音</a:t>
                      </a:r>
                      <a:endParaRPr lang="zh-TW" sz="1400" b="1" kern="100" dirty="0">
                        <a:effectLst/>
                        <a:latin typeface="+mn-lt"/>
                        <a:ea typeface="微軟正黑體" panose="020B0604030504040204" pitchFamily="34" charset="-120"/>
                        <a:cs typeface="Times New Roman"/>
                      </a:endParaRPr>
                    </a:p>
                  </a:txBody>
                  <a:tcPr marL="68580" marR="68580" marT="0" marB="0" anchor="ctr">
                    <a:solidFill>
                      <a:srgbClr val="143D53"/>
                    </a:solidFill>
                  </a:tcPr>
                </a:tc>
                <a:tc>
                  <a:txBody>
                    <a:bodyPr/>
                    <a:lstStyle/>
                    <a:p>
                      <a:pPr algn="ctr">
                        <a:lnSpc>
                          <a:spcPct val="100000"/>
                        </a:lnSpc>
                        <a:spcAft>
                          <a:spcPts val="0"/>
                        </a:spcAft>
                      </a:pPr>
                      <a:r>
                        <a:rPr lang="zh-TW" altLang="en-US" sz="1400" b="1" kern="100" dirty="0">
                          <a:effectLst/>
                          <a:latin typeface="+mn-lt"/>
                          <a:ea typeface="微軟正黑體" panose="020B0604030504040204" pitchFamily="34" charset="-120"/>
                          <a:cs typeface="Times New Roman"/>
                        </a:rPr>
                        <a:t>冷媒</a:t>
                      </a:r>
                      <a:endParaRPr lang="zh-TW" sz="1400" b="1" kern="100" dirty="0">
                        <a:effectLst/>
                        <a:latin typeface="+mn-lt"/>
                        <a:ea typeface="微軟正黑體" panose="020B0604030504040204" pitchFamily="34" charset="-120"/>
                        <a:cs typeface="Times New Roman"/>
                      </a:endParaRPr>
                    </a:p>
                  </a:txBody>
                  <a:tcPr marL="68580" marR="68580" marT="0" marB="0" anchor="ctr">
                    <a:solidFill>
                      <a:srgbClr val="143D53"/>
                    </a:solidFill>
                  </a:tcPr>
                </a:tc>
                <a:extLst>
                  <a:ext uri="{0D108BD9-81ED-4DB2-BD59-A6C34878D82A}">
                    <a16:rowId xmlns:a16="http://schemas.microsoft.com/office/drawing/2014/main" xmlns="" val="10000"/>
                  </a:ext>
                </a:extLst>
              </a:tr>
              <a:tr h="976016">
                <a:tc>
                  <a:txBody>
                    <a:bodyPr/>
                    <a:lstStyle/>
                    <a:p>
                      <a:pPr algn="ctr">
                        <a:lnSpc>
                          <a:spcPts val="2100"/>
                        </a:lnSpc>
                        <a:spcAft>
                          <a:spcPts val="0"/>
                        </a:spcAft>
                      </a:pPr>
                      <a:r>
                        <a:rPr lang="zh-TW" sz="1400" b="1" dirty="0">
                          <a:effectLst/>
                          <a:latin typeface="+mn-lt"/>
                          <a:ea typeface="微軟正黑體" panose="020B0604030504040204" pitchFamily="34" charset="-120"/>
                        </a:rPr>
                        <a:t>分離式冷氣機</a:t>
                      </a:r>
                    </a:p>
                    <a:p>
                      <a:pPr algn="ctr">
                        <a:lnSpc>
                          <a:spcPts val="2100"/>
                        </a:lnSpc>
                        <a:spcAft>
                          <a:spcPts val="0"/>
                        </a:spcAft>
                      </a:pPr>
                      <a:r>
                        <a:rPr lang="zh-TW" sz="1400" b="1" dirty="0">
                          <a:effectLst/>
                          <a:latin typeface="+mn-lt"/>
                          <a:ea typeface="微軟正黑體" panose="020B0604030504040204" pitchFamily="34" charset="-120"/>
                        </a:rPr>
                        <a:t>額定能力</a:t>
                      </a:r>
                      <a:endParaRPr lang="en-US" altLang="zh-TW" sz="1400" b="1" dirty="0">
                        <a:effectLst/>
                        <a:latin typeface="+mn-lt"/>
                        <a:ea typeface="微軟正黑體" panose="020B0604030504040204" pitchFamily="34" charset="-120"/>
                      </a:endParaRPr>
                    </a:p>
                    <a:p>
                      <a:pPr algn="ctr">
                        <a:lnSpc>
                          <a:spcPts val="2100"/>
                        </a:lnSpc>
                        <a:spcAft>
                          <a:spcPts val="0"/>
                        </a:spcAft>
                      </a:pPr>
                      <a:r>
                        <a:rPr lang="en-US" sz="1400" b="1" kern="1200" dirty="0">
                          <a:solidFill>
                            <a:srgbClr val="FFFF00"/>
                          </a:solidFill>
                          <a:effectLst/>
                          <a:latin typeface="+mn-lt"/>
                          <a:ea typeface="微軟正黑體" panose="020B0604030504040204" pitchFamily="34" charset="-120"/>
                          <a:cs typeface="+mn-cs"/>
                        </a:rPr>
                        <a:t>7.0</a:t>
                      </a:r>
                      <a:r>
                        <a:rPr lang="en-US" sz="1400" b="1" dirty="0">
                          <a:solidFill>
                            <a:schemeClr val="lt1"/>
                          </a:solidFill>
                          <a:effectLst/>
                          <a:latin typeface="+mn-lt"/>
                          <a:ea typeface="微軟正黑體" panose="020B0604030504040204" pitchFamily="34" charset="-120"/>
                        </a:rPr>
                        <a:t>kW</a:t>
                      </a:r>
                      <a:r>
                        <a:rPr lang="zh-TW" sz="1400" b="1" dirty="0">
                          <a:effectLst/>
                          <a:latin typeface="+mn-lt"/>
                          <a:ea typeface="微軟正黑體" panose="020B0604030504040204" pitchFamily="34" charset="-120"/>
                        </a:rPr>
                        <a:t>以上</a:t>
                      </a:r>
                      <a:endParaRPr lang="zh-TW" sz="1400" b="1" dirty="0">
                        <a:effectLst/>
                        <a:latin typeface="+mn-lt"/>
                        <a:ea typeface="微軟正黑體" panose="020B0604030504040204" pitchFamily="34" charset="-120"/>
                        <a:cs typeface="Times New Roman"/>
                      </a:endParaRPr>
                    </a:p>
                  </a:txBody>
                  <a:tcPr marL="68580" marR="68580" marT="0" marB="0" anchor="ctr">
                    <a:solidFill>
                      <a:srgbClr val="007EBB"/>
                    </a:solidFill>
                  </a:tcPr>
                </a:tc>
                <a:tc>
                  <a:txBody>
                    <a:bodyPr/>
                    <a:lstStyle/>
                    <a:p>
                      <a:pPr algn="ctr">
                        <a:lnSpc>
                          <a:spcPct val="150000"/>
                        </a:lnSpc>
                        <a:spcAft>
                          <a:spcPts val="0"/>
                        </a:spcAft>
                      </a:pPr>
                      <a:r>
                        <a:rPr lang="en-US" sz="1400" b="1" kern="0" dirty="0">
                          <a:solidFill>
                            <a:srgbClr val="4C4948"/>
                          </a:solidFill>
                          <a:effectLst/>
                          <a:latin typeface="+mn-lt"/>
                          <a:ea typeface="微軟正黑體" panose="020B0604030504040204" pitchFamily="34" charset="-120"/>
                        </a:rPr>
                        <a:t>RAC-71YK1</a:t>
                      </a:r>
                      <a:endParaRPr lang="zh-TW" sz="1400" b="1" kern="100" dirty="0">
                        <a:solidFill>
                          <a:srgbClr val="4C4948"/>
                        </a:solidFill>
                        <a:effectLst/>
                        <a:latin typeface="+mn-lt"/>
                        <a:ea typeface="微軟正黑體" panose="020B0604030504040204" pitchFamily="34" charset="-120"/>
                      </a:endParaRPr>
                    </a:p>
                    <a:p>
                      <a:pPr algn="ctr">
                        <a:lnSpc>
                          <a:spcPct val="150000"/>
                        </a:lnSpc>
                        <a:spcAft>
                          <a:spcPts val="0"/>
                        </a:spcAft>
                      </a:pPr>
                      <a:r>
                        <a:rPr lang="en-US" sz="1400" b="1" kern="0" dirty="0">
                          <a:solidFill>
                            <a:srgbClr val="4C4948"/>
                          </a:solidFill>
                          <a:effectLst/>
                          <a:latin typeface="+mn-lt"/>
                          <a:ea typeface="微軟正黑體" panose="020B0604030504040204" pitchFamily="34" charset="-120"/>
                        </a:rPr>
                        <a:t>RAS-71YK1</a:t>
                      </a:r>
                    </a:p>
                    <a:p>
                      <a:pPr algn="ctr">
                        <a:lnSpc>
                          <a:spcPct val="150000"/>
                        </a:lnSpc>
                        <a:spcAft>
                          <a:spcPts val="0"/>
                        </a:spcAft>
                      </a:pPr>
                      <a:r>
                        <a:rPr lang="en-US" altLang="zh-TW" sz="1400" b="1" kern="0" dirty="0">
                          <a:solidFill>
                            <a:srgbClr val="4C4948"/>
                          </a:solidFill>
                          <a:effectLst/>
                          <a:latin typeface="+mn-lt"/>
                          <a:ea typeface="微軟正黑體" panose="020B0604030504040204" pitchFamily="34" charset="-120"/>
                          <a:cs typeface="Times New Roman"/>
                        </a:rPr>
                        <a:t>(</a:t>
                      </a:r>
                      <a:r>
                        <a:rPr lang="zh-TW" altLang="en-US" sz="1400" b="1" kern="0" dirty="0">
                          <a:solidFill>
                            <a:srgbClr val="4C4948"/>
                          </a:solidFill>
                          <a:effectLst/>
                          <a:latin typeface="+mn-lt"/>
                          <a:ea typeface="微軟正黑體" panose="020B0604030504040204" pitchFamily="34" charset="-120"/>
                          <a:cs typeface="Times New Roman"/>
                        </a:rPr>
                        <a:t>具通訊埠</a:t>
                      </a:r>
                      <a:r>
                        <a:rPr lang="en-US" altLang="zh-TW" sz="1400" b="1" kern="0" dirty="0">
                          <a:solidFill>
                            <a:srgbClr val="4C4948"/>
                          </a:solidFill>
                          <a:effectLst/>
                          <a:latin typeface="+mn-lt"/>
                          <a:ea typeface="微軟正黑體" panose="020B0604030504040204" pitchFamily="34" charset="-120"/>
                          <a:cs typeface="Times New Roman"/>
                        </a:rPr>
                        <a:t>)</a:t>
                      </a:r>
                      <a:endParaRPr lang="zh-TW" sz="1400" b="1" kern="100" dirty="0">
                        <a:solidFill>
                          <a:srgbClr val="4C4948"/>
                        </a:solidFill>
                        <a:effectLst/>
                        <a:latin typeface="+mn-lt"/>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lnSpc>
                          <a:spcPct val="150000"/>
                        </a:lnSpc>
                        <a:spcAft>
                          <a:spcPts val="0"/>
                        </a:spcAft>
                      </a:pPr>
                      <a:r>
                        <a:rPr lang="en-US" sz="1400" b="1" kern="0" dirty="0">
                          <a:solidFill>
                            <a:srgbClr val="4C4948"/>
                          </a:solidFill>
                          <a:effectLst/>
                          <a:latin typeface="+mn-lt"/>
                          <a:ea typeface="微軟正黑體" panose="020B0604030504040204" pitchFamily="34" charset="-120"/>
                        </a:rPr>
                        <a:t>7.2kW</a:t>
                      </a:r>
                    </a:p>
                    <a:p>
                      <a:pPr algn="ctr">
                        <a:lnSpc>
                          <a:spcPct val="150000"/>
                        </a:lnSpc>
                        <a:spcAft>
                          <a:spcPts val="0"/>
                        </a:spcAft>
                      </a:pPr>
                      <a:r>
                        <a:rPr lang="en-US" altLang="zh-TW" sz="1400" b="1" kern="100" dirty="0">
                          <a:solidFill>
                            <a:srgbClr val="FF0000"/>
                          </a:solidFill>
                          <a:effectLst/>
                          <a:latin typeface="+mn-lt"/>
                          <a:ea typeface="微軟正黑體" panose="020B0604030504040204" pitchFamily="34" charset="-120"/>
                          <a:cs typeface="Times New Roman"/>
                        </a:rPr>
                        <a:t>7.8kW</a:t>
                      </a:r>
                      <a:endParaRPr lang="zh-TW" sz="1400" b="1" kern="100" dirty="0">
                        <a:solidFill>
                          <a:srgbClr val="FF0000"/>
                        </a:solidFill>
                        <a:effectLst/>
                        <a:latin typeface="+mn-lt"/>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lnSpc>
                          <a:spcPct val="150000"/>
                        </a:lnSpc>
                        <a:spcAft>
                          <a:spcPts val="0"/>
                        </a:spcAft>
                      </a:pPr>
                      <a:r>
                        <a:rPr lang="en-US" sz="1400" b="1" kern="0" dirty="0">
                          <a:solidFill>
                            <a:srgbClr val="4C4948"/>
                          </a:solidFill>
                          <a:effectLst/>
                          <a:latin typeface="+mn-lt"/>
                          <a:ea typeface="微軟正黑體" panose="020B0604030504040204" pitchFamily="34" charset="-120"/>
                        </a:rPr>
                        <a:t>5.3</a:t>
                      </a:r>
                      <a:r>
                        <a:rPr lang="en-US" altLang="zh-TW" sz="1400" b="1" kern="0" dirty="0">
                          <a:solidFill>
                            <a:srgbClr val="4C4948"/>
                          </a:solidFill>
                          <a:effectLst/>
                          <a:latin typeface="+mn-lt"/>
                          <a:ea typeface="微軟正黑體" panose="020B0604030504040204" pitchFamily="34" charset="-120"/>
                        </a:rPr>
                        <a:t>0</a:t>
                      </a:r>
                      <a:endParaRPr lang="zh-TW" sz="1400" b="1" kern="100" dirty="0">
                        <a:solidFill>
                          <a:srgbClr val="4C4948"/>
                        </a:solidFill>
                        <a:effectLst/>
                        <a:latin typeface="+mn-lt"/>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lnSpc>
                          <a:spcPct val="150000"/>
                        </a:lnSpc>
                        <a:spcAft>
                          <a:spcPts val="0"/>
                        </a:spcAft>
                      </a:pPr>
                      <a:r>
                        <a:rPr lang="en-US" altLang="zh-TW" sz="1400" b="1" kern="100" dirty="0">
                          <a:solidFill>
                            <a:srgbClr val="4C4948"/>
                          </a:solidFill>
                          <a:effectLst/>
                          <a:latin typeface="+mn-lt"/>
                          <a:ea typeface="微軟正黑體" panose="020B0604030504040204" pitchFamily="34" charset="-120"/>
                          <a:cs typeface="Times New Roman"/>
                        </a:rPr>
                        <a:t>1</a:t>
                      </a:r>
                      <a:r>
                        <a:rPr lang="zh-TW" altLang="en-US" sz="1400" b="1" kern="100" dirty="0">
                          <a:solidFill>
                            <a:srgbClr val="4C4948"/>
                          </a:solidFill>
                          <a:effectLst/>
                          <a:latin typeface="+mn-lt"/>
                          <a:ea typeface="微軟正黑體" panose="020B0604030504040204" pitchFamily="34" charset="-120"/>
                          <a:cs typeface="Times New Roman"/>
                        </a:rPr>
                        <a:t>級</a:t>
                      </a:r>
                      <a:endParaRPr lang="zh-TW" sz="1400" b="1" kern="100" dirty="0">
                        <a:solidFill>
                          <a:srgbClr val="4C4948"/>
                        </a:solidFill>
                        <a:effectLst/>
                        <a:latin typeface="+mn-lt"/>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lnSpc>
                          <a:spcPct val="150000"/>
                        </a:lnSpc>
                        <a:spcAft>
                          <a:spcPts val="0"/>
                        </a:spcAft>
                      </a:pPr>
                      <a:r>
                        <a:rPr lang="zh-TW" altLang="en-US" sz="1400" b="1" kern="100" dirty="0">
                          <a:solidFill>
                            <a:srgbClr val="4C4948"/>
                          </a:solidFill>
                          <a:effectLst/>
                          <a:latin typeface="+mn-lt"/>
                          <a:ea typeface="微軟正黑體" panose="020B0604030504040204" pitchFamily="34" charset="-120"/>
                          <a:cs typeface="Times New Roman"/>
                        </a:rPr>
                        <a:t>室內機：</a:t>
                      </a:r>
                      <a:r>
                        <a:rPr lang="en-US" altLang="zh-TW" sz="1400" b="1" kern="100" dirty="0">
                          <a:solidFill>
                            <a:srgbClr val="4C4948"/>
                          </a:solidFill>
                          <a:effectLst/>
                          <a:latin typeface="+mn-lt"/>
                          <a:ea typeface="微軟正黑體" panose="020B0604030504040204" pitchFamily="34" charset="-120"/>
                          <a:cs typeface="Times New Roman"/>
                        </a:rPr>
                        <a:t>46db</a:t>
                      </a:r>
                    </a:p>
                    <a:p>
                      <a:pPr algn="ctr">
                        <a:lnSpc>
                          <a:spcPct val="150000"/>
                        </a:lnSpc>
                        <a:spcAft>
                          <a:spcPts val="0"/>
                        </a:spcAft>
                      </a:pPr>
                      <a:r>
                        <a:rPr lang="zh-TW" altLang="en-US" sz="1400" b="1" kern="100" dirty="0">
                          <a:solidFill>
                            <a:srgbClr val="4C4948"/>
                          </a:solidFill>
                          <a:effectLst/>
                          <a:latin typeface="+mn-lt"/>
                          <a:ea typeface="微軟正黑體" panose="020B0604030504040204" pitchFamily="34" charset="-120"/>
                          <a:cs typeface="Times New Roman"/>
                        </a:rPr>
                        <a:t>室外機：</a:t>
                      </a:r>
                      <a:r>
                        <a:rPr lang="en-US" altLang="zh-TW" sz="1400" b="1" kern="100" dirty="0">
                          <a:solidFill>
                            <a:srgbClr val="4C4948"/>
                          </a:solidFill>
                          <a:effectLst/>
                          <a:latin typeface="+mn-lt"/>
                          <a:ea typeface="微軟正黑體" panose="020B0604030504040204" pitchFamily="34" charset="-120"/>
                          <a:cs typeface="Times New Roman"/>
                        </a:rPr>
                        <a:t>55db</a:t>
                      </a:r>
                    </a:p>
                  </a:txBody>
                  <a:tcPr marL="68580" marR="68580" marT="0" marB="0" anchor="ctr">
                    <a:solidFill>
                      <a:schemeClr val="accent1">
                        <a:lumMod val="20000"/>
                        <a:lumOff val="80000"/>
                      </a:schemeClr>
                    </a:solidFill>
                  </a:tcPr>
                </a:tc>
                <a:tc>
                  <a:txBody>
                    <a:bodyPr/>
                    <a:lstStyle/>
                    <a:p>
                      <a:pPr algn="ctr">
                        <a:lnSpc>
                          <a:spcPct val="150000"/>
                        </a:lnSpc>
                        <a:spcAft>
                          <a:spcPts val="0"/>
                        </a:spcAft>
                      </a:pPr>
                      <a:r>
                        <a:rPr lang="en-US" altLang="zh-TW" sz="1400" b="1" kern="100" dirty="0">
                          <a:solidFill>
                            <a:srgbClr val="4C4948"/>
                          </a:solidFill>
                          <a:effectLst/>
                          <a:latin typeface="+mn-lt"/>
                          <a:ea typeface="微軟正黑體" panose="020B0604030504040204" pitchFamily="34" charset="-120"/>
                          <a:cs typeface="Times New Roman"/>
                        </a:rPr>
                        <a:t>R-410A</a:t>
                      </a:r>
                    </a:p>
                  </a:txBody>
                  <a:tcPr marL="68580" marR="68580" marT="0" marB="0" anchor="ctr">
                    <a:solidFill>
                      <a:schemeClr val="accent1">
                        <a:lumMod val="20000"/>
                        <a:lumOff val="80000"/>
                      </a:schemeClr>
                    </a:solidFill>
                  </a:tcPr>
                </a:tc>
                <a:extLst>
                  <a:ext uri="{0D108BD9-81ED-4DB2-BD59-A6C34878D82A}">
                    <a16:rowId xmlns:a16="http://schemas.microsoft.com/office/drawing/2014/main" xmlns="" val="10001"/>
                  </a:ext>
                </a:extLst>
              </a:tr>
              <a:tr h="976016">
                <a:tc>
                  <a:txBody>
                    <a:bodyPr/>
                    <a:lstStyle/>
                    <a:p>
                      <a:pPr algn="ctr">
                        <a:lnSpc>
                          <a:spcPts val="2100"/>
                        </a:lnSpc>
                        <a:spcAft>
                          <a:spcPts val="0"/>
                        </a:spcAft>
                      </a:pPr>
                      <a:r>
                        <a:rPr lang="zh-TW" altLang="zh-TW" sz="1400" b="1" dirty="0">
                          <a:effectLst/>
                          <a:latin typeface="+mn-lt"/>
                          <a:ea typeface="微軟正黑體" panose="020B0604030504040204" pitchFamily="34" charset="-120"/>
                        </a:rPr>
                        <a:t>分離式冷氣機</a:t>
                      </a:r>
                    </a:p>
                    <a:p>
                      <a:pPr algn="ctr">
                        <a:lnSpc>
                          <a:spcPts val="2100"/>
                        </a:lnSpc>
                        <a:spcAft>
                          <a:spcPts val="0"/>
                        </a:spcAft>
                      </a:pPr>
                      <a:r>
                        <a:rPr lang="zh-TW" altLang="zh-TW" sz="1400" b="1" dirty="0">
                          <a:effectLst/>
                          <a:latin typeface="+mn-lt"/>
                          <a:ea typeface="微軟正黑體" panose="020B0604030504040204" pitchFamily="34" charset="-120"/>
                        </a:rPr>
                        <a:t>額定能力</a:t>
                      </a:r>
                      <a:endParaRPr lang="en-US" altLang="zh-TW" sz="1400" b="1" dirty="0">
                        <a:effectLst/>
                        <a:latin typeface="+mn-lt"/>
                        <a:ea typeface="微軟正黑體" panose="020B0604030504040204" pitchFamily="34" charset="-120"/>
                      </a:endParaRPr>
                    </a:p>
                    <a:p>
                      <a:pPr algn="ctr">
                        <a:lnSpc>
                          <a:spcPts val="2100"/>
                        </a:lnSpc>
                        <a:spcAft>
                          <a:spcPts val="0"/>
                        </a:spcAft>
                      </a:pPr>
                      <a:r>
                        <a:rPr lang="en-US" altLang="zh-TW" sz="1400" b="1" dirty="0">
                          <a:solidFill>
                            <a:srgbClr val="FFFF00"/>
                          </a:solidFill>
                          <a:effectLst/>
                          <a:latin typeface="+mn-lt"/>
                          <a:ea typeface="微軟正黑體" panose="020B0604030504040204" pitchFamily="34" charset="-120"/>
                        </a:rPr>
                        <a:t>8.0</a:t>
                      </a:r>
                      <a:r>
                        <a:rPr lang="en-US" altLang="zh-TW" sz="1400" b="1" dirty="0">
                          <a:solidFill>
                            <a:schemeClr val="lt1"/>
                          </a:solidFill>
                          <a:effectLst/>
                          <a:latin typeface="+mn-lt"/>
                          <a:ea typeface="微軟正黑體" panose="020B0604030504040204" pitchFamily="34" charset="-120"/>
                        </a:rPr>
                        <a:t>kW</a:t>
                      </a:r>
                      <a:r>
                        <a:rPr lang="zh-TW" altLang="zh-TW" sz="1400" b="1" dirty="0">
                          <a:effectLst/>
                          <a:latin typeface="+mn-lt"/>
                          <a:ea typeface="微軟正黑體" panose="020B0604030504040204" pitchFamily="34" charset="-120"/>
                        </a:rPr>
                        <a:t>以上</a:t>
                      </a:r>
                      <a:endParaRPr lang="zh-TW" altLang="zh-TW" sz="1400" b="1" dirty="0">
                        <a:effectLst/>
                        <a:latin typeface="+mn-lt"/>
                        <a:ea typeface="微軟正黑體" panose="020B0604030504040204" pitchFamily="34" charset="-120"/>
                        <a:cs typeface="Times New Roman"/>
                      </a:endParaRPr>
                    </a:p>
                  </a:txBody>
                  <a:tcPr marL="68580" marR="68580" marT="0" marB="0" anchor="ctr">
                    <a:solidFill>
                      <a:srgbClr val="007EBB"/>
                    </a:solidFill>
                  </a:tcPr>
                </a:tc>
                <a:tc>
                  <a:txBody>
                    <a:bodyPr/>
                    <a:lstStyle/>
                    <a:p>
                      <a:pPr algn="ctr">
                        <a:lnSpc>
                          <a:spcPct val="150000"/>
                        </a:lnSpc>
                        <a:spcAft>
                          <a:spcPts val="0"/>
                        </a:spcAft>
                      </a:pPr>
                      <a:r>
                        <a:rPr lang="en-US" altLang="zh-TW" sz="1400" b="1" kern="0" dirty="0">
                          <a:solidFill>
                            <a:srgbClr val="4C4948"/>
                          </a:solidFill>
                          <a:effectLst/>
                          <a:latin typeface="+mn-lt"/>
                          <a:ea typeface="微軟正黑體" panose="020B0604030504040204" pitchFamily="34" charset="-120"/>
                        </a:rPr>
                        <a:t>RAC-81NL1</a:t>
                      </a:r>
                      <a:endParaRPr lang="zh-TW" altLang="zh-TW" sz="1400" b="1" kern="100" dirty="0">
                        <a:solidFill>
                          <a:srgbClr val="4C4948"/>
                        </a:solidFill>
                        <a:effectLst/>
                        <a:latin typeface="+mn-lt"/>
                        <a:ea typeface="微軟正黑體" panose="020B0604030504040204" pitchFamily="34" charset="-120"/>
                      </a:endParaRPr>
                    </a:p>
                    <a:p>
                      <a:pPr algn="ctr">
                        <a:lnSpc>
                          <a:spcPct val="150000"/>
                        </a:lnSpc>
                        <a:spcAft>
                          <a:spcPts val="0"/>
                        </a:spcAft>
                      </a:pPr>
                      <a:r>
                        <a:rPr lang="en-US" altLang="zh-TW" sz="1400" b="1" kern="0" dirty="0">
                          <a:solidFill>
                            <a:srgbClr val="4C4948"/>
                          </a:solidFill>
                          <a:effectLst/>
                          <a:latin typeface="+mn-lt"/>
                          <a:ea typeface="微軟正黑體" panose="020B0604030504040204" pitchFamily="34" charset="-120"/>
                        </a:rPr>
                        <a:t>RAS-81NJK</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1400" b="1" kern="0" dirty="0">
                          <a:solidFill>
                            <a:srgbClr val="4C4948"/>
                          </a:solidFill>
                          <a:effectLst/>
                          <a:latin typeface="+mn-lt"/>
                          <a:ea typeface="微軟正黑體" panose="020B0604030504040204" pitchFamily="34" charset="-120"/>
                          <a:cs typeface="Times New Roman"/>
                        </a:rPr>
                        <a:t>(</a:t>
                      </a:r>
                      <a:r>
                        <a:rPr lang="zh-TW" altLang="en-US" sz="1400" b="1" kern="0" dirty="0">
                          <a:solidFill>
                            <a:srgbClr val="4C4948"/>
                          </a:solidFill>
                          <a:effectLst/>
                          <a:latin typeface="+mn-lt"/>
                          <a:ea typeface="微軟正黑體" panose="020B0604030504040204" pitchFamily="34" charset="-120"/>
                          <a:cs typeface="Times New Roman"/>
                        </a:rPr>
                        <a:t>具通訊埠</a:t>
                      </a:r>
                      <a:r>
                        <a:rPr lang="en-US" altLang="zh-TW" sz="1400" b="1" kern="0" dirty="0">
                          <a:solidFill>
                            <a:srgbClr val="4C4948"/>
                          </a:solidFill>
                          <a:effectLst/>
                          <a:latin typeface="+mn-lt"/>
                          <a:ea typeface="微軟正黑體" panose="020B0604030504040204" pitchFamily="34" charset="-120"/>
                          <a:cs typeface="Times New Roman"/>
                        </a:rPr>
                        <a:t>)</a:t>
                      </a:r>
                      <a:endParaRPr lang="zh-TW" altLang="zh-TW" sz="1400" b="1" kern="100" dirty="0">
                        <a:solidFill>
                          <a:srgbClr val="4C4948"/>
                        </a:solidFill>
                        <a:effectLst/>
                        <a:latin typeface="+mn-lt"/>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1400" b="1" kern="0" dirty="0">
                          <a:solidFill>
                            <a:srgbClr val="4C4948"/>
                          </a:solidFill>
                          <a:effectLst/>
                          <a:latin typeface="+mn-lt"/>
                          <a:ea typeface="微軟正黑體" panose="020B0604030504040204" pitchFamily="34" charset="-120"/>
                        </a:rPr>
                        <a:t>8.0kW</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1400" b="1" kern="0" dirty="0">
                          <a:solidFill>
                            <a:srgbClr val="FF0000"/>
                          </a:solidFill>
                          <a:effectLst/>
                          <a:latin typeface="+mn-lt"/>
                          <a:ea typeface="微軟正黑體" panose="020B0604030504040204" pitchFamily="34" charset="-120"/>
                          <a:cs typeface="Times New Roman"/>
                        </a:rPr>
                        <a:t>9.1kW</a:t>
                      </a:r>
                      <a:endParaRPr lang="zh-TW" altLang="zh-TW" sz="1400" b="1" kern="100" dirty="0">
                        <a:solidFill>
                          <a:srgbClr val="FF0000"/>
                        </a:solidFill>
                        <a:effectLst/>
                        <a:latin typeface="+mn-lt"/>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lnSpc>
                          <a:spcPct val="150000"/>
                        </a:lnSpc>
                        <a:spcAft>
                          <a:spcPts val="0"/>
                        </a:spcAft>
                      </a:pPr>
                      <a:r>
                        <a:rPr lang="en-US" altLang="zh-TW" sz="1400" b="1" kern="100" dirty="0">
                          <a:solidFill>
                            <a:srgbClr val="4C4948"/>
                          </a:solidFill>
                          <a:effectLst/>
                          <a:latin typeface="+mn-lt"/>
                          <a:ea typeface="微軟正黑體" panose="020B0604030504040204" pitchFamily="34" charset="-120"/>
                          <a:cs typeface="Times New Roman"/>
                        </a:rPr>
                        <a:t>5.30</a:t>
                      </a:r>
                      <a:endParaRPr lang="zh-TW" sz="1400" b="1" kern="100" dirty="0">
                        <a:solidFill>
                          <a:srgbClr val="4C4948"/>
                        </a:solidFill>
                        <a:effectLst/>
                        <a:latin typeface="+mn-lt"/>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1400" b="1" kern="100" dirty="0">
                          <a:solidFill>
                            <a:srgbClr val="4C4948"/>
                          </a:solidFill>
                          <a:effectLst/>
                          <a:latin typeface="+mn-lt"/>
                          <a:ea typeface="微軟正黑體" panose="020B0604030504040204" pitchFamily="34" charset="-120"/>
                          <a:cs typeface="Times New Roman"/>
                        </a:rPr>
                        <a:t>1</a:t>
                      </a:r>
                      <a:r>
                        <a:rPr lang="zh-TW" altLang="en-US" sz="1400" b="1" kern="100" dirty="0">
                          <a:solidFill>
                            <a:srgbClr val="4C4948"/>
                          </a:solidFill>
                          <a:effectLst/>
                          <a:latin typeface="+mn-lt"/>
                          <a:ea typeface="微軟正黑體" panose="020B0604030504040204" pitchFamily="34" charset="-120"/>
                          <a:cs typeface="Times New Roman"/>
                        </a:rPr>
                        <a:t>級</a:t>
                      </a:r>
                      <a:endParaRPr lang="zh-TW" altLang="zh-TW" sz="1400" b="1" kern="100" dirty="0">
                        <a:solidFill>
                          <a:srgbClr val="4C4948"/>
                        </a:solidFill>
                        <a:effectLst/>
                        <a:latin typeface="+mn-lt"/>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1400" b="1" kern="100" dirty="0">
                          <a:solidFill>
                            <a:srgbClr val="4C4948"/>
                          </a:solidFill>
                          <a:effectLst/>
                          <a:latin typeface="+mn-lt"/>
                          <a:ea typeface="微軟正黑體" panose="020B0604030504040204" pitchFamily="34" charset="-120"/>
                          <a:cs typeface="Times New Roman"/>
                        </a:rPr>
                        <a:t>室內機：</a:t>
                      </a:r>
                      <a:r>
                        <a:rPr lang="en-US" altLang="zh-TW" sz="1400" b="1" kern="100" dirty="0">
                          <a:solidFill>
                            <a:srgbClr val="4C4948"/>
                          </a:solidFill>
                          <a:effectLst/>
                          <a:latin typeface="+mn-lt"/>
                          <a:ea typeface="微軟正黑體" panose="020B0604030504040204" pitchFamily="34" charset="-120"/>
                          <a:cs typeface="Times New Roman"/>
                        </a:rPr>
                        <a:t>47db</a:t>
                      </a:r>
                    </a:p>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1400" b="1" kern="100" dirty="0">
                          <a:solidFill>
                            <a:srgbClr val="4C4948"/>
                          </a:solidFill>
                          <a:effectLst/>
                          <a:latin typeface="+mn-lt"/>
                          <a:ea typeface="微軟正黑體" panose="020B0604030504040204" pitchFamily="34" charset="-120"/>
                          <a:cs typeface="Times New Roman"/>
                        </a:rPr>
                        <a:t>室外機：</a:t>
                      </a:r>
                      <a:r>
                        <a:rPr lang="en-US" altLang="zh-TW" sz="1400" b="1" kern="100" dirty="0">
                          <a:solidFill>
                            <a:srgbClr val="4C4948"/>
                          </a:solidFill>
                          <a:effectLst/>
                          <a:latin typeface="+mn-lt"/>
                          <a:ea typeface="微軟正黑體" panose="020B0604030504040204" pitchFamily="34" charset="-120"/>
                          <a:cs typeface="Times New Roman"/>
                        </a:rPr>
                        <a:t>57db</a:t>
                      </a:r>
                    </a:p>
                  </a:txBody>
                  <a:tcPr marL="68580" marR="68580"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TW" sz="1400" b="1" kern="100" dirty="0">
                          <a:solidFill>
                            <a:srgbClr val="4C4948"/>
                          </a:solidFill>
                          <a:effectLst/>
                          <a:latin typeface="+mn-lt"/>
                          <a:ea typeface="微軟正黑體" panose="020B0604030504040204" pitchFamily="34" charset="-120"/>
                          <a:cs typeface="Times New Roman"/>
                        </a:rPr>
                        <a:t>R-410A</a:t>
                      </a:r>
                    </a:p>
                  </a:txBody>
                  <a:tcPr marL="68580" marR="68580" marT="0" marB="0" anchor="ctr">
                    <a:solidFill>
                      <a:schemeClr val="accent1">
                        <a:lumMod val="20000"/>
                        <a:lumOff val="80000"/>
                      </a:schemeClr>
                    </a:solidFill>
                  </a:tcPr>
                </a:tc>
                <a:extLst>
                  <a:ext uri="{0D108BD9-81ED-4DB2-BD59-A6C34878D82A}">
                    <a16:rowId xmlns:a16="http://schemas.microsoft.com/office/drawing/2014/main" xmlns="" val="10002"/>
                  </a:ext>
                </a:extLst>
              </a:tr>
            </a:tbl>
          </a:graphicData>
        </a:graphic>
      </p:graphicFrame>
      <p:pic>
        <p:nvPicPr>
          <p:cNvPr id="23" name="圖片 22">
            <a:extLst>
              <a:ext uri="{FF2B5EF4-FFF2-40B4-BE49-F238E27FC236}">
                <a16:creationId xmlns:a16="http://schemas.microsoft.com/office/drawing/2014/main" xmlns="" id="{C68D93CF-80CC-456F-B483-011387CF0D53}"/>
              </a:ext>
            </a:extLst>
          </p:cNvPr>
          <p:cNvPicPr>
            <a:picLocks noChangeAspect="1"/>
          </p:cNvPicPr>
          <p:nvPr/>
        </p:nvPicPr>
        <p:blipFill rotWithShape="1">
          <a:blip r:embed="rId5">
            <a:extLst>
              <a:ext uri="{28A0092B-C50C-407E-A947-70E740481C1C}">
                <a14:useLocalDpi xmlns:a14="http://schemas.microsoft.com/office/drawing/2010/main" val="0"/>
              </a:ext>
            </a:extLst>
          </a:blip>
          <a:srcRect l="509" t="8912" r="93632" b="3949"/>
          <a:stretch/>
        </p:blipFill>
        <p:spPr>
          <a:xfrm>
            <a:off x="849131" y="3913703"/>
            <a:ext cx="1197293" cy="1173907"/>
          </a:xfrm>
          <a:prstGeom prst="rect">
            <a:avLst/>
          </a:prstGeom>
        </p:spPr>
      </p:pic>
      <p:pic>
        <p:nvPicPr>
          <p:cNvPr id="25" name="圖片 24">
            <a:extLst>
              <a:ext uri="{FF2B5EF4-FFF2-40B4-BE49-F238E27FC236}">
                <a16:creationId xmlns:a16="http://schemas.microsoft.com/office/drawing/2014/main" xmlns="" id="{BBDF8302-048B-4A73-9669-9AE66B41AF2E}"/>
              </a:ext>
            </a:extLst>
          </p:cNvPr>
          <p:cNvPicPr>
            <a:picLocks noChangeAspect="1"/>
          </p:cNvPicPr>
          <p:nvPr/>
        </p:nvPicPr>
        <p:blipFill rotWithShape="1">
          <a:blip r:embed="rId5">
            <a:extLst>
              <a:ext uri="{28A0092B-C50C-407E-A947-70E740481C1C}">
                <a14:useLocalDpi xmlns:a14="http://schemas.microsoft.com/office/drawing/2010/main" val="0"/>
              </a:ext>
            </a:extLst>
          </a:blip>
          <a:srcRect l="18531" t="8912" r="76032" b="3949"/>
          <a:stretch/>
        </p:blipFill>
        <p:spPr>
          <a:xfrm>
            <a:off x="892249" y="5184000"/>
            <a:ext cx="1111055" cy="1173907"/>
          </a:xfrm>
          <a:prstGeom prst="rect">
            <a:avLst/>
          </a:prstGeom>
        </p:spPr>
      </p:pic>
      <p:pic>
        <p:nvPicPr>
          <p:cNvPr id="26" name="圖片 25">
            <a:extLst>
              <a:ext uri="{FF2B5EF4-FFF2-40B4-BE49-F238E27FC236}">
                <a16:creationId xmlns:a16="http://schemas.microsoft.com/office/drawing/2014/main" xmlns="" id="{E505AD3D-BFDB-4BC8-8E41-0D6DFE074CCF}"/>
              </a:ext>
            </a:extLst>
          </p:cNvPr>
          <p:cNvPicPr>
            <a:picLocks noChangeAspect="1"/>
          </p:cNvPicPr>
          <p:nvPr/>
        </p:nvPicPr>
        <p:blipFill rotWithShape="1">
          <a:blip r:embed="rId5">
            <a:extLst>
              <a:ext uri="{28A0092B-C50C-407E-A947-70E740481C1C}">
                <a14:useLocalDpi xmlns:a14="http://schemas.microsoft.com/office/drawing/2010/main" val="0"/>
              </a:ext>
            </a:extLst>
          </a:blip>
          <a:srcRect l="24156" t="8912" r="69313" b="3949"/>
          <a:stretch/>
        </p:blipFill>
        <p:spPr>
          <a:xfrm>
            <a:off x="2277000" y="3913703"/>
            <a:ext cx="1334617" cy="1173907"/>
          </a:xfrm>
          <a:prstGeom prst="rect">
            <a:avLst/>
          </a:prstGeom>
        </p:spPr>
      </p:pic>
      <p:pic>
        <p:nvPicPr>
          <p:cNvPr id="27" name="圖片 26">
            <a:extLst>
              <a:ext uri="{FF2B5EF4-FFF2-40B4-BE49-F238E27FC236}">
                <a16:creationId xmlns:a16="http://schemas.microsoft.com/office/drawing/2014/main" xmlns="" id="{05718DCA-9036-43E7-86B2-203D3C8EF46F}"/>
              </a:ext>
            </a:extLst>
          </p:cNvPr>
          <p:cNvPicPr>
            <a:picLocks noChangeAspect="1"/>
          </p:cNvPicPr>
          <p:nvPr/>
        </p:nvPicPr>
        <p:blipFill rotWithShape="1">
          <a:blip r:embed="rId5">
            <a:extLst>
              <a:ext uri="{28A0092B-C50C-407E-A947-70E740481C1C}">
                <a14:useLocalDpi xmlns:a14="http://schemas.microsoft.com/office/drawing/2010/main" val="0"/>
              </a:ext>
            </a:extLst>
          </a:blip>
          <a:srcRect l="42219" t="8912" r="51249" b="3949"/>
          <a:stretch/>
        </p:blipFill>
        <p:spPr>
          <a:xfrm>
            <a:off x="2322000" y="5184000"/>
            <a:ext cx="1334820" cy="1173907"/>
          </a:xfrm>
          <a:prstGeom prst="rect">
            <a:avLst/>
          </a:prstGeom>
        </p:spPr>
      </p:pic>
      <p:pic>
        <p:nvPicPr>
          <p:cNvPr id="28" name="圖片 27">
            <a:extLst>
              <a:ext uri="{FF2B5EF4-FFF2-40B4-BE49-F238E27FC236}">
                <a16:creationId xmlns:a16="http://schemas.microsoft.com/office/drawing/2014/main" xmlns="" id="{ABB83458-02CA-412B-A68E-6B6F215B6F72}"/>
              </a:ext>
            </a:extLst>
          </p:cNvPr>
          <p:cNvPicPr>
            <a:picLocks noChangeAspect="1"/>
          </p:cNvPicPr>
          <p:nvPr/>
        </p:nvPicPr>
        <p:blipFill rotWithShape="1">
          <a:blip r:embed="rId5">
            <a:extLst>
              <a:ext uri="{28A0092B-C50C-407E-A947-70E740481C1C}">
                <a14:useLocalDpi xmlns:a14="http://schemas.microsoft.com/office/drawing/2010/main" val="0"/>
              </a:ext>
            </a:extLst>
          </a:blip>
          <a:srcRect l="56656" t="8912" r="37219" b="3949"/>
          <a:stretch/>
        </p:blipFill>
        <p:spPr>
          <a:xfrm>
            <a:off x="3807000" y="3913703"/>
            <a:ext cx="1251649" cy="1173907"/>
          </a:xfrm>
          <a:prstGeom prst="rect">
            <a:avLst/>
          </a:prstGeom>
        </p:spPr>
      </p:pic>
      <p:pic>
        <p:nvPicPr>
          <p:cNvPr id="29" name="圖片 28">
            <a:extLst>
              <a:ext uri="{FF2B5EF4-FFF2-40B4-BE49-F238E27FC236}">
                <a16:creationId xmlns:a16="http://schemas.microsoft.com/office/drawing/2014/main" xmlns="" id="{84D7C4FB-DDDD-4C1D-9D5F-B43E7FF173DF}"/>
              </a:ext>
            </a:extLst>
          </p:cNvPr>
          <p:cNvPicPr>
            <a:picLocks noChangeAspect="1"/>
          </p:cNvPicPr>
          <p:nvPr/>
        </p:nvPicPr>
        <p:blipFill rotWithShape="1">
          <a:blip r:embed="rId5">
            <a:extLst>
              <a:ext uri="{28A0092B-C50C-407E-A947-70E740481C1C}">
                <a14:useLocalDpi xmlns:a14="http://schemas.microsoft.com/office/drawing/2010/main" val="0"/>
              </a:ext>
            </a:extLst>
          </a:blip>
          <a:srcRect l="86248" t="8912" r="6627" b="3949"/>
          <a:stretch/>
        </p:blipFill>
        <p:spPr>
          <a:xfrm>
            <a:off x="3762000" y="5229000"/>
            <a:ext cx="1456002" cy="1173907"/>
          </a:xfrm>
          <a:prstGeom prst="rect">
            <a:avLst/>
          </a:prstGeom>
        </p:spPr>
      </p:pic>
      <p:sp>
        <p:nvSpPr>
          <p:cNvPr id="2" name="文字方塊 1">
            <a:extLst>
              <a:ext uri="{FF2B5EF4-FFF2-40B4-BE49-F238E27FC236}">
                <a16:creationId xmlns:a16="http://schemas.microsoft.com/office/drawing/2014/main" xmlns="" id="{88714D07-11C1-4267-8B8E-784C8A997635}"/>
              </a:ext>
            </a:extLst>
          </p:cNvPr>
          <p:cNvSpPr txBox="1"/>
          <p:nvPr/>
        </p:nvSpPr>
        <p:spPr>
          <a:xfrm>
            <a:off x="3172698" y="6367309"/>
            <a:ext cx="2767735" cy="400110"/>
          </a:xfrm>
          <a:prstGeom prst="rect">
            <a:avLst/>
          </a:prstGeom>
          <a:noFill/>
        </p:spPr>
        <p:txBody>
          <a:bodyPr wrap="square" rtlCol="0">
            <a:sp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本專案皆採用市售機種</a:t>
            </a:r>
          </a:p>
        </p:txBody>
      </p:sp>
    </p:spTree>
    <p:extLst>
      <p:ext uri="{BB962C8B-B14F-4D97-AF65-F5344CB8AC3E}">
        <p14:creationId xmlns:p14="http://schemas.microsoft.com/office/powerpoint/2010/main" val="3085400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7D4CE5F0-D085-49DB-B409-5CB520ED38F1}" type="slidenum">
              <a:rPr lang="zh-TW" altLang="en-US" smtClean="0"/>
              <a:t>13</a:t>
            </a:fld>
            <a:endParaRPr lang="zh-TW" altLang="en-US"/>
          </a:p>
        </p:txBody>
      </p:sp>
      <p:sp>
        <p:nvSpPr>
          <p:cNvPr id="25"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P.5</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29" name="畫布 29892"/>
          <p:cNvGrpSpPr>
            <a:grpSpLocks noChangeAspect="1"/>
          </p:cNvGrpSpPr>
          <p:nvPr/>
        </p:nvGrpSpPr>
        <p:grpSpPr>
          <a:xfrm>
            <a:off x="216832" y="1976269"/>
            <a:ext cx="5930168" cy="3882731"/>
            <a:chOff x="0" y="0"/>
            <a:chExt cx="5266690" cy="3448326"/>
          </a:xfrm>
        </p:grpSpPr>
        <p:sp>
          <p:nvSpPr>
            <p:cNvPr id="30" name="矩形 29"/>
            <p:cNvSpPr/>
            <p:nvPr/>
          </p:nvSpPr>
          <p:spPr>
            <a:xfrm>
              <a:off x="0" y="0"/>
              <a:ext cx="5266690" cy="3072765"/>
            </a:xfrm>
            <a:prstGeom prst="rect">
              <a:avLst/>
            </a:prstGeom>
          </p:spPr>
        </p:sp>
        <p:pic>
          <p:nvPicPr>
            <p:cNvPr id="31" name="圖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161" y="102438"/>
              <a:ext cx="4103827" cy="1256090"/>
            </a:xfrm>
            <a:prstGeom prst="rect">
              <a:avLst/>
            </a:prstGeom>
          </p:spPr>
        </p:pic>
        <p:pic>
          <p:nvPicPr>
            <p:cNvPr id="32" name="圖片 31">
              <a:extLst>
                <a:ext uri="{FF2B5EF4-FFF2-40B4-BE49-F238E27FC236}">
                  <a16:creationId xmlns:a16="http://schemas.microsoft.com/office/drawing/2014/main" xmlns="" id="{67EB4A87-2D11-468A-83A6-7C4827CED42F}"/>
                </a:ext>
              </a:extLst>
            </p:cNvPr>
            <p:cNvPicPr>
              <a:picLocks noChangeAspect="1"/>
            </p:cNvPicPr>
            <p:nvPr/>
          </p:nvPicPr>
          <p:blipFill rotWithShape="1">
            <a:blip r:embed="rId5"/>
            <a:srcRect t="-465" b="465"/>
            <a:stretch/>
          </p:blipFill>
          <p:spPr>
            <a:xfrm>
              <a:off x="631161" y="1584519"/>
              <a:ext cx="1613915" cy="1174204"/>
            </a:xfrm>
            <a:prstGeom prst="rect">
              <a:avLst/>
            </a:prstGeom>
            <a:ln w="38100">
              <a:solidFill>
                <a:srgbClr val="2AABA0"/>
              </a:solidFill>
            </a:ln>
          </p:spPr>
        </p:pic>
        <p:pic>
          <p:nvPicPr>
            <p:cNvPr id="33" name="圖片 32"/>
            <p:cNvPicPr>
              <a:picLocks noChangeAspect="1"/>
            </p:cNvPicPr>
            <p:nvPr/>
          </p:nvPicPr>
          <p:blipFill rotWithShape="1">
            <a:blip r:embed="rId6" cstate="print">
              <a:extLst>
                <a:ext uri="{28A0092B-C50C-407E-A947-70E740481C1C}">
                  <a14:useLocalDpi xmlns:a14="http://schemas.microsoft.com/office/drawing/2010/main" val="0"/>
                </a:ext>
              </a:extLst>
            </a:blip>
            <a:srcRect l="3391" t="3801" r="3801" b="3391"/>
            <a:stretch/>
          </p:blipFill>
          <p:spPr>
            <a:xfrm rot="16200000">
              <a:off x="2251085" y="1977951"/>
              <a:ext cx="1464369" cy="1476382"/>
            </a:xfrm>
            <a:prstGeom prst="ellipse">
              <a:avLst/>
            </a:prstGeom>
            <a:ln w="38100" cap="rnd">
              <a:solidFill>
                <a:srgbClr val="00B4E3"/>
              </a:solidFill>
            </a:ln>
            <a:effectLst/>
            <a:scene3d>
              <a:camera prst="orthographicFront"/>
              <a:lightRig rig="contrasting" dir="t">
                <a:rot lat="0" lon="0" rev="3000000"/>
              </a:lightRig>
            </a:scene3d>
            <a:sp3d contourW="7620">
              <a:bevelT w="95250" h="31750"/>
              <a:contourClr>
                <a:srgbClr val="333333"/>
              </a:contourClr>
            </a:sp3d>
          </p:spPr>
        </p:pic>
        <p:sp>
          <p:nvSpPr>
            <p:cNvPr id="48" name="橢圓 47"/>
            <p:cNvSpPr/>
            <p:nvPr/>
          </p:nvSpPr>
          <p:spPr>
            <a:xfrm>
              <a:off x="1901952" y="548640"/>
              <a:ext cx="206415" cy="219456"/>
            </a:xfrm>
            <a:prstGeom prst="ellipse">
              <a:avLst/>
            </a:prstGeom>
            <a:noFill/>
            <a:ln w="38100">
              <a:solidFill>
                <a:srgbClr val="2AAB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cxnSp>
          <p:nvCxnSpPr>
            <p:cNvPr id="49" name="直線單箭頭接點 48"/>
            <p:cNvCxnSpPr>
              <a:stCxn id="48" idx="3"/>
              <a:endCxn id="32" idx="0"/>
            </p:cNvCxnSpPr>
            <p:nvPr/>
          </p:nvCxnSpPr>
          <p:spPr>
            <a:xfrm flipH="1">
              <a:off x="1438119" y="735957"/>
              <a:ext cx="494062" cy="848561"/>
            </a:xfrm>
            <a:prstGeom prst="straightConnector1">
              <a:avLst/>
            </a:prstGeom>
            <a:ln w="38100">
              <a:solidFill>
                <a:srgbClr val="2AABA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 name="橢圓 49"/>
            <p:cNvSpPr/>
            <p:nvPr/>
          </p:nvSpPr>
          <p:spPr>
            <a:xfrm>
              <a:off x="1599646" y="1989735"/>
              <a:ext cx="226771" cy="241401"/>
            </a:xfrm>
            <a:prstGeom prst="ellipse">
              <a:avLst/>
            </a:prstGeom>
            <a:ln w="38100">
              <a:solidFill>
                <a:srgbClr val="00B4E3"/>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dirty="0"/>
            </a:p>
          </p:txBody>
        </p:sp>
        <p:cxnSp>
          <p:nvCxnSpPr>
            <p:cNvPr id="51" name="直線接點 50"/>
            <p:cNvCxnSpPr>
              <a:stCxn id="50" idx="7"/>
              <a:endCxn id="33" idx="6"/>
            </p:cNvCxnSpPr>
            <p:nvPr/>
          </p:nvCxnSpPr>
          <p:spPr>
            <a:xfrm flipV="1">
              <a:off x="1793206" y="1983958"/>
              <a:ext cx="1190063" cy="41130"/>
            </a:xfrm>
            <a:prstGeom prst="line">
              <a:avLst/>
            </a:prstGeom>
            <a:ln w="38100">
              <a:solidFill>
                <a:srgbClr val="00B4E3"/>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a:stCxn id="50" idx="4"/>
              <a:endCxn id="33" idx="1"/>
            </p:cNvCxnSpPr>
            <p:nvPr/>
          </p:nvCxnSpPr>
          <p:spPr>
            <a:xfrm>
              <a:off x="1713031" y="2231136"/>
              <a:ext cx="748258" cy="1002739"/>
            </a:xfrm>
            <a:prstGeom prst="line">
              <a:avLst/>
            </a:prstGeom>
            <a:ln w="38100">
              <a:solidFill>
                <a:srgbClr val="00B4E3"/>
              </a:solidFill>
            </a:ln>
          </p:spPr>
          <p:style>
            <a:lnRef idx="1">
              <a:schemeClr val="accent1"/>
            </a:lnRef>
            <a:fillRef idx="0">
              <a:schemeClr val="accent1"/>
            </a:fillRef>
            <a:effectRef idx="0">
              <a:schemeClr val="accent1"/>
            </a:effectRef>
            <a:fontRef idx="minor">
              <a:schemeClr val="tx1"/>
            </a:fontRef>
          </p:style>
        </p:cxnSp>
      </p:grpSp>
      <p:pic>
        <p:nvPicPr>
          <p:cNvPr id="53" name="圖片 52">
            <a:extLst>
              <a:ext uri="{FF2B5EF4-FFF2-40B4-BE49-F238E27FC236}">
                <a16:creationId xmlns:a16="http://schemas.microsoft.com/office/drawing/2014/main" xmlns="" id="{00000000-0008-0000-0000-000003000000}"/>
              </a:ext>
            </a:extLst>
          </p:cNvPr>
          <p:cNvPicPr>
            <a:picLocks noChangeAspect="1"/>
          </p:cNvPicPr>
          <p:nvPr/>
        </p:nvPicPr>
        <p:blipFill rotWithShape="1">
          <a:blip r:embed="rId7"/>
          <a:srcRect l="21669" t="29448" r="36867" b="15730"/>
          <a:stretch/>
        </p:blipFill>
        <p:spPr>
          <a:xfrm rot="5400000">
            <a:off x="6697330" y="4274010"/>
            <a:ext cx="2160000" cy="1557988"/>
          </a:xfrm>
          <a:prstGeom prst="rect">
            <a:avLst/>
          </a:prstGeom>
          <a:ln>
            <a:noFill/>
          </a:ln>
          <a:effectLst>
            <a:outerShdw blurRad="190500" algn="tl" rotWithShape="0">
              <a:srgbClr val="000000">
                <a:alpha val="70000"/>
              </a:srgbClr>
            </a:outerShdw>
          </a:effectLst>
        </p:spPr>
      </p:pic>
      <p:pic>
        <p:nvPicPr>
          <p:cNvPr id="54" name="圖片 53">
            <a:extLst>
              <a:ext uri="{FF2B5EF4-FFF2-40B4-BE49-F238E27FC236}">
                <a16:creationId xmlns:a16="http://schemas.microsoft.com/office/drawing/2014/main" xmlns="" id="{58D8C905-B930-42C4-BAB1-ADE0A4F30DEB}"/>
              </a:ext>
            </a:extLst>
          </p:cNvPr>
          <p:cNvPicPr>
            <a:picLocks noChangeAspect="1"/>
          </p:cNvPicPr>
          <p:nvPr/>
        </p:nvPicPr>
        <p:blipFill>
          <a:blip r:embed="rId8"/>
          <a:stretch>
            <a:fillRect/>
          </a:stretch>
        </p:blipFill>
        <p:spPr>
          <a:xfrm>
            <a:off x="5317382" y="3954578"/>
            <a:ext cx="1525329" cy="2160000"/>
          </a:xfrm>
          <a:prstGeom prst="rect">
            <a:avLst/>
          </a:prstGeom>
          <a:ln>
            <a:noFill/>
          </a:ln>
          <a:effectLst>
            <a:outerShdw blurRad="190500" algn="tl" rotWithShape="0">
              <a:srgbClr val="000000">
                <a:alpha val="70000"/>
              </a:srgbClr>
            </a:outerShdw>
          </a:effectLst>
        </p:spPr>
      </p:pic>
      <p:grpSp>
        <p:nvGrpSpPr>
          <p:cNvPr id="22" name="群組 21"/>
          <p:cNvGrpSpPr/>
          <p:nvPr/>
        </p:nvGrpSpPr>
        <p:grpSpPr>
          <a:xfrm>
            <a:off x="387000" y="774000"/>
            <a:ext cx="7020000" cy="108000"/>
            <a:chOff x="387000" y="774000"/>
            <a:chExt cx="7020000" cy="108000"/>
          </a:xfrm>
        </p:grpSpPr>
        <p:sp>
          <p:nvSpPr>
            <p:cNvPr id="26" name="矩形 25">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35"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防霉風扇</a:t>
            </a:r>
          </a:p>
        </p:txBody>
      </p:sp>
      <p:sp>
        <p:nvSpPr>
          <p:cNvPr id="36" name="文字方塊 35"/>
          <p:cNvSpPr txBox="1"/>
          <p:nvPr/>
        </p:nvSpPr>
        <p:spPr>
          <a:xfrm>
            <a:off x="1647000" y="819000"/>
            <a:ext cx="6090220" cy="1200329"/>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採用日本進口、專利複合防霉配方</a:t>
            </a:r>
            <a:r>
              <a:rPr lang="en-US" altLang="zh-TW" sz="2400" dirty="0">
                <a:solidFill>
                  <a:srgbClr val="143D53"/>
                </a:solidFill>
                <a:latin typeface="微軟正黑體" panose="020B0604030504040204" pitchFamily="34" charset="-120"/>
                <a:ea typeface="微軟正黑體" panose="020B0604030504040204" pitchFamily="34" charset="-120"/>
              </a:rPr>
              <a:t/>
            </a:r>
            <a:br>
              <a:rPr lang="en-US" altLang="zh-TW" sz="2400" dirty="0">
                <a:solidFill>
                  <a:srgbClr val="143D53"/>
                </a:solidFill>
                <a:latin typeface="微軟正黑體" panose="020B0604030504040204" pitchFamily="34" charset="-120"/>
                <a:ea typeface="微軟正黑體" panose="020B0604030504040204" pitchFamily="34" charset="-120"/>
              </a:rPr>
            </a:br>
            <a:r>
              <a:rPr lang="zh-TW" altLang="en-US" sz="2400" dirty="0">
                <a:solidFill>
                  <a:srgbClr val="143D53"/>
                </a:solidFill>
                <a:latin typeface="微軟正黑體" panose="020B0604030504040204" pitchFamily="34" charset="-120"/>
                <a:ea typeface="微軟正黑體" panose="020B0604030504040204" pitchFamily="34" charset="-120"/>
              </a:rPr>
              <a:t>直接添加貫流風扇塑料中</a:t>
            </a:r>
            <a:r>
              <a:rPr lang="en-US" altLang="zh-TW" sz="2400" dirty="0">
                <a:solidFill>
                  <a:srgbClr val="143D53"/>
                </a:solidFill>
                <a:latin typeface="微軟正黑體" panose="020B0604030504040204" pitchFamily="34" charset="-120"/>
                <a:ea typeface="微軟正黑體" panose="020B0604030504040204" pitchFamily="34" charset="-120"/>
              </a:rPr>
              <a:t/>
            </a:r>
            <a:br>
              <a:rPr lang="en-US" altLang="zh-TW" sz="2400" dirty="0">
                <a:solidFill>
                  <a:srgbClr val="143D53"/>
                </a:solidFill>
                <a:latin typeface="微軟正黑體" panose="020B0604030504040204" pitchFamily="34" charset="-120"/>
                <a:ea typeface="微軟正黑體" panose="020B0604030504040204" pitchFamily="34" charset="-120"/>
              </a:rPr>
            </a:br>
            <a:r>
              <a:rPr lang="zh-TW" altLang="en-US" sz="2400" dirty="0">
                <a:solidFill>
                  <a:srgbClr val="143D53"/>
                </a:solidFill>
                <a:latin typeface="微軟正黑體" panose="020B0604030504040204" pitchFamily="34" charset="-120"/>
                <a:ea typeface="微軟正黑體" panose="020B0604030504040204" pitchFamily="34" charset="-120"/>
              </a:rPr>
              <a:t>可避免貫流風扇再滋生黴菌、霉味</a:t>
            </a:r>
          </a:p>
        </p:txBody>
      </p:sp>
      <p:pic>
        <p:nvPicPr>
          <p:cNvPr id="21" name="圖片 20">
            <a:extLst>
              <a:ext uri="{FF2B5EF4-FFF2-40B4-BE49-F238E27FC236}">
                <a16:creationId xmlns:a16="http://schemas.microsoft.com/office/drawing/2014/main" xmlns="" id="{C6452F5C-82AE-4349-A1C7-9F0C754EF50E}"/>
              </a:ext>
            </a:extLst>
          </p:cNvPr>
          <p:cNvPicPr>
            <a:picLocks noChangeAspect="1"/>
          </p:cNvPicPr>
          <p:nvPr/>
        </p:nvPicPr>
        <p:blipFill>
          <a:blip r:embed="rId9"/>
          <a:stretch>
            <a:fillRect/>
          </a:stretch>
        </p:blipFill>
        <p:spPr>
          <a:xfrm>
            <a:off x="6998336" y="1589056"/>
            <a:ext cx="1557988" cy="2160602"/>
          </a:xfrm>
          <a:prstGeom prst="rect">
            <a:avLst/>
          </a:prstGeom>
          <a:ln w="3175">
            <a:solidFill>
              <a:schemeClr val="tx1"/>
            </a:solidFill>
          </a:ln>
        </p:spPr>
      </p:pic>
    </p:spTree>
    <p:extLst>
      <p:ext uri="{BB962C8B-B14F-4D97-AF65-F5344CB8AC3E}">
        <p14:creationId xmlns:p14="http://schemas.microsoft.com/office/powerpoint/2010/main" val="3124266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828" y="1188000"/>
            <a:ext cx="6674344" cy="378000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投影片編號版面配置區 5"/>
          <p:cNvSpPr>
            <a:spLocks noGrp="1"/>
          </p:cNvSpPr>
          <p:nvPr>
            <p:ph type="sldNum" sz="quarter" idx="12"/>
          </p:nvPr>
        </p:nvSpPr>
        <p:spPr/>
        <p:txBody>
          <a:bodyPr/>
          <a:lstStyle/>
          <a:p>
            <a:fld id="{7D4CE5F0-D085-49DB-B409-5CB520ED38F1}" type="slidenum">
              <a:rPr lang="zh-TW" altLang="en-US" smtClean="0"/>
              <a:t>14</a:t>
            </a:fld>
            <a:endParaRPr lang="zh-TW" altLang="en-US" dirty="0"/>
          </a:p>
        </p:txBody>
      </p:sp>
      <p:sp>
        <p:nvSpPr>
          <p:cNvPr id="25"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P.3</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17" name="群組 16"/>
          <p:cNvGrpSpPr/>
          <p:nvPr/>
        </p:nvGrpSpPr>
        <p:grpSpPr>
          <a:xfrm>
            <a:off x="387000" y="774000"/>
            <a:ext cx="7020000" cy="108000"/>
            <a:chOff x="387000" y="774000"/>
            <a:chExt cx="7020000" cy="108000"/>
          </a:xfrm>
        </p:grpSpPr>
        <p:sp>
          <p:nvSpPr>
            <p:cNvPr id="19" name="矩形 18">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21"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機體防霉</a:t>
            </a:r>
            <a:r>
              <a:rPr lang="en-US" altLang="zh-TW" dirty="0"/>
              <a:t>II</a:t>
            </a:r>
          </a:p>
        </p:txBody>
      </p:sp>
      <p:grpSp>
        <p:nvGrpSpPr>
          <p:cNvPr id="3" name="群組 2">
            <a:extLst>
              <a:ext uri="{FF2B5EF4-FFF2-40B4-BE49-F238E27FC236}">
                <a16:creationId xmlns:a16="http://schemas.microsoft.com/office/drawing/2014/main" xmlns="" id="{E9DCE2ED-FDD3-4034-B573-A4C3AC42DACF}"/>
              </a:ext>
            </a:extLst>
          </p:cNvPr>
          <p:cNvGrpSpPr/>
          <p:nvPr/>
        </p:nvGrpSpPr>
        <p:grpSpPr>
          <a:xfrm>
            <a:off x="847800" y="5217335"/>
            <a:ext cx="7639200" cy="911665"/>
            <a:chOff x="752400" y="5217335"/>
            <a:chExt cx="7639200" cy="911665"/>
          </a:xfrm>
        </p:grpSpPr>
        <p:sp>
          <p:nvSpPr>
            <p:cNvPr id="75" name="矩形 74"/>
            <p:cNvSpPr/>
            <p:nvPr/>
          </p:nvSpPr>
          <p:spPr>
            <a:xfrm rot="2700000">
              <a:off x="752400" y="5315994"/>
              <a:ext cx="181545" cy="181545"/>
            </a:xfrm>
            <a:prstGeom prst="rect">
              <a:avLst/>
            </a:prstGeom>
            <a:solidFill>
              <a:srgbClr val="0F2C5D"/>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6" name="文字方塊 75"/>
            <p:cNvSpPr txBox="1"/>
            <p:nvPr/>
          </p:nvSpPr>
          <p:spPr>
            <a:xfrm>
              <a:off x="971171" y="5217335"/>
              <a:ext cx="3389651" cy="461665"/>
            </a:xfrm>
            <a:prstGeom prst="rect">
              <a:avLst/>
            </a:prstGeom>
            <a:noFill/>
          </p:spPr>
          <p:txBody>
            <a:bodyPr wrap="square" rtlCol="0">
              <a:spAutoFit/>
            </a:bodyPr>
            <a:lstStyle/>
            <a:p>
              <a:r>
                <a:rPr lang="zh-TW" altLang="en-US" sz="2400" b="1" dirty="0">
                  <a:solidFill>
                    <a:srgbClr val="0064A6"/>
                  </a:solidFill>
                  <a:latin typeface="微軟正黑體" panose="020B0604030504040204" pitchFamily="34" charset="-120"/>
                  <a:ea typeface="微軟正黑體" panose="020B0604030504040204" pitchFamily="34" charset="-120"/>
                </a:rPr>
                <a:t>減少機體內部霉味滋生</a:t>
              </a:r>
            </a:p>
          </p:txBody>
        </p:sp>
        <p:sp>
          <p:nvSpPr>
            <p:cNvPr id="78" name="矩形 77"/>
            <p:cNvSpPr/>
            <p:nvPr/>
          </p:nvSpPr>
          <p:spPr>
            <a:xfrm rot="2700000">
              <a:off x="752400" y="5762394"/>
              <a:ext cx="181545" cy="181545"/>
            </a:xfrm>
            <a:prstGeom prst="rect">
              <a:avLst/>
            </a:prstGeom>
            <a:solidFill>
              <a:srgbClr val="0F2C5D"/>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79" name="文字方塊 78"/>
            <p:cNvSpPr txBox="1"/>
            <p:nvPr/>
          </p:nvSpPr>
          <p:spPr>
            <a:xfrm>
              <a:off x="971171" y="5667335"/>
              <a:ext cx="3389651" cy="461665"/>
            </a:xfrm>
            <a:prstGeom prst="rect">
              <a:avLst/>
            </a:prstGeom>
            <a:noFill/>
          </p:spPr>
          <p:txBody>
            <a:bodyPr wrap="square" rtlCol="0">
              <a:spAutoFit/>
            </a:bodyPr>
            <a:lstStyle/>
            <a:p>
              <a:r>
                <a:rPr lang="zh-TW" altLang="en-US" sz="2400" b="1" dirty="0">
                  <a:solidFill>
                    <a:srgbClr val="0064A6"/>
                  </a:solidFill>
                  <a:latin typeface="微軟正黑體" panose="020B0604030504040204" pitchFamily="34" charset="-120"/>
                  <a:ea typeface="微軟正黑體" panose="020B0604030504040204" pitchFamily="34" charset="-120"/>
                </a:rPr>
                <a:t>避免開機時吹出霉味</a:t>
              </a:r>
            </a:p>
          </p:txBody>
        </p:sp>
        <p:sp>
          <p:nvSpPr>
            <p:cNvPr id="81" name="矩形 80"/>
            <p:cNvSpPr/>
            <p:nvPr/>
          </p:nvSpPr>
          <p:spPr>
            <a:xfrm rot="2700000">
              <a:off x="4608830" y="5315994"/>
              <a:ext cx="181545" cy="181545"/>
            </a:xfrm>
            <a:prstGeom prst="rect">
              <a:avLst/>
            </a:prstGeom>
            <a:solidFill>
              <a:srgbClr val="0F2C5D"/>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2" name="文字方塊 81"/>
            <p:cNvSpPr txBox="1"/>
            <p:nvPr/>
          </p:nvSpPr>
          <p:spPr>
            <a:xfrm>
              <a:off x="4827601" y="5217335"/>
              <a:ext cx="3389651" cy="461665"/>
            </a:xfrm>
            <a:prstGeom prst="rect">
              <a:avLst/>
            </a:prstGeom>
            <a:noFill/>
          </p:spPr>
          <p:txBody>
            <a:bodyPr wrap="square" rtlCol="0">
              <a:spAutoFit/>
            </a:bodyPr>
            <a:lstStyle/>
            <a:p>
              <a:r>
                <a:rPr lang="zh-TW" altLang="en-US" sz="2400" b="1" dirty="0">
                  <a:solidFill>
                    <a:srgbClr val="0064A6"/>
                  </a:solidFill>
                  <a:latin typeface="微軟正黑體" panose="020B0604030504040204" pitchFamily="34" charset="-120"/>
                  <a:ea typeface="微軟正黑體" panose="020B0604030504040204" pitchFamily="34" charset="-120"/>
                </a:rPr>
                <a:t>減少機體內部霉味滋生</a:t>
              </a:r>
            </a:p>
          </p:txBody>
        </p:sp>
        <p:sp>
          <p:nvSpPr>
            <p:cNvPr id="84" name="矩形 83"/>
            <p:cNvSpPr/>
            <p:nvPr/>
          </p:nvSpPr>
          <p:spPr>
            <a:xfrm rot="2700000">
              <a:off x="4608830" y="5762394"/>
              <a:ext cx="181545" cy="181545"/>
            </a:xfrm>
            <a:prstGeom prst="rect">
              <a:avLst/>
            </a:prstGeom>
            <a:solidFill>
              <a:srgbClr val="0F2C5D"/>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85" name="文字方塊 84"/>
            <p:cNvSpPr txBox="1"/>
            <p:nvPr/>
          </p:nvSpPr>
          <p:spPr>
            <a:xfrm>
              <a:off x="4827600" y="5668200"/>
              <a:ext cx="3564000" cy="460800"/>
            </a:xfrm>
            <a:prstGeom prst="rect">
              <a:avLst/>
            </a:prstGeom>
            <a:noFill/>
          </p:spPr>
          <p:txBody>
            <a:bodyPr wrap="square" rtlCol="0">
              <a:spAutoFit/>
            </a:bodyPr>
            <a:lstStyle/>
            <a:p>
              <a:r>
                <a:rPr lang="zh-TW" altLang="en-US" sz="2400" b="1" dirty="0">
                  <a:solidFill>
                    <a:srgbClr val="0064A6"/>
                  </a:solidFill>
                  <a:latin typeface="微軟正黑體" panose="020B0604030504040204" pitchFamily="34" charset="-120"/>
                  <a:ea typeface="微軟正黑體" panose="020B0604030504040204" pitchFamily="34" charset="-120"/>
                </a:rPr>
                <a:t>營造最佳乾淨、舒適環境</a:t>
              </a:r>
            </a:p>
          </p:txBody>
        </p:sp>
      </p:grpSp>
    </p:spTree>
    <p:extLst>
      <p:ext uri="{BB962C8B-B14F-4D97-AF65-F5344CB8AC3E}">
        <p14:creationId xmlns:p14="http://schemas.microsoft.com/office/powerpoint/2010/main" val="159893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6938400" y="6357600"/>
            <a:ext cx="2133600" cy="365125"/>
          </a:xfrm>
        </p:spPr>
        <p:txBody>
          <a:bodyPr/>
          <a:lstStyle/>
          <a:p>
            <a:fld id="{7D4CE5F0-D085-49DB-B409-5CB520ED38F1}" type="slidenum">
              <a:rPr lang="zh-TW" altLang="en-US" smtClean="0"/>
              <a:t>15</a:t>
            </a:fld>
            <a:endParaRPr lang="zh-TW" altLang="en-US" dirty="0"/>
          </a:p>
        </p:txBody>
      </p:sp>
      <p:sp>
        <p:nvSpPr>
          <p:cNvPr id="25" name="PA_圆角矩形 159"/>
          <p:cNvSpPr/>
          <p:nvPr>
            <p:custDataLst>
              <p:tags r:id="rId1"/>
            </p:custDataLst>
          </p:nvPr>
        </p:nvSpPr>
        <p:spPr>
          <a:xfrm>
            <a:off x="7182000" y="6346800"/>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P.3</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26" name="群組 25"/>
          <p:cNvGrpSpPr/>
          <p:nvPr/>
        </p:nvGrpSpPr>
        <p:grpSpPr>
          <a:xfrm>
            <a:off x="387000" y="774000"/>
            <a:ext cx="7020000" cy="108000"/>
            <a:chOff x="387000" y="774000"/>
            <a:chExt cx="7020000" cy="108000"/>
          </a:xfrm>
        </p:grpSpPr>
        <p:sp>
          <p:nvSpPr>
            <p:cNvPr id="27" name="矩形 26">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36"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en-US" altLang="zh-TW" dirty="0"/>
              <a:t>PM0.1</a:t>
            </a:r>
            <a:r>
              <a:rPr lang="zh-TW" altLang="en-US" dirty="0"/>
              <a:t>濾網</a:t>
            </a:r>
          </a:p>
        </p:txBody>
      </p:sp>
      <p:grpSp>
        <p:nvGrpSpPr>
          <p:cNvPr id="3" name="群組 2"/>
          <p:cNvGrpSpPr/>
          <p:nvPr/>
        </p:nvGrpSpPr>
        <p:grpSpPr>
          <a:xfrm>
            <a:off x="1107000" y="4554000"/>
            <a:ext cx="7245002" cy="454089"/>
            <a:chOff x="-1458000" y="1836000"/>
            <a:chExt cx="7352086" cy="460800"/>
          </a:xfrm>
        </p:grpSpPr>
        <p:sp>
          <p:nvSpPr>
            <p:cNvPr id="46" name="PA_矩形 2">
              <a:extLst>
                <a:ext uri="{FF2B5EF4-FFF2-40B4-BE49-F238E27FC236}">
                  <a16:creationId xmlns:a16="http://schemas.microsoft.com/office/drawing/2014/main" xmlns="" id="{DE7714CF-4288-4227-BA0F-A241C26A7CF5}"/>
                </a:ext>
              </a:extLst>
            </p:cNvPr>
            <p:cNvSpPr>
              <a:spLocks noChangeAspect="1"/>
            </p:cNvSpPr>
            <p:nvPr>
              <p:custDataLst>
                <p:tags r:id="rId4"/>
              </p:custDataLst>
            </p:nvPr>
          </p:nvSpPr>
          <p:spPr>
            <a:xfrm>
              <a:off x="-1458000" y="1836000"/>
              <a:ext cx="460800" cy="4608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b="1" dirty="0">
                  <a:solidFill>
                    <a:srgbClr val="0064A6"/>
                  </a:solidFill>
                </a:rPr>
                <a:t>0</a:t>
              </a:r>
              <a:r>
                <a:rPr lang="en-US" altLang="zh-TW" sz="2000" b="1" dirty="0">
                  <a:solidFill>
                    <a:srgbClr val="0064A6"/>
                  </a:solidFill>
                </a:rPr>
                <a:t>1</a:t>
              </a:r>
              <a:endParaRPr lang="zh-CN" altLang="en-US" sz="2000" b="1" dirty="0">
                <a:solidFill>
                  <a:srgbClr val="0064A6"/>
                </a:solidFill>
              </a:endParaRPr>
            </a:p>
          </p:txBody>
        </p:sp>
        <p:sp>
          <p:nvSpPr>
            <p:cNvPr id="47" name="文字方塊 46"/>
            <p:cNvSpPr txBox="1"/>
            <p:nvPr/>
          </p:nvSpPr>
          <p:spPr>
            <a:xfrm>
              <a:off x="-997199" y="1890776"/>
              <a:ext cx="6891285" cy="406024"/>
            </a:xfrm>
            <a:prstGeom prst="rect">
              <a:avLst/>
            </a:prstGeom>
            <a:noFill/>
          </p:spPr>
          <p:txBody>
            <a:bodyPr wrap="square" rtlCol="0">
              <a:spAutoFit/>
            </a:bodyPr>
            <a:lstStyle/>
            <a:p>
              <a:r>
                <a:rPr lang="zh-TW" altLang="en-US" sz="2000" b="1" dirty="0">
                  <a:solidFill>
                    <a:srgbClr val="0064A6"/>
                  </a:solidFill>
                  <a:latin typeface="微軟正黑體" panose="020B0604030504040204" pitchFamily="34" charset="-120"/>
                  <a:ea typeface="微軟正黑體" panose="020B0604030504040204" pitchFamily="34" charset="-120"/>
                </a:rPr>
                <a:t>捕捉力更強，可分解空氣中之浮游細菌</a:t>
              </a:r>
            </a:p>
          </p:txBody>
        </p:sp>
      </p:grpSp>
      <p:grpSp>
        <p:nvGrpSpPr>
          <p:cNvPr id="5" name="群組 4"/>
          <p:cNvGrpSpPr/>
          <p:nvPr/>
        </p:nvGrpSpPr>
        <p:grpSpPr>
          <a:xfrm>
            <a:off x="1107000" y="5061243"/>
            <a:ext cx="7245003" cy="454089"/>
            <a:chOff x="-1458000" y="2350740"/>
            <a:chExt cx="7352088" cy="460800"/>
          </a:xfrm>
        </p:grpSpPr>
        <p:sp>
          <p:nvSpPr>
            <p:cNvPr id="45" name="PA_矩形 2">
              <a:extLst>
                <a:ext uri="{FF2B5EF4-FFF2-40B4-BE49-F238E27FC236}">
                  <a16:creationId xmlns:a16="http://schemas.microsoft.com/office/drawing/2014/main" xmlns="" id="{DE7714CF-4288-4227-BA0F-A241C26A7CF5}"/>
                </a:ext>
              </a:extLst>
            </p:cNvPr>
            <p:cNvSpPr>
              <a:spLocks noChangeAspect="1"/>
            </p:cNvSpPr>
            <p:nvPr>
              <p:custDataLst>
                <p:tags r:id="rId3"/>
              </p:custDataLst>
            </p:nvPr>
          </p:nvSpPr>
          <p:spPr>
            <a:xfrm>
              <a:off x="-1458000" y="2350740"/>
              <a:ext cx="460800" cy="4608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b="1" dirty="0">
                  <a:solidFill>
                    <a:srgbClr val="0064A6"/>
                  </a:solidFill>
                </a:rPr>
                <a:t>0</a:t>
              </a:r>
              <a:r>
                <a:rPr lang="en-US" altLang="zh-TW" sz="2000" b="1" dirty="0">
                  <a:solidFill>
                    <a:srgbClr val="0064A6"/>
                  </a:solidFill>
                </a:rPr>
                <a:t>2</a:t>
              </a:r>
              <a:endParaRPr lang="zh-CN" altLang="en-US" sz="2000" b="1" dirty="0">
                <a:solidFill>
                  <a:srgbClr val="0064A6"/>
                </a:solidFill>
              </a:endParaRPr>
            </a:p>
          </p:txBody>
        </p:sp>
        <p:sp>
          <p:nvSpPr>
            <p:cNvPr id="48" name="文字方塊 47"/>
            <p:cNvSpPr txBox="1"/>
            <p:nvPr/>
          </p:nvSpPr>
          <p:spPr>
            <a:xfrm>
              <a:off x="-997199" y="2403776"/>
              <a:ext cx="6891287" cy="406024"/>
            </a:xfrm>
            <a:prstGeom prst="rect">
              <a:avLst/>
            </a:prstGeom>
            <a:noFill/>
          </p:spPr>
          <p:txBody>
            <a:bodyPr wrap="square" rtlCol="0">
              <a:spAutoFit/>
            </a:bodyPr>
            <a:lstStyle/>
            <a:p>
              <a:r>
                <a:rPr lang="zh-TW" altLang="en-US" sz="2000" b="1" dirty="0">
                  <a:solidFill>
                    <a:srgbClr val="0064A6"/>
                  </a:solidFill>
                  <a:latin typeface="微軟正黑體" panose="020B0604030504040204" pitchFamily="34" charset="-120"/>
                  <a:ea typeface="微軟正黑體" panose="020B0604030504040204" pitchFamily="34" charset="-120"/>
                </a:rPr>
                <a:t>可去除</a:t>
              </a:r>
              <a:r>
                <a:rPr lang="en-US" altLang="zh-TW" sz="2000" b="1" dirty="0">
                  <a:solidFill>
                    <a:srgbClr val="0064A6"/>
                  </a:solidFill>
                  <a:latin typeface="微軟正黑體" panose="020B0604030504040204" pitchFamily="34" charset="-120"/>
                  <a:ea typeface="微軟正黑體" panose="020B0604030504040204" pitchFamily="34" charset="-120"/>
                </a:rPr>
                <a:t>PM0.1</a:t>
              </a:r>
              <a:r>
                <a:rPr lang="zh-TW" altLang="en-US" sz="2000" b="1" dirty="0">
                  <a:solidFill>
                    <a:srgbClr val="0064A6"/>
                  </a:solidFill>
                  <a:latin typeface="微軟正黑體" panose="020B0604030504040204" pitchFamily="34" charset="-120"/>
                  <a:ea typeface="微軟正黑體" panose="020B0604030504040204" pitchFamily="34" charset="-120"/>
                </a:rPr>
                <a:t>懸浮微粒</a:t>
              </a:r>
              <a:r>
                <a:rPr lang="en-US" altLang="zh-TW" sz="2000" b="1" dirty="0">
                  <a:solidFill>
                    <a:srgbClr val="0064A6"/>
                  </a:solidFill>
                  <a:latin typeface="微軟正黑體" panose="020B0604030504040204" pitchFamily="34" charset="-120"/>
                  <a:ea typeface="微軟正黑體" panose="020B0604030504040204" pitchFamily="34" charset="-120"/>
                </a:rPr>
                <a:t>99.9%</a:t>
              </a:r>
              <a:r>
                <a:rPr lang="zh-TW" altLang="en-US" sz="2000" b="1" dirty="0">
                  <a:solidFill>
                    <a:srgbClr val="0064A6"/>
                  </a:solidFill>
                  <a:latin typeface="微軟正黑體" panose="020B0604030504040204" pitchFamily="34" charset="-120"/>
                  <a:ea typeface="微軟正黑體" panose="020B0604030504040204" pitchFamily="34" charset="-120"/>
                </a:rPr>
                <a:t>以上，將有害物質一網打盡</a:t>
              </a:r>
            </a:p>
          </p:txBody>
        </p:sp>
      </p:grpSp>
      <p:grpSp>
        <p:nvGrpSpPr>
          <p:cNvPr id="4" name="群組 3"/>
          <p:cNvGrpSpPr/>
          <p:nvPr/>
        </p:nvGrpSpPr>
        <p:grpSpPr>
          <a:xfrm>
            <a:off x="1107000" y="5565056"/>
            <a:ext cx="6930002" cy="454089"/>
            <a:chOff x="-1458000" y="2862000"/>
            <a:chExt cx="7032430" cy="460800"/>
          </a:xfrm>
        </p:grpSpPr>
        <p:sp>
          <p:nvSpPr>
            <p:cNvPr id="42" name="PA_矩形 2">
              <a:extLst>
                <a:ext uri="{FF2B5EF4-FFF2-40B4-BE49-F238E27FC236}">
                  <a16:creationId xmlns:a16="http://schemas.microsoft.com/office/drawing/2014/main" xmlns="" id="{DE7714CF-4288-4227-BA0F-A241C26A7CF5}"/>
                </a:ext>
              </a:extLst>
            </p:cNvPr>
            <p:cNvSpPr>
              <a:spLocks noChangeAspect="1"/>
            </p:cNvSpPr>
            <p:nvPr>
              <p:custDataLst>
                <p:tags r:id="rId2"/>
              </p:custDataLst>
            </p:nvPr>
          </p:nvSpPr>
          <p:spPr>
            <a:xfrm>
              <a:off x="-1458000" y="2862000"/>
              <a:ext cx="460800" cy="4608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b="1" dirty="0">
                  <a:solidFill>
                    <a:srgbClr val="0064A6"/>
                  </a:solidFill>
                </a:rPr>
                <a:t>0</a:t>
              </a:r>
              <a:r>
                <a:rPr lang="en-US" altLang="zh-TW" sz="2000" b="1" dirty="0">
                  <a:solidFill>
                    <a:srgbClr val="0064A6"/>
                  </a:solidFill>
                </a:rPr>
                <a:t>3</a:t>
              </a:r>
              <a:endParaRPr lang="zh-CN" altLang="en-US" sz="2000" b="1" dirty="0">
                <a:solidFill>
                  <a:srgbClr val="0064A6"/>
                </a:solidFill>
              </a:endParaRPr>
            </a:p>
          </p:txBody>
        </p:sp>
        <p:sp>
          <p:nvSpPr>
            <p:cNvPr id="49" name="文字方塊 48"/>
            <p:cNvSpPr txBox="1"/>
            <p:nvPr/>
          </p:nvSpPr>
          <p:spPr>
            <a:xfrm>
              <a:off x="-997199" y="2916776"/>
              <a:ext cx="6571629" cy="406024"/>
            </a:xfrm>
            <a:prstGeom prst="rect">
              <a:avLst/>
            </a:prstGeom>
            <a:noFill/>
          </p:spPr>
          <p:txBody>
            <a:bodyPr wrap="square" rtlCol="0">
              <a:spAutoFit/>
            </a:bodyPr>
            <a:lstStyle/>
            <a:p>
              <a:r>
                <a:rPr lang="zh-TW" altLang="en-US" sz="2000" b="1" dirty="0">
                  <a:solidFill>
                    <a:srgbClr val="0064A6"/>
                  </a:solidFill>
                  <a:latin typeface="微軟正黑體" panose="020B0604030504040204" pitchFamily="34" charset="-120"/>
                  <a:ea typeface="微軟正黑體" panose="020B0604030504040204" pitchFamily="34" charset="-120"/>
                </a:rPr>
                <a:t>可破壞並降低病毒活性，具備抑菌、脫臭、防霉性能</a:t>
              </a:r>
            </a:p>
          </p:txBody>
        </p:sp>
      </p:grpSp>
      <p:pic>
        <p:nvPicPr>
          <p:cNvPr id="20" name="Picture 4">
            <a:extLst>
              <a:ext uri="{FF2B5EF4-FFF2-40B4-BE49-F238E27FC236}">
                <a16:creationId xmlns:a16="http://schemas.microsoft.com/office/drawing/2014/main" xmlns="" id="{D51A98F2-A2F8-4161-B14E-71668B1D0A9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28" t="14722" r="764" b="-71"/>
          <a:stretch/>
        </p:blipFill>
        <p:spPr bwMode="auto">
          <a:xfrm>
            <a:off x="1260683" y="1188000"/>
            <a:ext cx="6622635" cy="290972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群組 9">
            <a:extLst>
              <a:ext uri="{FF2B5EF4-FFF2-40B4-BE49-F238E27FC236}">
                <a16:creationId xmlns:a16="http://schemas.microsoft.com/office/drawing/2014/main" xmlns="" id="{13B5D360-8BAB-4430-9503-BEBBA0A7AC7A}"/>
              </a:ext>
            </a:extLst>
          </p:cNvPr>
          <p:cNvGrpSpPr/>
          <p:nvPr/>
        </p:nvGrpSpPr>
        <p:grpSpPr>
          <a:xfrm>
            <a:off x="3618000" y="3697147"/>
            <a:ext cx="441000" cy="338554"/>
            <a:chOff x="3585687" y="3697147"/>
            <a:chExt cx="441000" cy="338554"/>
          </a:xfrm>
        </p:grpSpPr>
        <p:sp>
          <p:nvSpPr>
            <p:cNvPr id="24" name="文字方塊 23">
              <a:extLst>
                <a:ext uri="{FF2B5EF4-FFF2-40B4-BE49-F238E27FC236}">
                  <a16:creationId xmlns:a16="http://schemas.microsoft.com/office/drawing/2014/main" xmlns="" id="{526F3B26-8AE7-4699-8B2E-C73BD16FA2DF}"/>
                </a:ext>
              </a:extLst>
            </p:cNvPr>
            <p:cNvSpPr txBox="1"/>
            <p:nvPr/>
          </p:nvSpPr>
          <p:spPr>
            <a:xfrm>
              <a:off x="3585687" y="3697147"/>
              <a:ext cx="441000" cy="338554"/>
            </a:xfrm>
            <a:prstGeom prst="rect">
              <a:avLst/>
            </a:prstGeom>
            <a:noFill/>
          </p:spPr>
          <p:txBody>
            <a:bodyPr wrap="square">
              <a:spAutoFit/>
            </a:bodyPr>
            <a:lstStyle/>
            <a:p>
              <a:pPr algn="ctr">
                <a:defRPr/>
              </a:pPr>
              <a:r>
                <a:rPr lang="en-US" altLang="zh-CN" sz="1600" b="1" dirty="0">
                  <a:solidFill>
                    <a:schemeClr val="bg1"/>
                  </a:solidFill>
                </a:rPr>
                <a:t>0</a:t>
              </a:r>
              <a:r>
                <a:rPr lang="en-US" altLang="zh-TW" sz="1600" b="1" dirty="0">
                  <a:solidFill>
                    <a:schemeClr val="bg1"/>
                  </a:solidFill>
                </a:rPr>
                <a:t>1</a:t>
              </a:r>
              <a:endParaRPr lang="zh-CN" altLang="en-US" sz="1600" b="1" dirty="0">
                <a:solidFill>
                  <a:schemeClr val="bg1"/>
                </a:solidFill>
              </a:endParaRPr>
            </a:p>
          </p:txBody>
        </p:sp>
        <p:sp>
          <p:nvSpPr>
            <p:cNvPr id="9" name="矩形 8">
              <a:extLst>
                <a:ext uri="{FF2B5EF4-FFF2-40B4-BE49-F238E27FC236}">
                  <a16:creationId xmlns:a16="http://schemas.microsoft.com/office/drawing/2014/main" xmlns="" id="{EFDDC815-A2DA-4586-85DE-92BE54AF8FB0}"/>
                </a:ext>
              </a:extLst>
            </p:cNvPr>
            <p:cNvSpPr/>
            <p:nvPr/>
          </p:nvSpPr>
          <p:spPr>
            <a:xfrm>
              <a:off x="3668627" y="3745523"/>
              <a:ext cx="257120" cy="241803"/>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28" name="群組 27">
            <a:extLst>
              <a:ext uri="{FF2B5EF4-FFF2-40B4-BE49-F238E27FC236}">
                <a16:creationId xmlns:a16="http://schemas.microsoft.com/office/drawing/2014/main" xmlns="" id="{E2A8CDA7-7447-4C8E-B6CB-35F2BCA75F8D}"/>
              </a:ext>
            </a:extLst>
          </p:cNvPr>
          <p:cNvGrpSpPr/>
          <p:nvPr/>
        </p:nvGrpSpPr>
        <p:grpSpPr>
          <a:xfrm>
            <a:off x="4887000" y="1242226"/>
            <a:ext cx="441000" cy="338554"/>
            <a:chOff x="3576687" y="3697147"/>
            <a:chExt cx="441000" cy="338554"/>
          </a:xfrm>
        </p:grpSpPr>
        <p:sp>
          <p:nvSpPr>
            <p:cNvPr id="29" name="文字方塊 28">
              <a:extLst>
                <a:ext uri="{FF2B5EF4-FFF2-40B4-BE49-F238E27FC236}">
                  <a16:creationId xmlns:a16="http://schemas.microsoft.com/office/drawing/2014/main" xmlns="" id="{B22C2E59-DA04-4844-9D83-BACCECB75957}"/>
                </a:ext>
              </a:extLst>
            </p:cNvPr>
            <p:cNvSpPr txBox="1"/>
            <p:nvPr/>
          </p:nvSpPr>
          <p:spPr>
            <a:xfrm>
              <a:off x="3576687" y="3697147"/>
              <a:ext cx="441000" cy="338554"/>
            </a:xfrm>
            <a:prstGeom prst="rect">
              <a:avLst/>
            </a:prstGeom>
            <a:noFill/>
          </p:spPr>
          <p:txBody>
            <a:bodyPr wrap="square">
              <a:spAutoFit/>
            </a:bodyPr>
            <a:lstStyle/>
            <a:p>
              <a:pPr algn="ctr">
                <a:defRPr/>
              </a:pPr>
              <a:r>
                <a:rPr lang="en-US" altLang="zh-CN" sz="1600" b="1" dirty="0">
                  <a:solidFill>
                    <a:schemeClr val="bg1"/>
                  </a:solidFill>
                </a:rPr>
                <a:t>02</a:t>
              </a:r>
              <a:endParaRPr lang="zh-CN" altLang="en-US" sz="1600" b="1" dirty="0">
                <a:solidFill>
                  <a:schemeClr val="bg1"/>
                </a:solidFill>
              </a:endParaRPr>
            </a:p>
          </p:txBody>
        </p:sp>
        <p:sp>
          <p:nvSpPr>
            <p:cNvPr id="30" name="矩形 29">
              <a:extLst>
                <a:ext uri="{FF2B5EF4-FFF2-40B4-BE49-F238E27FC236}">
                  <a16:creationId xmlns:a16="http://schemas.microsoft.com/office/drawing/2014/main" xmlns="" id="{E5F24B18-FD84-4758-8927-00F5615F7B44}"/>
                </a:ext>
              </a:extLst>
            </p:cNvPr>
            <p:cNvSpPr/>
            <p:nvPr/>
          </p:nvSpPr>
          <p:spPr>
            <a:xfrm>
              <a:off x="3668627" y="3745523"/>
              <a:ext cx="257120" cy="241803"/>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31" name="群組 30">
            <a:extLst>
              <a:ext uri="{FF2B5EF4-FFF2-40B4-BE49-F238E27FC236}">
                <a16:creationId xmlns:a16="http://schemas.microsoft.com/office/drawing/2014/main" xmlns="" id="{5EA38A73-4CF6-4388-BD42-EAB5C18F5CED}"/>
              </a:ext>
            </a:extLst>
          </p:cNvPr>
          <p:cNvGrpSpPr/>
          <p:nvPr/>
        </p:nvGrpSpPr>
        <p:grpSpPr>
          <a:xfrm>
            <a:off x="2646000" y="1242226"/>
            <a:ext cx="441000" cy="338554"/>
            <a:chOff x="3576687" y="3697147"/>
            <a:chExt cx="441000" cy="338554"/>
          </a:xfrm>
        </p:grpSpPr>
        <p:sp>
          <p:nvSpPr>
            <p:cNvPr id="32" name="文字方塊 31">
              <a:extLst>
                <a:ext uri="{FF2B5EF4-FFF2-40B4-BE49-F238E27FC236}">
                  <a16:creationId xmlns:a16="http://schemas.microsoft.com/office/drawing/2014/main" xmlns="" id="{D148170B-BF22-43BA-8930-5EF57C2B9A5D}"/>
                </a:ext>
              </a:extLst>
            </p:cNvPr>
            <p:cNvSpPr txBox="1"/>
            <p:nvPr/>
          </p:nvSpPr>
          <p:spPr>
            <a:xfrm>
              <a:off x="3576687" y="3697147"/>
              <a:ext cx="441000" cy="338554"/>
            </a:xfrm>
            <a:prstGeom prst="rect">
              <a:avLst/>
            </a:prstGeom>
            <a:noFill/>
          </p:spPr>
          <p:txBody>
            <a:bodyPr wrap="square">
              <a:spAutoFit/>
            </a:bodyPr>
            <a:lstStyle/>
            <a:p>
              <a:pPr algn="ctr">
                <a:defRPr/>
              </a:pPr>
              <a:r>
                <a:rPr lang="en-US" altLang="zh-CN" sz="1600" b="1" dirty="0">
                  <a:solidFill>
                    <a:schemeClr val="bg1"/>
                  </a:solidFill>
                </a:rPr>
                <a:t>03</a:t>
              </a:r>
              <a:endParaRPr lang="zh-CN" altLang="en-US" sz="1600" b="1" dirty="0">
                <a:solidFill>
                  <a:schemeClr val="bg1"/>
                </a:solidFill>
              </a:endParaRPr>
            </a:p>
          </p:txBody>
        </p:sp>
        <p:sp>
          <p:nvSpPr>
            <p:cNvPr id="33" name="矩形 32">
              <a:extLst>
                <a:ext uri="{FF2B5EF4-FFF2-40B4-BE49-F238E27FC236}">
                  <a16:creationId xmlns:a16="http://schemas.microsoft.com/office/drawing/2014/main" xmlns="" id="{70FFF76E-2050-4FF3-8371-D842D0285149}"/>
                </a:ext>
              </a:extLst>
            </p:cNvPr>
            <p:cNvSpPr/>
            <p:nvPr/>
          </p:nvSpPr>
          <p:spPr>
            <a:xfrm>
              <a:off x="3668627" y="3745523"/>
              <a:ext cx="257120" cy="241803"/>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957681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95583"/>
            <a:ext cx="9144000" cy="197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群組 11">
            <a:extLst>
              <a:ext uri="{FF2B5EF4-FFF2-40B4-BE49-F238E27FC236}">
                <a16:creationId xmlns:a16="http://schemas.microsoft.com/office/drawing/2014/main" xmlns="" id="{DE0D9F65-084D-469B-8FD9-5495B546D6E7}"/>
              </a:ext>
            </a:extLst>
          </p:cNvPr>
          <p:cNvGrpSpPr/>
          <p:nvPr/>
        </p:nvGrpSpPr>
        <p:grpSpPr>
          <a:xfrm>
            <a:off x="510579" y="1402198"/>
            <a:ext cx="8122843" cy="2596112"/>
            <a:chOff x="284393" y="1314000"/>
            <a:chExt cx="8122843" cy="2596112"/>
          </a:xfrm>
        </p:grpSpPr>
        <p:grpSp>
          <p:nvGrpSpPr>
            <p:cNvPr id="5" name="群組 4">
              <a:extLst>
                <a:ext uri="{FF2B5EF4-FFF2-40B4-BE49-F238E27FC236}">
                  <a16:creationId xmlns:a16="http://schemas.microsoft.com/office/drawing/2014/main" xmlns="" id="{7B61C08C-B20F-477F-9420-0990087EEAC0}"/>
                </a:ext>
              </a:extLst>
            </p:cNvPr>
            <p:cNvGrpSpPr/>
            <p:nvPr/>
          </p:nvGrpSpPr>
          <p:grpSpPr>
            <a:xfrm>
              <a:off x="284393" y="1314000"/>
              <a:ext cx="1709146" cy="2565333"/>
              <a:chOff x="284393" y="1314000"/>
              <a:chExt cx="1709146" cy="2565333"/>
            </a:xfrm>
          </p:grpSpPr>
          <p:sp>
            <p:nvSpPr>
              <p:cNvPr id="60" name="TextBox 88">
                <a:extLst>
                  <a:ext uri="{FF2B5EF4-FFF2-40B4-BE49-F238E27FC236}">
                    <a16:creationId xmlns:a16="http://schemas.microsoft.com/office/drawing/2014/main" xmlns="" id="{6955B291-76E6-49FB-8D44-CA9D0541AB11}"/>
                  </a:ext>
                </a:extLst>
              </p:cNvPr>
              <p:cNvSpPr txBox="1"/>
              <p:nvPr/>
            </p:nvSpPr>
            <p:spPr>
              <a:xfrm>
                <a:off x="284393" y="3510001"/>
                <a:ext cx="1709146" cy="369332"/>
              </a:xfrm>
              <a:prstGeom prst="rect">
                <a:avLst/>
              </a:prstGeom>
              <a:noFill/>
            </p:spPr>
            <p:txBody>
              <a:bodyPr wrap="square" rtlCol="0">
                <a:spAutoFit/>
              </a:bodyPr>
              <a:lstStyle/>
              <a:p>
                <a:pPr algn="dist"/>
                <a:r>
                  <a:rPr lang="zh-TW" altLang="en-US" b="1" dirty="0">
                    <a:latin typeface="微軟正黑體" panose="020B0604030504040204" pitchFamily="34" charset="-120"/>
                    <a:ea typeface="微軟正黑體" panose="020B0604030504040204" pitchFamily="34" charset="-120"/>
                  </a:rPr>
                  <a:t>左側塗裝前</a:t>
                </a:r>
              </a:p>
            </p:txBody>
          </p:sp>
          <p:pic>
            <p:nvPicPr>
              <p:cNvPr id="7" name="圖片 6"/>
              <p:cNvPicPr>
                <a:picLocks noChangeAspect="1"/>
              </p:cNvPicPr>
              <p:nvPr/>
            </p:nvPicPr>
            <p:blipFill rotWithShape="1">
              <a:blip r:embed="rId5">
                <a:extLst>
                  <a:ext uri="{28A0092B-C50C-407E-A947-70E740481C1C}">
                    <a14:useLocalDpi xmlns:a14="http://schemas.microsoft.com/office/drawing/2010/main" val="0"/>
                  </a:ext>
                </a:extLst>
              </a:blip>
              <a:srcRect l="-4152" r="-4152"/>
              <a:stretch/>
            </p:blipFill>
            <p:spPr bwMode="auto">
              <a:xfrm>
                <a:off x="426166" y="1314000"/>
                <a:ext cx="1425600" cy="2268000"/>
              </a:xfrm>
              <a:prstGeom prst="rect">
                <a:avLst/>
              </a:prstGeom>
              <a:ln>
                <a:noFill/>
              </a:ln>
              <a:effectLst>
                <a:softEdge rad="112500"/>
              </a:effectLst>
            </p:spPr>
          </p:pic>
        </p:grpSp>
        <p:grpSp>
          <p:nvGrpSpPr>
            <p:cNvPr id="4" name="群組 3">
              <a:extLst>
                <a:ext uri="{FF2B5EF4-FFF2-40B4-BE49-F238E27FC236}">
                  <a16:creationId xmlns:a16="http://schemas.microsoft.com/office/drawing/2014/main" xmlns="" id="{9935D236-76E8-42A6-B308-8DFA5647A22E}"/>
                </a:ext>
              </a:extLst>
            </p:cNvPr>
            <p:cNvGrpSpPr/>
            <p:nvPr/>
          </p:nvGrpSpPr>
          <p:grpSpPr>
            <a:xfrm>
              <a:off x="2613979" y="1314000"/>
              <a:ext cx="1709146" cy="2596112"/>
              <a:chOff x="2613979" y="1314000"/>
              <a:chExt cx="1709146" cy="2596112"/>
            </a:xfrm>
          </p:grpSpPr>
          <p:sp>
            <p:nvSpPr>
              <p:cNvPr id="48" name="TextBox 88">
                <a:extLst>
                  <a:ext uri="{FF2B5EF4-FFF2-40B4-BE49-F238E27FC236}">
                    <a16:creationId xmlns:a16="http://schemas.microsoft.com/office/drawing/2014/main" xmlns="" id="{6955B291-76E6-49FB-8D44-CA9D0541AB11}"/>
                  </a:ext>
                </a:extLst>
              </p:cNvPr>
              <p:cNvSpPr txBox="1"/>
              <p:nvPr/>
            </p:nvSpPr>
            <p:spPr>
              <a:xfrm>
                <a:off x="2613979" y="3510002"/>
                <a:ext cx="1709146" cy="400110"/>
              </a:xfrm>
              <a:prstGeom prst="rect">
                <a:avLst/>
              </a:prstGeom>
              <a:noFill/>
            </p:spPr>
            <p:txBody>
              <a:bodyPr wrap="square" rtlCol="0">
                <a:spAutoFit/>
              </a:bodyPr>
              <a:lstStyle/>
              <a:p>
                <a:pPr algn="dist"/>
                <a:r>
                  <a:rPr lang="zh-TW" altLang="en-US" sz="2000" b="1" dirty="0">
                    <a:latin typeface="微軟正黑體" panose="020B0604030504040204" pitchFamily="34" charset="-120"/>
                    <a:ea typeface="微軟正黑體" panose="020B0604030504040204" pitchFamily="34" charset="-120"/>
                  </a:rPr>
                  <a:t>右側塗裝前</a:t>
                </a:r>
              </a:p>
            </p:txBody>
          </p:sp>
          <p:pic>
            <p:nvPicPr>
              <p:cNvPr id="8" name="圖片 7"/>
              <p:cNvPicPr>
                <a:picLocks noChangeAspect="1"/>
              </p:cNvPicPr>
              <p:nvPr/>
            </p:nvPicPr>
            <p:blipFill rotWithShape="1">
              <a:blip r:embed="rId6">
                <a:extLst>
                  <a:ext uri="{28A0092B-C50C-407E-A947-70E740481C1C}">
                    <a14:useLocalDpi xmlns:a14="http://schemas.microsoft.com/office/drawing/2010/main" val="0"/>
                  </a:ext>
                </a:extLst>
              </a:blip>
              <a:srcRect l="-4564" r="3121"/>
              <a:stretch/>
            </p:blipFill>
            <p:spPr bwMode="auto">
              <a:xfrm>
                <a:off x="2755752" y="1314000"/>
                <a:ext cx="1425600" cy="2268000"/>
              </a:xfrm>
              <a:prstGeom prst="rect">
                <a:avLst/>
              </a:prstGeom>
              <a:ln>
                <a:noFill/>
              </a:ln>
              <a:effectLst>
                <a:softEdge rad="112500"/>
              </a:effectLst>
            </p:spPr>
          </p:pic>
        </p:grpSp>
        <p:grpSp>
          <p:nvGrpSpPr>
            <p:cNvPr id="3" name="群組 2">
              <a:extLst>
                <a:ext uri="{FF2B5EF4-FFF2-40B4-BE49-F238E27FC236}">
                  <a16:creationId xmlns:a16="http://schemas.microsoft.com/office/drawing/2014/main" xmlns="" id="{0C855616-8002-4FD6-B869-C44D5E92BAEE}"/>
                </a:ext>
              </a:extLst>
            </p:cNvPr>
            <p:cNvGrpSpPr/>
            <p:nvPr/>
          </p:nvGrpSpPr>
          <p:grpSpPr>
            <a:xfrm>
              <a:off x="4701651" y="1314000"/>
              <a:ext cx="1709146" cy="2596111"/>
              <a:chOff x="4701651" y="1314000"/>
              <a:chExt cx="1709146" cy="2596111"/>
            </a:xfrm>
          </p:grpSpPr>
          <p:sp>
            <p:nvSpPr>
              <p:cNvPr id="51" name="TextBox 88">
                <a:extLst>
                  <a:ext uri="{FF2B5EF4-FFF2-40B4-BE49-F238E27FC236}">
                    <a16:creationId xmlns:a16="http://schemas.microsoft.com/office/drawing/2014/main" xmlns="" id="{6955B291-76E6-49FB-8D44-CA9D0541AB11}"/>
                  </a:ext>
                </a:extLst>
              </p:cNvPr>
              <p:cNvSpPr txBox="1"/>
              <p:nvPr/>
            </p:nvSpPr>
            <p:spPr>
              <a:xfrm>
                <a:off x="4701651" y="3510001"/>
                <a:ext cx="1709146" cy="400110"/>
              </a:xfrm>
              <a:prstGeom prst="rect">
                <a:avLst/>
              </a:prstGeom>
              <a:noFill/>
            </p:spPr>
            <p:txBody>
              <a:bodyPr wrap="square" rtlCol="0">
                <a:spAutoFit/>
              </a:bodyPr>
              <a:lstStyle/>
              <a:p>
                <a:pPr algn="dist"/>
                <a:r>
                  <a:rPr lang="zh-TW" altLang="en-US" sz="2000" b="1" dirty="0">
                    <a:latin typeface="微軟正黑體" panose="020B0604030504040204" pitchFamily="34" charset="-120"/>
                    <a:ea typeface="微軟正黑體" panose="020B0604030504040204" pitchFamily="34" charset="-120"/>
                  </a:rPr>
                  <a:t>左側塗裝後</a:t>
                </a:r>
              </a:p>
            </p:txBody>
          </p:sp>
          <p:pic>
            <p:nvPicPr>
              <p:cNvPr id="9" name="圖片 8"/>
              <p:cNvPicPr>
                <a:picLocks noChangeAspect="1"/>
              </p:cNvPicPr>
              <p:nvPr/>
            </p:nvPicPr>
            <p:blipFill rotWithShape="1">
              <a:blip r:embed="rId7">
                <a:extLst>
                  <a:ext uri="{28A0092B-C50C-407E-A947-70E740481C1C}">
                    <a14:useLocalDpi xmlns:a14="http://schemas.microsoft.com/office/drawing/2010/main" val="0"/>
                  </a:ext>
                </a:extLst>
              </a:blip>
              <a:srcRect l="3630" r="-3972"/>
              <a:stretch/>
            </p:blipFill>
            <p:spPr bwMode="auto">
              <a:xfrm>
                <a:off x="4843424" y="1314000"/>
                <a:ext cx="1425600" cy="2268000"/>
              </a:xfrm>
              <a:prstGeom prst="rect">
                <a:avLst/>
              </a:prstGeom>
              <a:ln>
                <a:noFill/>
              </a:ln>
              <a:effectLst>
                <a:softEdge rad="112500"/>
              </a:effectLst>
            </p:spPr>
          </p:pic>
        </p:grpSp>
        <p:grpSp>
          <p:nvGrpSpPr>
            <p:cNvPr id="2" name="群組 1">
              <a:extLst>
                <a:ext uri="{FF2B5EF4-FFF2-40B4-BE49-F238E27FC236}">
                  <a16:creationId xmlns:a16="http://schemas.microsoft.com/office/drawing/2014/main" xmlns="" id="{B52ECD6A-0D5D-4663-A68E-CD843B570849}"/>
                </a:ext>
              </a:extLst>
            </p:cNvPr>
            <p:cNvGrpSpPr/>
            <p:nvPr/>
          </p:nvGrpSpPr>
          <p:grpSpPr>
            <a:xfrm>
              <a:off x="6698090" y="1314000"/>
              <a:ext cx="1709146" cy="2596111"/>
              <a:chOff x="6698090" y="1314000"/>
              <a:chExt cx="1709146" cy="2596111"/>
            </a:xfrm>
          </p:grpSpPr>
          <p:sp>
            <p:nvSpPr>
              <p:cNvPr id="54" name="TextBox 88">
                <a:extLst>
                  <a:ext uri="{FF2B5EF4-FFF2-40B4-BE49-F238E27FC236}">
                    <a16:creationId xmlns:a16="http://schemas.microsoft.com/office/drawing/2014/main" xmlns="" id="{6955B291-76E6-49FB-8D44-CA9D0541AB11}"/>
                  </a:ext>
                </a:extLst>
              </p:cNvPr>
              <p:cNvSpPr txBox="1"/>
              <p:nvPr/>
            </p:nvSpPr>
            <p:spPr>
              <a:xfrm>
                <a:off x="6698090" y="3510001"/>
                <a:ext cx="1709146" cy="400110"/>
              </a:xfrm>
              <a:prstGeom prst="rect">
                <a:avLst/>
              </a:prstGeom>
              <a:noFill/>
            </p:spPr>
            <p:txBody>
              <a:bodyPr wrap="square" rtlCol="0">
                <a:spAutoFit/>
              </a:bodyPr>
              <a:lstStyle/>
              <a:p>
                <a:pPr algn="dist"/>
                <a:r>
                  <a:rPr lang="zh-TW" altLang="en-US" sz="2000" b="1" dirty="0">
                    <a:latin typeface="微軟正黑體" panose="020B0604030504040204" pitchFamily="34" charset="-120"/>
                    <a:ea typeface="微軟正黑體" panose="020B0604030504040204" pitchFamily="34" charset="-120"/>
                  </a:rPr>
                  <a:t>右側塗裝後</a:t>
                </a:r>
              </a:p>
            </p:txBody>
          </p:sp>
          <p:pic>
            <p:nvPicPr>
              <p:cNvPr id="10" name="圖片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39507" y="1314000"/>
                <a:ext cx="1426313" cy="2268000"/>
              </a:xfrm>
              <a:prstGeom prst="rect">
                <a:avLst/>
              </a:prstGeom>
              <a:ln>
                <a:noFill/>
              </a:ln>
              <a:effectLst>
                <a:softEdge rad="112500"/>
              </a:effectLst>
            </p:spPr>
          </p:pic>
        </p:grpSp>
      </p:grpSp>
      <p:sp>
        <p:nvSpPr>
          <p:cNvPr id="6" name="投影片編號版面配置區 5"/>
          <p:cNvSpPr>
            <a:spLocks noGrp="1"/>
          </p:cNvSpPr>
          <p:nvPr>
            <p:ph type="sldNum" sz="quarter" idx="12"/>
          </p:nvPr>
        </p:nvSpPr>
        <p:spPr/>
        <p:txBody>
          <a:bodyPr/>
          <a:lstStyle/>
          <a:p>
            <a:fld id="{7D4CE5F0-D085-49DB-B409-5CB520ED38F1}" type="slidenum">
              <a:rPr lang="zh-TW" altLang="en-US" smtClean="0"/>
              <a:t>16</a:t>
            </a:fld>
            <a:endParaRPr lang="zh-TW" altLang="en-US"/>
          </a:p>
        </p:txBody>
      </p:sp>
      <p:sp>
        <p:nvSpPr>
          <p:cNvPr id="11" name="文字方塊 10"/>
          <p:cNvSpPr txBox="1"/>
          <p:nvPr/>
        </p:nvSpPr>
        <p:spPr>
          <a:xfrm>
            <a:off x="1647000" y="819000"/>
            <a:ext cx="6090220" cy="461665"/>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室內機</a:t>
            </a:r>
            <a:r>
              <a:rPr lang="zh-TW" altLang="en-US" sz="2400" dirty="0">
                <a:solidFill>
                  <a:srgbClr val="143D53"/>
                </a:solidFill>
                <a:latin typeface="微軟正黑體" panose="020B0604030504040204" pitchFamily="34" charset="-120"/>
                <a:ea typeface="微軟正黑體" panose="020B0604030504040204" pitchFamily="34" charset="-120"/>
              </a:rPr>
              <a:t>防腐蝕科技塗裝</a:t>
            </a:r>
          </a:p>
        </p:txBody>
      </p:sp>
      <p:sp>
        <p:nvSpPr>
          <p:cNvPr id="25"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P.4</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36" name="群組 35"/>
          <p:cNvGrpSpPr/>
          <p:nvPr/>
        </p:nvGrpSpPr>
        <p:grpSpPr>
          <a:xfrm>
            <a:off x="387000" y="774000"/>
            <a:ext cx="7020000" cy="108000"/>
            <a:chOff x="387000" y="774000"/>
            <a:chExt cx="7020000" cy="108000"/>
          </a:xfrm>
        </p:grpSpPr>
        <p:sp>
          <p:nvSpPr>
            <p:cNvPr id="37" name="矩形 36">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40"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防腐蝕科技</a:t>
            </a:r>
          </a:p>
        </p:txBody>
      </p:sp>
    </p:spTree>
    <p:extLst>
      <p:ext uri="{BB962C8B-B14F-4D97-AF65-F5344CB8AC3E}">
        <p14:creationId xmlns:p14="http://schemas.microsoft.com/office/powerpoint/2010/main" val="2528877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7D4CE5F0-D085-49DB-B409-5CB520ED38F1}" type="slidenum">
              <a:rPr lang="zh-TW" altLang="en-US" smtClean="0"/>
              <a:t>17</a:t>
            </a:fld>
            <a:endParaRPr lang="zh-TW" altLang="en-US"/>
          </a:p>
        </p:txBody>
      </p:sp>
      <p:sp>
        <p:nvSpPr>
          <p:cNvPr id="25"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P.13</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29" name="群組 28"/>
          <p:cNvGrpSpPr/>
          <p:nvPr/>
        </p:nvGrpSpPr>
        <p:grpSpPr>
          <a:xfrm>
            <a:off x="387000" y="774000"/>
            <a:ext cx="7020000" cy="108000"/>
            <a:chOff x="387000" y="774000"/>
            <a:chExt cx="7020000" cy="108000"/>
          </a:xfrm>
        </p:grpSpPr>
        <p:sp>
          <p:nvSpPr>
            <p:cNvPr id="30" name="矩形 29">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48"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防腐蝕科技</a:t>
            </a:r>
          </a:p>
        </p:txBody>
      </p:sp>
      <p:sp>
        <p:nvSpPr>
          <p:cNvPr id="50" name="文字方塊 49"/>
          <p:cNvSpPr txBox="1"/>
          <p:nvPr/>
        </p:nvSpPr>
        <p:spPr>
          <a:xfrm>
            <a:off x="1287000" y="942335"/>
            <a:ext cx="6090220" cy="461665"/>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沿海</a:t>
            </a:r>
            <a:r>
              <a:rPr lang="en-US" altLang="zh-TW" sz="2400" b="1" dirty="0">
                <a:solidFill>
                  <a:srgbClr val="92D050"/>
                </a:solidFill>
                <a:latin typeface="微軟正黑體" panose="020B0604030504040204" pitchFamily="34" charset="-120"/>
                <a:ea typeface="微軟正黑體" panose="020B0604030504040204" pitchFamily="34" charset="-120"/>
              </a:rPr>
              <a:t>1</a:t>
            </a:r>
            <a:r>
              <a:rPr lang="zh-TW" altLang="en-US" sz="2400" b="1" dirty="0">
                <a:solidFill>
                  <a:srgbClr val="143D53"/>
                </a:solidFill>
                <a:latin typeface="微軟正黑體" panose="020B0604030504040204" pitchFamily="34" charset="-120"/>
                <a:ea typeface="微軟正黑體" panose="020B0604030504040204" pitchFamily="34" charset="-120"/>
              </a:rPr>
              <a:t>公里內之學校室外機</a:t>
            </a:r>
            <a:r>
              <a:rPr lang="zh-TW" altLang="en-US" sz="2400" b="1" dirty="0">
                <a:solidFill>
                  <a:srgbClr val="92D050"/>
                </a:solidFill>
                <a:latin typeface="微軟正黑體" panose="020B0604030504040204" pitchFamily="34" charset="-120"/>
                <a:ea typeface="微軟正黑體" panose="020B0604030504040204" pitchFamily="34" charset="-120"/>
              </a:rPr>
              <a:t>防重鹽害塗裝</a:t>
            </a:r>
          </a:p>
        </p:txBody>
      </p:sp>
      <p:sp>
        <p:nvSpPr>
          <p:cNvPr id="24" name="矩形 23">
            <a:extLst>
              <a:ext uri="{FF2B5EF4-FFF2-40B4-BE49-F238E27FC236}">
                <a16:creationId xmlns:a16="http://schemas.microsoft.com/office/drawing/2014/main" xmlns="" id="{8B42F042-87CE-499C-BB43-827ECF8AE163}"/>
              </a:ext>
            </a:extLst>
          </p:cNvPr>
          <p:cNvSpPr/>
          <p:nvPr/>
        </p:nvSpPr>
        <p:spPr>
          <a:xfrm>
            <a:off x="3198977" y="2054614"/>
            <a:ext cx="5727666" cy="3084131"/>
          </a:xfrm>
          <a:prstGeom prst="rect">
            <a:avLst/>
          </a:prstGeom>
        </p:spPr>
      </p:sp>
      <p:pic>
        <p:nvPicPr>
          <p:cNvPr id="26" name="圖片 25">
            <a:extLst>
              <a:ext uri="{FF2B5EF4-FFF2-40B4-BE49-F238E27FC236}">
                <a16:creationId xmlns:a16="http://schemas.microsoft.com/office/drawing/2014/main" xmlns="" id="{B988E0D5-C77D-46B3-8C0F-A02C2F20D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671" y="2499134"/>
            <a:ext cx="2389298" cy="2594913"/>
          </a:xfrm>
          <a:prstGeom prst="rect">
            <a:avLst/>
          </a:prstGeom>
        </p:spPr>
      </p:pic>
      <p:sp>
        <p:nvSpPr>
          <p:cNvPr id="27" name="圓角矩形 39">
            <a:extLst>
              <a:ext uri="{FF2B5EF4-FFF2-40B4-BE49-F238E27FC236}">
                <a16:creationId xmlns:a16="http://schemas.microsoft.com/office/drawing/2014/main" xmlns="" id="{96A35816-5361-437F-B69F-48A590C80AF3}"/>
              </a:ext>
            </a:extLst>
          </p:cNvPr>
          <p:cNvSpPr/>
          <p:nvPr/>
        </p:nvSpPr>
        <p:spPr>
          <a:xfrm>
            <a:off x="4184981" y="5214985"/>
            <a:ext cx="2124000" cy="900000"/>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sz="2400" dirty="0">
                <a:solidFill>
                  <a:srgbClr val="0064A6"/>
                </a:solidFill>
                <a:latin typeface="微軟正黑體" panose="020B0604030504040204" pitchFamily="34" charset="-120"/>
                <a:ea typeface="微軟正黑體" panose="020B0604030504040204" pitchFamily="34" charset="-120"/>
              </a:rPr>
              <a:t>藍波鋁鰭片</a:t>
            </a:r>
          </a:p>
          <a:p>
            <a:pPr algn="ctr"/>
            <a:r>
              <a:rPr lang="zh-TW" sz="2400" dirty="0">
                <a:solidFill>
                  <a:srgbClr val="0064A6"/>
                </a:solidFill>
                <a:latin typeface="微軟正黑體" panose="020B0604030504040204" pitchFamily="34" charset="-120"/>
                <a:ea typeface="微軟正黑體" panose="020B0604030504040204" pitchFamily="34" charset="-120"/>
              </a:rPr>
              <a:t>噴塗永保麗漆</a:t>
            </a:r>
          </a:p>
        </p:txBody>
      </p:sp>
      <p:sp>
        <p:nvSpPr>
          <p:cNvPr id="28" name="圓角矩形 40">
            <a:extLst>
              <a:ext uri="{FF2B5EF4-FFF2-40B4-BE49-F238E27FC236}">
                <a16:creationId xmlns:a16="http://schemas.microsoft.com/office/drawing/2014/main" xmlns="" id="{07545AD7-243F-4172-9F83-0C3CABFFBC9B}"/>
              </a:ext>
            </a:extLst>
          </p:cNvPr>
          <p:cNvSpPr/>
          <p:nvPr/>
        </p:nvSpPr>
        <p:spPr>
          <a:xfrm>
            <a:off x="4010400" y="1314000"/>
            <a:ext cx="2124000" cy="900000"/>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400" dirty="0">
                <a:solidFill>
                  <a:srgbClr val="0064A6"/>
                </a:solidFill>
                <a:latin typeface="微軟正黑體" panose="020B0604030504040204" pitchFamily="34" charset="-120"/>
                <a:ea typeface="微軟正黑體" panose="020B0604030504040204" pitchFamily="34" charset="-120"/>
              </a:rPr>
              <a:t>銅管焊接處</a:t>
            </a:r>
          </a:p>
          <a:p>
            <a:pPr algn="ctr">
              <a:spcAft>
                <a:spcPts val="0"/>
              </a:spcAft>
            </a:pPr>
            <a:r>
              <a:rPr lang="zh-TW" sz="2400" dirty="0">
                <a:solidFill>
                  <a:srgbClr val="0064A6"/>
                </a:solidFill>
                <a:latin typeface="微軟正黑體" panose="020B0604030504040204" pitchFamily="34" charset="-120"/>
                <a:ea typeface="微軟正黑體" panose="020B0604030504040204" pitchFamily="34" charset="-120"/>
              </a:rPr>
              <a:t>噴塗永保麗漆</a:t>
            </a:r>
          </a:p>
        </p:txBody>
      </p:sp>
      <p:sp>
        <p:nvSpPr>
          <p:cNvPr id="32" name="圓角矩形 41">
            <a:extLst>
              <a:ext uri="{FF2B5EF4-FFF2-40B4-BE49-F238E27FC236}">
                <a16:creationId xmlns:a16="http://schemas.microsoft.com/office/drawing/2014/main" xmlns="" id="{F1C3EF3D-EEED-4296-AB38-5885FE553D9F}"/>
              </a:ext>
            </a:extLst>
          </p:cNvPr>
          <p:cNvSpPr/>
          <p:nvPr/>
        </p:nvSpPr>
        <p:spPr>
          <a:xfrm>
            <a:off x="7182000" y="4959002"/>
            <a:ext cx="1512000" cy="900000"/>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sz="2400" dirty="0">
                <a:solidFill>
                  <a:srgbClr val="0064A6"/>
                </a:solidFill>
                <a:latin typeface="微軟正黑體" panose="020B0604030504040204" pitchFamily="34" charset="-120"/>
                <a:ea typeface="微軟正黑體" panose="020B0604030504040204" pitchFamily="34" charset="-120"/>
              </a:rPr>
              <a:t>側板噴塗</a:t>
            </a:r>
          </a:p>
          <a:p>
            <a:pPr algn="ctr"/>
            <a:r>
              <a:rPr lang="zh-TW" sz="2400" dirty="0">
                <a:solidFill>
                  <a:srgbClr val="0064A6"/>
                </a:solidFill>
                <a:latin typeface="微軟正黑體" panose="020B0604030504040204" pitchFamily="34" charset="-120"/>
                <a:ea typeface="微軟正黑體" panose="020B0604030504040204" pitchFamily="34" charset="-120"/>
              </a:rPr>
              <a:t>永保麗漆</a:t>
            </a:r>
          </a:p>
        </p:txBody>
      </p:sp>
      <p:sp>
        <p:nvSpPr>
          <p:cNvPr id="33" name="圓角矩形 42">
            <a:extLst>
              <a:ext uri="{FF2B5EF4-FFF2-40B4-BE49-F238E27FC236}">
                <a16:creationId xmlns:a16="http://schemas.microsoft.com/office/drawing/2014/main" xmlns="" id="{4DDCA1EF-8263-43E4-A7F0-07D861E886A1}"/>
              </a:ext>
            </a:extLst>
          </p:cNvPr>
          <p:cNvSpPr/>
          <p:nvPr/>
        </p:nvSpPr>
        <p:spPr>
          <a:xfrm>
            <a:off x="6882879" y="1629000"/>
            <a:ext cx="1811122" cy="900000"/>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sz="2400" dirty="0">
                <a:solidFill>
                  <a:srgbClr val="0064A6"/>
                </a:solidFill>
                <a:latin typeface="微軟正黑體" panose="020B0604030504040204" pitchFamily="34" charset="-120"/>
                <a:ea typeface="微軟正黑體" panose="020B0604030504040204" pitchFamily="34" charset="-120"/>
              </a:rPr>
              <a:t>控制基板</a:t>
            </a:r>
          </a:p>
          <a:p>
            <a:pPr algn="ctr"/>
            <a:r>
              <a:rPr lang="zh-TW" sz="2400" dirty="0">
                <a:solidFill>
                  <a:srgbClr val="0064A6"/>
                </a:solidFill>
                <a:latin typeface="微軟正黑體" panose="020B0604030504040204" pitchFamily="34" charset="-120"/>
                <a:ea typeface="微軟正黑體" panose="020B0604030504040204" pitchFamily="34" charset="-120"/>
              </a:rPr>
              <a:t>噴塗防潮劑</a:t>
            </a:r>
          </a:p>
        </p:txBody>
      </p:sp>
      <p:cxnSp>
        <p:nvCxnSpPr>
          <p:cNvPr id="34" name="直線單箭頭接點 33">
            <a:extLst>
              <a:ext uri="{FF2B5EF4-FFF2-40B4-BE49-F238E27FC236}">
                <a16:creationId xmlns:a16="http://schemas.microsoft.com/office/drawing/2014/main" xmlns="" id="{C286F6E9-26AC-4BEA-AB3A-55D89B440E88}"/>
              </a:ext>
            </a:extLst>
          </p:cNvPr>
          <p:cNvCxnSpPr>
            <a:cxnSpLocks/>
            <a:stCxn id="28" idx="2"/>
          </p:cNvCxnSpPr>
          <p:nvPr/>
        </p:nvCxnSpPr>
        <p:spPr>
          <a:xfrm>
            <a:off x="5072400" y="2214000"/>
            <a:ext cx="1411634" cy="1612546"/>
          </a:xfrm>
          <a:prstGeom prst="straightConnector1">
            <a:avLst/>
          </a:prstGeom>
          <a:ln>
            <a:solidFill>
              <a:srgbClr val="0064A6"/>
            </a:solidFill>
            <a:prstDash val="lgDash"/>
            <a:headEnd type="oval" w="med" len="med"/>
            <a:tailEnd type="oval" w="med" len="med"/>
          </a:ln>
        </p:spPr>
        <p:style>
          <a:lnRef idx="3">
            <a:schemeClr val="accent2"/>
          </a:lnRef>
          <a:fillRef idx="0">
            <a:schemeClr val="accent2"/>
          </a:fillRef>
          <a:effectRef idx="2">
            <a:schemeClr val="accent2"/>
          </a:effectRef>
          <a:fontRef idx="minor">
            <a:schemeClr val="tx1"/>
          </a:fontRef>
        </p:style>
      </p:cxnSp>
      <p:cxnSp>
        <p:nvCxnSpPr>
          <p:cNvPr id="37" name="直線單箭頭接點 36">
            <a:extLst>
              <a:ext uri="{FF2B5EF4-FFF2-40B4-BE49-F238E27FC236}">
                <a16:creationId xmlns:a16="http://schemas.microsoft.com/office/drawing/2014/main" xmlns="" id="{AFA3C6B3-F2A7-40FC-AEB2-CFD9D24B28CF}"/>
              </a:ext>
            </a:extLst>
          </p:cNvPr>
          <p:cNvCxnSpPr>
            <a:cxnSpLocks/>
          </p:cNvCxnSpPr>
          <p:nvPr/>
        </p:nvCxnSpPr>
        <p:spPr>
          <a:xfrm flipV="1">
            <a:off x="4977001" y="4175652"/>
            <a:ext cx="204049" cy="814426"/>
          </a:xfrm>
          <a:prstGeom prst="straightConnector1">
            <a:avLst/>
          </a:prstGeom>
          <a:ln>
            <a:solidFill>
              <a:srgbClr val="0064A6"/>
            </a:solidFill>
            <a:prstDash val="lgDash"/>
            <a:headEnd type="oval" w="med" len="med"/>
            <a:tailEnd type="oval" w="med" len="med"/>
          </a:ln>
        </p:spPr>
        <p:style>
          <a:lnRef idx="3">
            <a:schemeClr val="accent2"/>
          </a:lnRef>
          <a:fillRef idx="0">
            <a:schemeClr val="accent2"/>
          </a:fillRef>
          <a:effectRef idx="2">
            <a:schemeClr val="accent2"/>
          </a:effectRef>
          <a:fontRef idx="minor">
            <a:schemeClr val="tx1"/>
          </a:fontRef>
        </p:style>
      </p:cxnSp>
      <p:cxnSp>
        <p:nvCxnSpPr>
          <p:cNvPr id="49" name="直線單箭頭接點 48">
            <a:extLst>
              <a:ext uri="{FF2B5EF4-FFF2-40B4-BE49-F238E27FC236}">
                <a16:creationId xmlns:a16="http://schemas.microsoft.com/office/drawing/2014/main" xmlns="" id="{90FFE6D4-E55E-40CD-82BD-EACAB628D3FF}"/>
              </a:ext>
            </a:extLst>
          </p:cNvPr>
          <p:cNvCxnSpPr>
            <a:stCxn id="33" idx="1"/>
          </p:cNvCxnSpPr>
          <p:nvPr/>
        </p:nvCxnSpPr>
        <p:spPr>
          <a:xfrm flipH="1">
            <a:off x="6483939" y="2079000"/>
            <a:ext cx="398940" cy="903482"/>
          </a:xfrm>
          <a:prstGeom prst="straightConnector1">
            <a:avLst/>
          </a:prstGeom>
          <a:ln>
            <a:solidFill>
              <a:srgbClr val="0064A6"/>
            </a:solidFill>
            <a:prstDash val="lgDash"/>
            <a:headEnd type="oval" w="med" len="med"/>
            <a:tailEnd type="oval" w="med" len="med"/>
          </a:ln>
        </p:spPr>
        <p:style>
          <a:lnRef idx="3">
            <a:schemeClr val="accent2"/>
          </a:lnRef>
          <a:fillRef idx="0">
            <a:schemeClr val="accent2"/>
          </a:fillRef>
          <a:effectRef idx="2">
            <a:schemeClr val="accent2"/>
          </a:effectRef>
          <a:fontRef idx="minor">
            <a:schemeClr val="tx1"/>
          </a:fontRef>
        </p:style>
      </p:cxnSp>
      <p:cxnSp>
        <p:nvCxnSpPr>
          <p:cNvPr id="51" name="直線單箭頭接點 50">
            <a:extLst>
              <a:ext uri="{FF2B5EF4-FFF2-40B4-BE49-F238E27FC236}">
                <a16:creationId xmlns:a16="http://schemas.microsoft.com/office/drawing/2014/main" xmlns="" id="{2B050FD0-35A1-4188-96B7-A943215A24E8}"/>
              </a:ext>
            </a:extLst>
          </p:cNvPr>
          <p:cNvCxnSpPr>
            <a:stCxn id="32" idx="0"/>
          </p:cNvCxnSpPr>
          <p:nvPr/>
        </p:nvCxnSpPr>
        <p:spPr>
          <a:xfrm flipH="1" flipV="1">
            <a:off x="7141052" y="4270688"/>
            <a:ext cx="796948" cy="688314"/>
          </a:xfrm>
          <a:prstGeom prst="straightConnector1">
            <a:avLst/>
          </a:prstGeom>
          <a:ln>
            <a:solidFill>
              <a:srgbClr val="0064A6"/>
            </a:solidFill>
            <a:prstDash val="lgDash"/>
            <a:headEnd type="oval" w="med" len="med"/>
            <a:tailEnd type="oval" w="med" len="med"/>
          </a:ln>
        </p:spPr>
        <p:style>
          <a:lnRef idx="3">
            <a:schemeClr val="accent2"/>
          </a:lnRef>
          <a:fillRef idx="0">
            <a:schemeClr val="accent2"/>
          </a:fillRef>
          <a:effectRef idx="2">
            <a:schemeClr val="accent2"/>
          </a:effectRef>
          <a:fontRef idx="minor">
            <a:schemeClr val="tx1"/>
          </a:fontRef>
        </p:style>
      </p:cxnSp>
      <p:pic>
        <p:nvPicPr>
          <p:cNvPr id="20" name="圖片 19">
            <a:extLst>
              <a:ext uri="{FF2B5EF4-FFF2-40B4-BE49-F238E27FC236}">
                <a16:creationId xmlns:a16="http://schemas.microsoft.com/office/drawing/2014/main" xmlns="" id="{FC47055C-51A8-4933-BA0B-750DBE987F7B}"/>
              </a:ext>
            </a:extLst>
          </p:cNvPr>
          <p:cNvPicPr>
            <a:picLocks noChangeAspect="1"/>
          </p:cNvPicPr>
          <p:nvPr/>
        </p:nvPicPr>
        <p:blipFill>
          <a:blip r:embed="rId5"/>
          <a:stretch>
            <a:fillRect/>
          </a:stretch>
        </p:blipFill>
        <p:spPr>
          <a:xfrm>
            <a:off x="150470" y="2210578"/>
            <a:ext cx="4006431" cy="3797572"/>
          </a:xfrm>
          <a:prstGeom prst="rect">
            <a:avLst/>
          </a:prstGeom>
        </p:spPr>
      </p:pic>
    </p:spTree>
    <p:extLst>
      <p:ext uri="{BB962C8B-B14F-4D97-AF65-F5344CB8AC3E}">
        <p14:creationId xmlns:p14="http://schemas.microsoft.com/office/powerpoint/2010/main" val="2516876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1962" r="2696" b="5425"/>
          <a:stretch/>
        </p:blipFill>
        <p:spPr bwMode="auto">
          <a:xfrm>
            <a:off x="972000" y="2394000"/>
            <a:ext cx="7155000" cy="299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fld id="{7D4CE5F0-D085-49DB-B409-5CB520ED38F1}" type="slidenum">
              <a:rPr lang="zh-TW" altLang="en-US" smtClean="0"/>
              <a:t>18</a:t>
            </a:fld>
            <a:endParaRPr lang="zh-TW" altLang="en-US"/>
          </a:p>
        </p:txBody>
      </p:sp>
      <p:sp>
        <p:nvSpPr>
          <p:cNvPr id="12"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black">
                    <a:lumMod val="95000"/>
                    <a:lumOff val="5000"/>
                  </a:prstClr>
                </a:solidFill>
                <a:latin typeface="Microsoft JhengHei" charset="-120"/>
                <a:ea typeface="Microsoft JhengHei" charset="-120"/>
                <a:cs typeface="Microsoft JhengHei" charset="-120"/>
                <a:sym typeface="+mn-lt"/>
              </a:rPr>
              <a:t>翻至</a:t>
            </a:r>
            <a:r>
              <a:rPr lang="en-US" altLang="zh-TW" dirty="0">
                <a:solidFill>
                  <a:prstClr val="black">
                    <a:lumMod val="95000"/>
                    <a:lumOff val="5000"/>
                  </a:prstClr>
                </a:solidFill>
                <a:latin typeface="Microsoft JhengHei" charset="-120"/>
                <a:ea typeface="Microsoft JhengHei" charset="-120"/>
                <a:cs typeface="Microsoft JhengHei" charset="-120"/>
                <a:sym typeface="+mn-lt"/>
              </a:rPr>
              <a:t>P.8</a:t>
            </a:r>
            <a:r>
              <a:rPr lang="zh-TW" altLang="en-US" dirty="0">
                <a:solidFill>
                  <a:prstClr val="black">
                    <a:lumMod val="95000"/>
                    <a:lumOff val="5000"/>
                  </a:prstClr>
                </a:solidFill>
                <a:latin typeface="Microsoft JhengHei" charset="-120"/>
                <a:ea typeface="Microsoft JhengHei" charset="-120"/>
                <a:cs typeface="Microsoft JhengHei" charset="-120"/>
                <a:sym typeface="+mn-lt"/>
              </a:rPr>
              <a:t>頁</a:t>
            </a:r>
            <a:endParaRPr lang="zh-CN" altLang="en-US" dirty="0">
              <a:solidFill>
                <a:prstClr val="black">
                  <a:lumMod val="95000"/>
                  <a:lumOff val="5000"/>
                </a:prstClr>
              </a:solidFill>
              <a:latin typeface="Microsoft JhengHei" charset="-120"/>
              <a:ea typeface="Microsoft JhengHei" charset="-120"/>
              <a:cs typeface="Microsoft JhengHei" charset="-120"/>
              <a:sym typeface="+mn-lt"/>
            </a:endParaRPr>
          </a:p>
        </p:txBody>
      </p:sp>
      <p:grpSp>
        <p:nvGrpSpPr>
          <p:cNvPr id="14" name="群組 13"/>
          <p:cNvGrpSpPr/>
          <p:nvPr/>
        </p:nvGrpSpPr>
        <p:grpSpPr>
          <a:xfrm>
            <a:off x="387000" y="774000"/>
            <a:ext cx="7020000" cy="108000"/>
            <a:chOff x="387000" y="774000"/>
            <a:chExt cx="7020000" cy="108000"/>
          </a:xfrm>
        </p:grpSpPr>
        <p:sp>
          <p:nvSpPr>
            <p:cNvPr id="15" name="矩形 14">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8"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自控限電</a:t>
            </a:r>
          </a:p>
        </p:txBody>
      </p:sp>
      <p:sp>
        <p:nvSpPr>
          <p:cNvPr id="19" name="文字方塊 18"/>
          <p:cNvSpPr txBox="1"/>
          <p:nvPr/>
        </p:nvSpPr>
        <p:spPr>
          <a:xfrm>
            <a:off x="1647000" y="819000"/>
            <a:ext cx="6090220" cy="1200329"/>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由</a:t>
            </a:r>
            <a:r>
              <a:rPr lang="en-US" altLang="zh-TW" sz="2400" b="1" dirty="0" err="1">
                <a:solidFill>
                  <a:srgbClr val="143D53"/>
                </a:solidFill>
                <a:latin typeface="微軟正黑體" panose="020B0604030504040204" pitchFamily="34" charset="-120"/>
                <a:ea typeface="微軟正黑體" panose="020B0604030504040204" pitchFamily="34" charset="-120"/>
              </a:rPr>
              <a:t>TaiSEIA</a:t>
            </a:r>
            <a:r>
              <a:rPr lang="zh-TW" altLang="en-US" sz="2400" b="1" dirty="0">
                <a:solidFill>
                  <a:srgbClr val="143D53"/>
                </a:solidFill>
                <a:latin typeface="微軟正黑體" panose="020B0604030504040204" pitchFamily="34" charset="-120"/>
                <a:ea typeface="微軟正黑體" panose="020B0604030504040204" pitchFamily="34" charset="-120"/>
              </a:rPr>
              <a:t>通信介面通知</a:t>
            </a:r>
            <a:r>
              <a:rPr lang="en-US" altLang="zh-TW" sz="2400" dirty="0">
                <a:solidFill>
                  <a:srgbClr val="143D53"/>
                </a:solidFill>
                <a:latin typeface="微軟正黑體" panose="020B0604030504040204" pitchFamily="34" charset="-120"/>
                <a:ea typeface="微軟正黑體" panose="020B0604030504040204" pitchFamily="34" charset="-120"/>
              </a:rPr>
              <a:t/>
            </a:r>
            <a:br>
              <a:rPr lang="en-US" altLang="zh-TW" sz="2400" dirty="0">
                <a:solidFill>
                  <a:srgbClr val="143D53"/>
                </a:solidFill>
                <a:latin typeface="微軟正黑體" panose="020B0604030504040204" pitchFamily="34" charset="-120"/>
                <a:ea typeface="微軟正黑體" panose="020B0604030504040204" pitchFamily="34" charset="-120"/>
              </a:rPr>
            </a:br>
            <a:r>
              <a:rPr lang="zh-TW" altLang="en-US" sz="2400" dirty="0">
                <a:solidFill>
                  <a:srgbClr val="143D53"/>
                </a:solidFill>
                <a:latin typeface="微軟正黑體" panose="020B0604030504040204" pitchFamily="34" charset="-120"/>
                <a:ea typeface="微軟正黑體" panose="020B0604030504040204" pitchFamily="34" charset="-120"/>
              </a:rPr>
              <a:t>冷氣機將自動執行電流自我檢測</a:t>
            </a:r>
            <a:r>
              <a:rPr lang="en-US" altLang="zh-TW" sz="2400" dirty="0">
                <a:solidFill>
                  <a:srgbClr val="143D53"/>
                </a:solidFill>
                <a:latin typeface="微軟正黑體" panose="020B0604030504040204" pitchFamily="34" charset="-120"/>
                <a:ea typeface="微軟正黑體" panose="020B0604030504040204" pitchFamily="34" charset="-120"/>
              </a:rPr>
              <a:t/>
            </a:r>
            <a:br>
              <a:rPr lang="en-US" altLang="zh-TW" sz="2400" dirty="0">
                <a:solidFill>
                  <a:srgbClr val="143D53"/>
                </a:solidFill>
                <a:latin typeface="微軟正黑體" panose="020B0604030504040204" pitchFamily="34" charset="-120"/>
                <a:ea typeface="微軟正黑體" panose="020B0604030504040204" pitchFamily="34" charset="-120"/>
              </a:rPr>
            </a:br>
            <a:r>
              <a:rPr lang="zh-TW" altLang="en-US" sz="2400" dirty="0">
                <a:solidFill>
                  <a:srgbClr val="143D53"/>
                </a:solidFill>
                <a:latin typeface="微軟正黑體" panose="020B0604030504040204" pitchFamily="34" charset="-120"/>
                <a:ea typeface="微軟正黑體" panose="020B0604030504040204" pitchFamily="34" charset="-120"/>
              </a:rPr>
              <a:t>及消耗電力控制</a:t>
            </a:r>
          </a:p>
        </p:txBody>
      </p:sp>
    </p:spTree>
    <p:extLst>
      <p:ext uri="{BB962C8B-B14F-4D97-AF65-F5344CB8AC3E}">
        <p14:creationId xmlns:p14="http://schemas.microsoft.com/office/powerpoint/2010/main" val="2639290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892" y="2028282"/>
            <a:ext cx="7412216" cy="3676595"/>
          </a:xfrm>
          <a:prstGeom prst="rect">
            <a:avLst/>
          </a:prstGeom>
        </p:spPr>
      </p:pic>
      <p:sp>
        <p:nvSpPr>
          <p:cNvPr id="2" name="投影片編號版面配置區 1"/>
          <p:cNvSpPr>
            <a:spLocks noGrp="1"/>
          </p:cNvSpPr>
          <p:nvPr>
            <p:ph type="sldNum" sz="quarter" idx="12"/>
          </p:nvPr>
        </p:nvSpPr>
        <p:spPr/>
        <p:txBody>
          <a:bodyPr/>
          <a:lstStyle/>
          <a:p>
            <a:fld id="{7D4CE5F0-D085-49DB-B409-5CB520ED38F1}" type="slidenum">
              <a:rPr lang="zh-TW" altLang="en-US" smtClean="0"/>
              <a:t>19</a:t>
            </a:fld>
            <a:endParaRPr lang="zh-TW" altLang="en-US"/>
          </a:p>
        </p:txBody>
      </p:sp>
      <p:sp>
        <p:nvSpPr>
          <p:cNvPr id="12"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black">
                    <a:lumMod val="95000"/>
                    <a:lumOff val="5000"/>
                  </a:prstClr>
                </a:solidFill>
                <a:latin typeface="Microsoft JhengHei" charset="-120"/>
                <a:ea typeface="Microsoft JhengHei" charset="-120"/>
                <a:cs typeface="Microsoft JhengHei" charset="-120"/>
                <a:sym typeface="+mn-lt"/>
              </a:rPr>
              <a:t>翻至</a:t>
            </a:r>
            <a:r>
              <a:rPr lang="en-US" altLang="zh-TW" dirty="0">
                <a:solidFill>
                  <a:prstClr val="black">
                    <a:lumMod val="95000"/>
                    <a:lumOff val="5000"/>
                  </a:prstClr>
                </a:solidFill>
                <a:latin typeface="Microsoft JhengHei" charset="-120"/>
                <a:ea typeface="Microsoft JhengHei" charset="-120"/>
                <a:cs typeface="Microsoft JhengHei" charset="-120"/>
                <a:sym typeface="+mn-lt"/>
              </a:rPr>
              <a:t>P.7</a:t>
            </a:r>
            <a:r>
              <a:rPr lang="zh-TW" altLang="en-US" dirty="0">
                <a:solidFill>
                  <a:prstClr val="black">
                    <a:lumMod val="95000"/>
                    <a:lumOff val="5000"/>
                  </a:prstClr>
                </a:solidFill>
                <a:latin typeface="Microsoft JhengHei" charset="-120"/>
                <a:ea typeface="Microsoft JhengHei" charset="-120"/>
                <a:cs typeface="Microsoft JhengHei" charset="-120"/>
                <a:sym typeface="+mn-lt"/>
              </a:rPr>
              <a:t>頁</a:t>
            </a:r>
            <a:endParaRPr lang="zh-CN" altLang="en-US" dirty="0">
              <a:solidFill>
                <a:prstClr val="black">
                  <a:lumMod val="95000"/>
                  <a:lumOff val="5000"/>
                </a:prstClr>
              </a:solidFill>
              <a:latin typeface="Microsoft JhengHei" charset="-120"/>
              <a:ea typeface="Microsoft JhengHei" charset="-120"/>
              <a:cs typeface="Microsoft JhengHei" charset="-120"/>
              <a:sym typeface="+mn-lt"/>
            </a:endParaRPr>
          </a:p>
        </p:txBody>
      </p:sp>
      <p:grpSp>
        <p:nvGrpSpPr>
          <p:cNvPr id="11" name="群組 10"/>
          <p:cNvGrpSpPr/>
          <p:nvPr/>
        </p:nvGrpSpPr>
        <p:grpSpPr>
          <a:xfrm>
            <a:off x="387000" y="774000"/>
            <a:ext cx="7020000" cy="108000"/>
            <a:chOff x="387000" y="774000"/>
            <a:chExt cx="7020000" cy="108000"/>
          </a:xfrm>
        </p:grpSpPr>
        <p:sp>
          <p:nvSpPr>
            <p:cNvPr id="14" name="矩形 13">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8"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體感舒適</a:t>
            </a:r>
          </a:p>
        </p:txBody>
      </p:sp>
      <p:sp>
        <p:nvSpPr>
          <p:cNvPr id="19" name="文字方塊 18"/>
          <p:cNvSpPr txBox="1"/>
          <p:nvPr/>
        </p:nvSpPr>
        <p:spPr>
          <a:xfrm>
            <a:off x="1647000" y="819000"/>
            <a:ext cx="6090220" cy="830997"/>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在維持恆溫的同時</a:t>
            </a:r>
            <a:r>
              <a:rPr lang="en-US" altLang="zh-TW" sz="2400" dirty="0">
                <a:solidFill>
                  <a:srgbClr val="143D53"/>
                </a:solidFill>
                <a:latin typeface="微軟正黑體" panose="020B0604030504040204" pitchFamily="34" charset="-120"/>
                <a:ea typeface="微軟正黑體" panose="020B0604030504040204" pitchFamily="34" charset="-120"/>
              </a:rPr>
              <a:t/>
            </a:r>
            <a:br>
              <a:rPr lang="en-US" altLang="zh-TW" sz="2400" dirty="0">
                <a:solidFill>
                  <a:srgbClr val="143D53"/>
                </a:solidFill>
                <a:latin typeface="微軟正黑體" panose="020B0604030504040204" pitchFamily="34" charset="-120"/>
                <a:ea typeface="微軟正黑體" panose="020B0604030504040204" pitchFamily="34" charset="-120"/>
              </a:rPr>
            </a:br>
            <a:r>
              <a:rPr lang="zh-TW" altLang="en-US" sz="2400" dirty="0">
                <a:solidFill>
                  <a:srgbClr val="143D53"/>
                </a:solidFill>
                <a:latin typeface="微軟正黑體" panose="020B0604030504040204" pitchFamily="34" charset="-120"/>
                <a:ea typeface="微軟正黑體" panose="020B0604030504040204" pitchFamily="34" charset="-120"/>
              </a:rPr>
              <a:t>將濕度約控制在</a:t>
            </a:r>
            <a:r>
              <a:rPr lang="en-US" altLang="zh-TW" sz="2400" dirty="0">
                <a:solidFill>
                  <a:srgbClr val="143D53"/>
                </a:solidFill>
                <a:latin typeface="微軟正黑體" panose="020B0604030504040204" pitchFamily="34" charset="-120"/>
                <a:ea typeface="微軟正黑體" panose="020B0604030504040204" pitchFamily="34" charset="-120"/>
              </a:rPr>
              <a:t>55~65%</a:t>
            </a:r>
            <a:r>
              <a:rPr lang="zh-TW" altLang="en-US" sz="2400" dirty="0">
                <a:solidFill>
                  <a:srgbClr val="143D53"/>
                </a:solidFill>
                <a:latin typeface="微軟正黑體" panose="020B0604030504040204" pitchFamily="34" charset="-120"/>
                <a:ea typeface="微軟正黑體" panose="020B0604030504040204" pitchFamily="34" charset="-120"/>
              </a:rPr>
              <a:t>的體感舒適區間</a:t>
            </a:r>
          </a:p>
        </p:txBody>
      </p:sp>
    </p:spTree>
    <p:extLst>
      <p:ext uri="{BB962C8B-B14F-4D97-AF65-F5344CB8AC3E}">
        <p14:creationId xmlns:p14="http://schemas.microsoft.com/office/powerpoint/2010/main" val="1912339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2</a:t>
            </a:fld>
            <a:endParaRPr lang="zh-TW" altLang="en-US"/>
          </a:p>
        </p:txBody>
      </p:sp>
      <p:grpSp>
        <p:nvGrpSpPr>
          <p:cNvPr id="9" name="群組 8"/>
          <p:cNvGrpSpPr/>
          <p:nvPr/>
        </p:nvGrpSpPr>
        <p:grpSpPr>
          <a:xfrm>
            <a:off x="387000" y="774000"/>
            <a:ext cx="7020000" cy="108000"/>
            <a:chOff x="387000" y="774000"/>
            <a:chExt cx="7020000" cy="108000"/>
          </a:xfrm>
        </p:grpSpPr>
        <p:sp>
          <p:nvSpPr>
            <p:cNvPr id="10" name="矩形 9">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2" name="文本框 9"/>
          <p:cNvSpPr txBox="1"/>
          <p:nvPr/>
        </p:nvSpPr>
        <p:spPr>
          <a:xfrm>
            <a:off x="266400" y="180000"/>
            <a:ext cx="7488000" cy="584775"/>
          </a:xfrm>
          <a:prstGeom prst="rect">
            <a:avLst/>
          </a:prstGeom>
          <a:noFill/>
        </p:spPr>
        <p:txBody>
          <a:bodyPr wrap="square" rtlCol="0">
            <a:spAutoFit/>
          </a:bodyPr>
          <a:lstStyle/>
          <a:p>
            <a:r>
              <a:rPr lang="zh-TW" altLang="en-US" sz="3200" b="1" dirty="0">
                <a:solidFill>
                  <a:srgbClr val="143D53"/>
                </a:solidFill>
                <a:latin typeface="微軟正黑體" panose="020B0604030504040204" pitchFamily="34" charset="-120"/>
                <a:ea typeface="微軟正黑體" panose="020B0604030504040204" pitchFamily="34" charset="-120"/>
              </a:rPr>
              <a:t>力挺「班班有冷氣」政府政策</a:t>
            </a:r>
          </a:p>
        </p:txBody>
      </p:sp>
      <p:sp>
        <p:nvSpPr>
          <p:cNvPr id="14" name="矩形 13"/>
          <p:cNvSpPr/>
          <p:nvPr/>
        </p:nvSpPr>
        <p:spPr>
          <a:xfrm>
            <a:off x="432000" y="5994000"/>
            <a:ext cx="6210000" cy="461665"/>
          </a:xfrm>
          <a:prstGeom prst="rect">
            <a:avLst/>
          </a:prstGeom>
        </p:spPr>
        <p:txBody>
          <a:bodyPr wrap="square">
            <a:spAutoFit/>
          </a:bodyPr>
          <a:lstStyle/>
          <a:p>
            <a:r>
              <a:rPr lang="zh-TW" altLang="en-US" sz="1200" dirty="0">
                <a:solidFill>
                  <a:srgbClr val="143D53"/>
                </a:solidFill>
                <a:latin typeface="微軟正黑體" panose="020B0604030504040204" pitchFamily="34" charset="-120"/>
                <a:ea typeface="微軟正黑體" panose="020B0604030504040204" pitchFamily="34" charset="-120"/>
              </a:rPr>
              <a:t>日立冷氣力挺政府國中小學「班班有冷氣」政策，蔡英文總統</a:t>
            </a:r>
            <a:r>
              <a:rPr lang="en-US" altLang="zh-TW" sz="1200" dirty="0">
                <a:solidFill>
                  <a:srgbClr val="143D53"/>
                </a:solidFill>
                <a:latin typeface="微軟正黑體" panose="020B0604030504040204" pitchFamily="34" charset="-120"/>
                <a:ea typeface="微軟正黑體" panose="020B0604030504040204" pitchFamily="34" charset="-120"/>
              </a:rPr>
              <a:t>(</a:t>
            </a:r>
            <a:r>
              <a:rPr lang="zh-TW" altLang="en-US" sz="1200" dirty="0">
                <a:solidFill>
                  <a:srgbClr val="143D53"/>
                </a:solidFill>
                <a:latin typeface="微軟正黑體" panose="020B0604030504040204" pitchFamily="34" charset="-120"/>
                <a:ea typeface="微軟正黑體" panose="020B0604030504040204" pitchFamily="34" charset="-120"/>
              </a:rPr>
              <a:t>右二</a:t>
            </a:r>
            <a:r>
              <a:rPr lang="en-US" altLang="zh-TW" sz="1200" dirty="0">
                <a:solidFill>
                  <a:srgbClr val="143D53"/>
                </a:solidFill>
                <a:latin typeface="微軟正黑體" panose="020B0604030504040204" pitchFamily="34" charset="-120"/>
                <a:ea typeface="微軟正黑體" panose="020B0604030504040204" pitchFamily="34" charset="-120"/>
              </a:rPr>
              <a:t>)</a:t>
            </a:r>
            <a:r>
              <a:rPr lang="zh-TW" altLang="en-US" sz="1200" dirty="0">
                <a:solidFill>
                  <a:srgbClr val="143D53"/>
                </a:solidFill>
                <a:latin typeface="微軟正黑體" panose="020B0604030504040204" pitchFamily="34" charset="-120"/>
                <a:ea typeface="微軟正黑體" panose="020B0604030504040204" pitchFamily="34" charset="-120"/>
              </a:rPr>
              <a:t>及中華民國電器公會廖全平理事長</a:t>
            </a:r>
            <a:r>
              <a:rPr lang="en-US" altLang="zh-TW" sz="1200" dirty="0">
                <a:solidFill>
                  <a:srgbClr val="143D53"/>
                </a:solidFill>
                <a:latin typeface="微軟正黑體" panose="020B0604030504040204" pitchFamily="34" charset="-120"/>
                <a:ea typeface="微軟正黑體" panose="020B0604030504040204" pitchFamily="34" charset="-120"/>
              </a:rPr>
              <a:t>(</a:t>
            </a:r>
            <a:r>
              <a:rPr lang="zh-TW" altLang="en-US" sz="1200" dirty="0">
                <a:solidFill>
                  <a:srgbClr val="143D53"/>
                </a:solidFill>
                <a:latin typeface="微軟正黑體" panose="020B0604030504040204" pitchFamily="34" charset="-120"/>
                <a:ea typeface="微軟正黑體" panose="020B0604030504040204" pitchFamily="34" charset="-120"/>
              </a:rPr>
              <a:t>左二</a:t>
            </a:r>
            <a:r>
              <a:rPr lang="en-US" altLang="zh-TW" sz="1200" dirty="0">
                <a:solidFill>
                  <a:srgbClr val="143D53"/>
                </a:solidFill>
                <a:latin typeface="微軟正黑體" panose="020B0604030504040204" pitchFamily="34" charset="-120"/>
                <a:ea typeface="微軟正黑體" panose="020B0604030504040204" pitchFamily="34" charset="-120"/>
              </a:rPr>
              <a:t>)</a:t>
            </a:r>
            <a:r>
              <a:rPr lang="zh-TW" altLang="en-US" sz="1200" dirty="0">
                <a:solidFill>
                  <a:srgbClr val="143D53"/>
                </a:solidFill>
                <a:latin typeface="微軟正黑體" panose="020B0604030504040204" pitchFamily="34" charset="-120"/>
                <a:ea typeface="微軟正黑體" panose="020B0604030504040204" pitchFamily="34" charset="-120"/>
              </a:rPr>
              <a:t>親臨電器空調影音展日立展區。</a:t>
            </a:r>
          </a:p>
        </p:txBody>
      </p:sp>
      <p:sp>
        <p:nvSpPr>
          <p:cNvPr id="15" name="矩形 14"/>
          <p:cNvSpPr/>
          <p:nvPr/>
        </p:nvSpPr>
        <p:spPr>
          <a:xfrm>
            <a:off x="6822000" y="2124000"/>
            <a:ext cx="2115000" cy="3000821"/>
          </a:xfrm>
          <a:prstGeom prst="rect">
            <a:avLst/>
          </a:prstGeom>
        </p:spPr>
        <p:txBody>
          <a:bodyPr wrap="square">
            <a:spAutoFit/>
          </a:bodyPr>
          <a:lstStyle/>
          <a:p>
            <a:pPr>
              <a:lnSpc>
                <a:spcPct val="150000"/>
              </a:lnSpc>
            </a:pPr>
            <a:r>
              <a:rPr lang="zh-TW" altLang="en-US" dirty="0">
                <a:solidFill>
                  <a:srgbClr val="143D53"/>
                </a:solidFill>
                <a:latin typeface="微軟正黑體" panose="020B0604030504040204" pitchFamily="34" charset="-120"/>
                <a:ea typeface="微軟正黑體" panose="020B0604030504040204" pitchFamily="34" charset="-120"/>
              </a:rPr>
              <a:t>日立變頻冷氣同步日本尖端科技、在台灣研發創新，省電、耐用、專業服務的品牌優勢，已接連獲得嘉義市及雲林縣採用。</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00" y="1260000"/>
            <a:ext cx="6172903"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4674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000" y="1839498"/>
            <a:ext cx="5220000" cy="437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fld id="{7D4CE5F0-D085-49DB-B409-5CB520ED38F1}" type="slidenum">
              <a:rPr lang="zh-TW" altLang="en-US" smtClean="0"/>
              <a:t>20</a:t>
            </a:fld>
            <a:endParaRPr lang="zh-TW" altLang="en-US"/>
          </a:p>
        </p:txBody>
      </p:sp>
      <p:sp>
        <p:nvSpPr>
          <p:cNvPr id="12"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black">
                    <a:lumMod val="95000"/>
                    <a:lumOff val="5000"/>
                  </a:prstClr>
                </a:solidFill>
                <a:latin typeface="Microsoft JhengHei" charset="-120"/>
                <a:ea typeface="Microsoft JhengHei" charset="-120"/>
                <a:cs typeface="Microsoft JhengHei" charset="-120"/>
                <a:sym typeface="+mn-lt"/>
              </a:rPr>
              <a:t>翻至</a:t>
            </a:r>
            <a:r>
              <a:rPr lang="en-US" altLang="zh-TW" dirty="0">
                <a:solidFill>
                  <a:prstClr val="black">
                    <a:lumMod val="95000"/>
                    <a:lumOff val="5000"/>
                  </a:prstClr>
                </a:solidFill>
                <a:latin typeface="Microsoft JhengHei" charset="-120"/>
                <a:ea typeface="Microsoft JhengHei" charset="-120"/>
                <a:cs typeface="Microsoft JhengHei" charset="-120"/>
                <a:sym typeface="+mn-lt"/>
              </a:rPr>
              <a:t>P.7</a:t>
            </a:r>
            <a:r>
              <a:rPr lang="zh-TW" altLang="en-US" dirty="0">
                <a:solidFill>
                  <a:prstClr val="black">
                    <a:lumMod val="95000"/>
                    <a:lumOff val="5000"/>
                  </a:prstClr>
                </a:solidFill>
                <a:latin typeface="Microsoft JhengHei" charset="-120"/>
                <a:ea typeface="Microsoft JhengHei" charset="-120"/>
                <a:cs typeface="Microsoft JhengHei" charset="-120"/>
                <a:sym typeface="+mn-lt"/>
              </a:rPr>
              <a:t>頁</a:t>
            </a:r>
            <a:endParaRPr lang="zh-CN" altLang="en-US" dirty="0">
              <a:solidFill>
                <a:prstClr val="black">
                  <a:lumMod val="95000"/>
                  <a:lumOff val="5000"/>
                </a:prstClr>
              </a:solidFill>
              <a:latin typeface="Microsoft JhengHei" charset="-120"/>
              <a:ea typeface="Microsoft JhengHei" charset="-120"/>
              <a:cs typeface="Microsoft JhengHei" charset="-120"/>
              <a:sym typeface="+mn-lt"/>
            </a:endParaRPr>
          </a:p>
        </p:txBody>
      </p:sp>
      <p:grpSp>
        <p:nvGrpSpPr>
          <p:cNvPr id="14" name="群組 13"/>
          <p:cNvGrpSpPr/>
          <p:nvPr/>
        </p:nvGrpSpPr>
        <p:grpSpPr>
          <a:xfrm>
            <a:off x="387000" y="774000"/>
            <a:ext cx="7020000" cy="108000"/>
            <a:chOff x="387000" y="774000"/>
            <a:chExt cx="7020000" cy="108000"/>
          </a:xfrm>
        </p:grpSpPr>
        <p:sp>
          <p:nvSpPr>
            <p:cNvPr id="15" name="矩形 14">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8"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鎖定冷氣運轉</a:t>
            </a:r>
          </a:p>
        </p:txBody>
      </p:sp>
      <p:sp>
        <p:nvSpPr>
          <p:cNvPr id="19" name="文字方塊 18"/>
          <p:cNvSpPr txBox="1"/>
          <p:nvPr/>
        </p:nvSpPr>
        <p:spPr>
          <a:xfrm>
            <a:off x="1647000" y="819000"/>
            <a:ext cx="6090220" cy="830997"/>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基於節電需求，進階技術</a:t>
            </a:r>
            <a:r>
              <a:rPr lang="en-US" altLang="zh-TW" sz="2400" b="1" dirty="0">
                <a:solidFill>
                  <a:srgbClr val="143D53"/>
                </a:solidFill>
                <a:latin typeface="微軟正黑體" panose="020B0604030504040204" pitchFamily="34" charset="-120"/>
                <a:ea typeface="微軟正黑體" panose="020B0604030504040204" pitchFamily="34" charset="-120"/>
              </a:rPr>
              <a:t/>
            </a:r>
            <a:br>
              <a:rPr lang="en-US" altLang="zh-TW" sz="2400" b="1" dirty="0">
                <a:solidFill>
                  <a:srgbClr val="143D53"/>
                </a:solidFill>
                <a:latin typeface="微軟正黑體" panose="020B0604030504040204" pitchFamily="34" charset="-120"/>
                <a:ea typeface="微軟正黑體" panose="020B0604030504040204" pitchFamily="34" charset="-120"/>
              </a:rPr>
            </a:br>
            <a:r>
              <a:rPr lang="zh-TW" altLang="en-US" sz="2400" dirty="0">
                <a:solidFill>
                  <a:srgbClr val="143D53"/>
                </a:solidFill>
                <a:latin typeface="微軟正黑體" panose="020B0604030504040204" pitchFamily="34" charset="-120"/>
                <a:ea typeface="微軟正黑體" panose="020B0604030504040204" pitchFamily="34" charset="-120"/>
              </a:rPr>
              <a:t>協助學校控管總體耗電力，減少電費支出</a:t>
            </a:r>
          </a:p>
        </p:txBody>
      </p:sp>
    </p:spTree>
    <p:extLst>
      <p:ext uri="{BB962C8B-B14F-4D97-AF65-F5344CB8AC3E}">
        <p14:creationId xmlns:p14="http://schemas.microsoft.com/office/powerpoint/2010/main" val="478988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339" y="1811416"/>
            <a:ext cx="5541322" cy="45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fld id="{7D4CE5F0-D085-49DB-B409-5CB520ED38F1}" type="slidenum">
              <a:rPr lang="zh-TW" altLang="en-US" smtClean="0"/>
              <a:t>21</a:t>
            </a:fld>
            <a:endParaRPr lang="zh-TW" altLang="en-US"/>
          </a:p>
        </p:txBody>
      </p:sp>
      <p:sp>
        <p:nvSpPr>
          <p:cNvPr id="12"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black">
                    <a:lumMod val="95000"/>
                    <a:lumOff val="5000"/>
                  </a:prstClr>
                </a:solidFill>
                <a:latin typeface="Microsoft JhengHei" charset="-120"/>
                <a:ea typeface="Microsoft JhengHei" charset="-120"/>
                <a:cs typeface="Microsoft JhengHei" charset="-120"/>
                <a:sym typeface="+mn-lt"/>
              </a:rPr>
              <a:t>翻至</a:t>
            </a:r>
            <a:r>
              <a:rPr lang="en-US" altLang="zh-TW" dirty="0">
                <a:solidFill>
                  <a:prstClr val="black">
                    <a:lumMod val="95000"/>
                    <a:lumOff val="5000"/>
                  </a:prstClr>
                </a:solidFill>
                <a:latin typeface="Microsoft JhengHei" charset="-120"/>
                <a:ea typeface="Microsoft JhengHei" charset="-120"/>
                <a:cs typeface="Microsoft JhengHei" charset="-120"/>
                <a:sym typeface="+mn-lt"/>
              </a:rPr>
              <a:t>P.9</a:t>
            </a:r>
            <a:r>
              <a:rPr lang="zh-TW" altLang="en-US" dirty="0">
                <a:solidFill>
                  <a:prstClr val="black">
                    <a:lumMod val="95000"/>
                    <a:lumOff val="5000"/>
                  </a:prstClr>
                </a:solidFill>
                <a:latin typeface="Microsoft JhengHei" charset="-120"/>
                <a:ea typeface="Microsoft JhengHei" charset="-120"/>
                <a:cs typeface="Microsoft JhengHei" charset="-120"/>
                <a:sym typeface="+mn-lt"/>
              </a:rPr>
              <a:t>頁</a:t>
            </a:r>
            <a:endParaRPr lang="zh-CN" altLang="en-US" dirty="0">
              <a:solidFill>
                <a:prstClr val="black">
                  <a:lumMod val="95000"/>
                  <a:lumOff val="5000"/>
                </a:prstClr>
              </a:solidFill>
              <a:latin typeface="Microsoft JhengHei" charset="-120"/>
              <a:ea typeface="Microsoft JhengHei" charset="-120"/>
              <a:cs typeface="Microsoft JhengHei" charset="-120"/>
              <a:sym typeface="+mn-lt"/>
            </a:endParaRPr>
          </a:p>
        </p:txBody>
      </p:sp>
      <p:grpSp>
        <p:nvGrpSpPr>
          <p:cNvPr id="11" name="群組 10"/>
          <p:cNvGrpSpPr/>
          <p:nvPr/>
        </p:nvGrpSpPr>
        <p:grpSpPr>
          <a:xfrm>
            <a:off x="387000" y="774000"/>
            <a:ext cx="7020000" cy="108000"/>
            <a:chOff x="387000" y="774000"/>
            <a:chExt cx="7020000" cy="108000"/>
          </a:xfrm>
        </p:grpSpPr>
        <p:sp>
          <p:nvSpPr>
            <p:cNvPr id="14" name="矩形 13">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7"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限溫設定</a:t>
            </a:r>
          </a:p>
        </p:txBody>
      </p:sp>
      <p:sp>
        <p:nvSpPr>
          <p:cNvPr id="18" name="文字方塊 17"/>
          <p:cNvSpPr txBox="1"/>
          <p:nvPr/>
        </p:nvSpPr>
        <p:spPr>
          <a:xfrm>
            <a:off x="1647000" y="819000"/>
            <a:ext cx="6090220" cy="830997"/>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設定暖氣／冷氣的上／下限室溫設定</a:t>
            </a:r>
            <a:r>
              <a:rPr lang="en-US" altLang="zh-TW" sz="2400" dirty="0">
                <a:solidFill>
                  <a:srgbClr val="143D53"/>
                </a:solidFill>
                <a:latin typeface="微軟正黑體" panose="020B0604030504040204" pitchFamily="34" charset="-120"/>
                <a:ea typeface="微軟正黑體" panose="020B0604030504040204" pitchFamily="34" charset="-120"/>
              </a:rPr>
              <a:t/>
            </a:r>
            <a:br>
              <a:rPr lang="en-US" altLang="zh-TW" sz="2400" dirty="0">
                <a:solidFill>
                  <a:srgbClr val="143D53"/>
                </a:solidFill>
                <a:latin typeface="微軟正黑體" panose="020B0604030504040204" pitchFamily="34" charset="-120"/>
                <a:ea typeface="微軟正黑體" panose="020B0604030504040204" pitchFamily="34" charset="-120"/>
              </a:rPr>
            </a:br>
            <a:r>
              <a:rPr lang="zh-TW" altLang="en-US" sz="2400" dirty="0">
                <a:solidFill>
                  <a:srgbClr val="143D53"/>
                </a:solidFill>
                <a:latin typeface="微軟正黑體" panose="020B0604030504040204" pitchFamily="34" charset="-120"/>
                <a:ea typeface="微軟正黑體" panose="020B0604030504040204" pitchFamily="34" charset="-120"/>
              </a:rPr>
              <a:t>並加以鎖定</a:t>
            </a:r>
          </a:p>
        </p:txBody>
      </p:sp>
    </p:spTree>
    <p:extLst>
      <p:ext uri="{BB962C8B-B14F-4D97-AF65-F5344CB8AC3E}">
        <p14:creationId xmlns:p14="http://schemas.microsoft.com/office/powerpoint/2010/main" val="1201129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853" y="2439466"/>
            <a:ext cx="3802147" cy="329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fld id="{7D4CE5F0-D085-49DB-B409-5CB520ED38F1}" type="slidenum">
              <a:rPr lang="zh-TW" altLang="en-US" smtClean="0"/>
              <a:t>22</a:t>
            </a:fld>
            <a:endParaRPr lang="zh-TW" altLang="en-US"/>
          </a:p>
        </p:txBody>
      </p:sp>
      <p:sp>
        <p:nvSpPr>
          <p:cNvPr id="12"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black">
                    <a:lumMod val="95000"/>
                    <a:lumOff val="5000"/>
                  </a:prstClr>
                </a:solidFill>
                <a:latin typeface="Microsoft JhengHei" charset="-120"/>
                <a:ea typeface="Microsoft JhengHei" charset="-120"/>
                <a:cs typeface="Microsoft JhengHei" charset="-120"/>
                <a:sym typeface="+mn-lt"/>
              </a:rPr>
              <a:t>翻至</a:t>
            </a:r>
            <a:r>
              <a:rPr lang="en-US" altLang="zh-TW" dirty="0">
                <a:solidFill>
                  <a:prstClr val="black">
                    <a:lumMod val="95000"/>
                    <a:lumOff val="5000"/>
                  </a:prstClr>
                </a:solidFill>
                <a:latin typeface="Microsoft JhengHei" charset="-120"/>
                <a:ea typeface="Microsoft JhengHei" charset="-120"/>
                <a:cs typeface="Microsoft JhengHei" charset="-120"/>
                <a:sym typeface="+mn-lt"/>
              </a:rPr>
              <a:t>P.8</a:t>
            </a:r>
            <a:r>
              <a:rPr lang="zh-TW" altLang="en-US" dirty="0">
                <a:solidFill>
                  <a:prstClr val="black">
                    <a:lumMod val="95000"/>
                    <a:lumOff val="5000"/>
                  </a:prstClr>
                </a:solidFill>
                <a:latin typeface="Microsoft JhengHei" charset="-120"/>
                <a:ea typeface="Microsoft JhengHei" charset="-120"/>
                <a:cs typeface="Microsoft JhengHei" charset="-120"/>
                <a:sym typeface="+mn-lt"/>
              </a:rPr>
              <a:t>頁</a:t>
            </a:r>
            <a:endParaRPr lang="zh-CN" altLang="en-US" dirty="0">
              <a:solidFill>
                <a:prstClr val="black">
                  <a:lumMod val="95000"/>
                  <a:lumOff val="5000"/>
                </a:prstClr>
              </a:solidFill>
              <a:latin typeface="Microsoft JhengHei" charset="-120"/>
              <a:ea typeface="Microsoft JhengHei" charset="-120"/>
              <a:cs typeface="Microsoft JhengHei" charset="-120"/>
              <a:sym typeface="+mn-lt"/>
            </a:endParaRPr>
          </a:p>
        </p:txBody>
      </p:sp>
      <p:sp>
        <p:nvSpPr>
          <p:cNvPr id="15" name="矩形 14"/>
          <p:cNvSpPr/>
          <p:nvPr/>
        </p:nvSpPr>
        <p:spPr>
          <a:xfrm>
            <a:off x="6282000" y="1968164"/>
            <a:ext cx="2749835" cy="2125493"/>
          </a:xfrm>
          <a:prstGeom prst="rect">
            <a:avLst/>
          </a:prstGeom>
        </p:spPr>
      </p:sp>
      <p:grpSp>
        <p:nvGrpSpPr>
          <p:cNvPr id="20" name="群組 19"/>
          <p:cNvGrpSpPr/>
          <p:nvPr/>
        </p:nvGrpSpPr>
        <p:grpSpPr>
          <a:xfrm>
            <a:off x="387000" y="774000"/>
            <a:ext cx="7020000" cy="108000"/>
            <a:chOff x="387000" y="774000"/>
            <a:chExt cx="7020000" cy="108000"/>
          </a:xfrm>
        </p:grpSpPr>
        <p:sp>
          <p:nvSpPr>
            <p:cNvPr id="21" name="矩形 20">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24"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斷電保護</a:t>
            </a:r>
          </a:p>
        </p:txBody>
      </p:sp>
      <p:sp>
        <p:nvSpPr>
          <p:cNvPr id="25" name="文字方塊 24"/>
          <p:cNvSpPr txBox="1"/>
          <p:nvPr/>
        </p:nvSpPr>
        <p:spPr>
          <a:xfrm>
            <a:off x="387000" y="933003"/>
            <a:ext cx="7350220" cy="830997"/>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解決儲值卡插拔頻繁、斷電、</a:t>
            </a:r>
            <a:r>
              <a:rPr lang="en-US" altLang="zh-TW" sz="2400" b="1" dirty="0">
                <a:solidFill>
                  <a:srgbClr val="143D53"/>
                </a:solidFill>
                <a:latin typeface="微軟正黑體" panose="020B0604030504040204" pitchFamily="34" charset="-120"/>
                <a:ea typeface="微軟正黑體" panose="020B0604030504040204" pitchFamily="34" charset="-120"/>
              </a:rPr>
              <a:t>(</a:t>
            </a:r>
            <a:r>
              <a:rPr lang="zh-TW" altLang="en-US" sz="2400" b="1" dirty="0">
                <a:solidFill>
                  <a:srgbClr val="143D53"/>
                </a:solidFill>
                <a:latin typeface="微軟正黑體" panose="020B0604030504040204" pitchFamily="34" charset="-120"/>
                <a:ea typeface="微軟正黑體" panose="020B0604030504040204" pitchFamily="34" charset="-120"/>
              </a:rPr>
              <a:t>雷擊</a:t>
            </a:r>
            <a:r>
              <a:rPr lang="en-US" altLang="zh-TW" sz="2400" b="1" dirty="0">
                <a:solidFill>
                  <a:srgbClr val="143D53"/>
                </a:solidFill>
                <a:latin typeface="微軟正黑體" panose="020B0604030504040204" pitchFamily="34" charset="-120"/>
                <a:ea typeface="微軟正黑體" panose="020B0604030504040204" pitchFamily="34" charset="-120"/>
              </a:rPr>
              <a:t>)</a:t>
            </a:r>
            <a:r>
              <a:rPr lang="zh-TW" altLang="en-US" sz="2400" b="1" dirty="0">
                <a:solidFill>
                  <a:srgbClr val="143D53"/>
                </a:solidFill>
                <a:latin typeface="微軟正黑體" panose="020B0604030504040204" pitchFamily="34" charset="-120"/>
                <a:ea typeface="微軟正黑體" panose="020B0604030504040204" pitchFamily="34" charset="-120"/>
              </a:rPr>
              <a:t>、及</a:t>
            </a:r>
            <a:r>
              <a:rPr lang="en-US" altLang="zh-TW" sz="2400" b="1" dirty="0">
                <a:solidFill>
                  <a:srgbClr val="143D53"/>
                </a:solidFill>
                <a:latin typeface="微軟正黑體" panose="020B0604030504040204" pitchFamily="34" charset="-120"/>
                <a:ea typeface="微軟正黑體" panose="020B0604030504040204" pitchFamily="34" charset="-120"/>
              </a:rPr>
              <a:t>(</a:t>
            </a:r>
            <a:r>
              <a:rPr lang="zh-TW" altLang="en-US" sz="2400" b="1" dirty="0">
                <a:solidFill>
                  <a:srgbClr val="143D53"/>
                </a:solidFill>
                <a:latin typeface="微軟正黑體" panose="020B0604030504040204" pitchFamily="34" charset="-120"/>
                <a:ea typeface="微軟正黑體" panose="020B0604030504040204" pitchFamily="34" charset="-120"/>
              </a:rPr>
              <a:t>脈衝擊</a:t>
            </a:r>
            <a:r>
              <a:rPr lang="en-US" altLang="zh-TW" sz="2400" b="1" dirty="0">
                <a:solidFill>
                  <a:srgbClr val="143D53"/>
                </a:solidFill>
                <a:latin typeface="微軟正黑體" panose="020B0604030504040204" pitchFamily="34" charset="-120"/>
                <a:ea typeface="微軟正黑體" panose="020B0604030504040204" pitchFamily="34" charset="-120"/>
              </a:rPr>
              <a:t>)</a:t>
            </a:r>
            <a:r>
              <a:rPr lang="zh-TW" altLang="en-US" sz="2400" b="1" dirty="0">
                <a:solidFill>
                  <a:srgbClr val="143D53"/>
                </a:solidFill>
                <a:latin typeface="微軟正黑體" panose="020B0604030504040204" pitchFamily="34" charset="-120"/>
                <a:ea typeface="微軟正黑體" panose="020B0604030504040204" pitchFamily="34" charset="-120"/>
              </a:rPr>
              <a:t>影響</a:t>
            </a:r>
            <a:r>
              <a:rPr lang="en-US" altLang="zh-TW" sz="2400" b="1" dirty="0">
                <a:solidFill>
                  <a:srgbClr val="143D53"/>
                </a:solidFill>
                <a:latin typeface="微軟正黑體" panose="020B0604030504040204" pitchFamily="34" charset="-120"/>
                <a:ea typeface="微軟正黑體" panose="020B0604030504040204" pitchFamily="34" charset="-120"/>
              </a:rPr>
              <a:t/>
            </a:r>
            <a:br>
              <a:rPr lang="en-US" altLang="zh-TW" sz="2400" b="1" dirty="0">
                <a:solidFill>
                  <a:srgbClr val="143D53"/>
                </a:solidFill>
                <a:latin typeface="微軟正黑體" panose="020B0604030504040204" pitchFamily="34" charset="-120"/>
                <a:ea typeface="微軟正黑體" panose="020B0604030504040204" pitchFamily="34" charset="-120"/>
              </a:rPr>
            </a:br>
            <a:r>
              <a:rPr lang="zh-TW" altLang="en-US" sz="2400" dirty="0">
                <a:solidFill>
                  <a:srgbClr val="143D53"/>
                </a:solidFill>
                <a:latin typeface="微軟正黑體" panose="020B0604030504040204" pitchFamily="34" charset="-120"/>
                <a:ea typeface="微軟正黑體" panose="020B0604030504040204" pitchFamily="34" charset="-120"/>
              </a:rPr>
              <a:t>保護壓縮機及機板，延長設備壽命</a:t>
            </a:r>
          </a:p>
        </p:txBody>
      </p:sp>
      <p:grpSp>
        <p:nvGrpSpPr>
          <p:cNvPr id="28" name="群組 27"/>
          <p:cNvGrpSpPr>
            <a:grpSpLocks noChangeAspect="1"/>
          </p:cNvGrpSpPr>
          <p:nvPr/>
        </p:nvGrpSpPr>
        <p:grpSpPr>
          <a:xfrm>
            <a:off x="1872000" y="1999358"/>
            <a:ext cx="1440000" cy="4174642"/>
            <a:chOff x="-16173000" y="-9281182"/>
            <a:chExt cx="10217150" cy="29620070"/>
          </a:xfrm>
        </p:grpSpPr>
        <p:pic>
          <p:nvPicPr>
            <p:cNvPr id="207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3000" y="-9281182"/>
              <a:ext cx="10217150" cy="925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2"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73000" y="11079000"/>
              <a:ext cx="10217150" cy="925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73000" y="903294"/>
              <a:ext cx="10217150" cy="926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63602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D4CE5F0-D085-49DB-B409-5CB520ED38F1}" type="slidenum">
              <a:rPr lang="zh-TW" altLang="en-US" smtClean="0"/>
              <a:t>23</a:t>
            </a:fld>
            <a:endParaRPr lang="zh-TW" altLang="en-US"/>
          </a:p>
        </p:txBody>
      </p:sp>
      <p:sp>
        <p:nvSpPr>
          <p:cNvPr id="81" name="文本框 18"/>
          <p:cNvSpPr txBox="1"/>
          <p:nvPr/>
        </p:nvSpPr>
        <p:spPr>
          <a:xfrm>
            <a:off x="4536453" y="5256550"/>
            <a:ext cx="1836000" cy="400110"/>
          </a:xfrm>
          <a:prstGeom prst="rect">
            <a:avLst/>
          </a:prstGeom>
          <a:noFill/>
        </p:spPr>
        <p:txBody>
          <a:bodyPr wrap="square" rtlCol="0">
            <a:spAutoFit/>
          </a:bodyPr>
          <a:lstStyle/>
          <a:p>
            <a:r>
              <a:rPr lang="en-US" altLang="zh-TW" sz="2000" dirty="0">
                <a:solidFill>
                  <a:srgbClr val="143D53"/>
                </a:solidFill>
                <a:latin typeface="微软雅黑" panose="020B0503020204020204" pitchFamily="34" charset="-122"/>
                <a:ea typeface="微软雅黑" panose="020B0503020204020204" pitchFamily="34" charset="-122"/>
              </a:rPr>
              <a:t> </a:t>
            </a:r>
            <a:endParaRPr lang="zh-TW" altLang="en-US" sz="2000" dirty="0">
              <a:solidFill>
                <a:srgbClr val="143D53"/>
              </a:solidFill>
              <a:latin typeface="微软雅黑" panose="020B0503020204020204" pitchFamily="34" charset="-122"/>
              <a:ea typeface="微软雅黑" panose="020B0503020204020204" pitchFamily="34" charset="-122"/>
            </a:endParaRPr>
          </a:p>
        </p:txBody>
      </p:sp>
      <p:sp>
        <p:nvSpPr>
          <p:cNvPr id="82" name="文本框 12"/>
          <p:cNvSpPr txBox="1"/>
          <p:nvPr/>
        </p:nvSpPr>
        <p:spPr>
          <a:xfrm>
            <a:off x="252000" y="1938452"/>
            <a:ext cx="8640000" cy="769441"/>
          </a:xfrm>
          <a:prstGeom prst="rect">
            <a:avLst/>
          </a:prstGeom>
          <a:noFill/>
        </p:spPr>
        <p:txBody>
          <a:bodyPr wrap="square" rtlCol="0">
            <a:spAutoFit/>
          </a:bodyPr>
          <a:lstStyle/>
          <a:p>
            <a:pPr algn="ctr"/>
            <a:r>
              <a:rPr lang="zh-TW" altLang="en-US" sz="4400" b="1" dirty="0">
                <a:solidFill>
                  <a:srgbClr val="4C4948"/>
                </a:solidFill>
                <a:latin typeface="Microsoft JhengHei" charset="-120"/>
                <a:ea typeface="Microsoft JhengHei" charset="-120"/>
                <a:cs typeface="Microsoft JhengHei" charset="-120"/>
              </a:rPr>
              <a:t>施作材料規格</a:t>
            </a:r>
          </a:p>
        </p:txBody>
      </p:sp>
      <p:sp>
        <p:nvSpPr>
          <p:cNvPr id="83" name="PA_矩形 2">
            <a:extLst>
              <a:ext uri="{FF2B5EF4-FFF2-40B4-BE49-F238E27FC236}">
                <a16:creationId xmlns:a16="http://schemas.microsoft.com/office/drawing/2014/main" xmlns="" id="{DE7714CF-4288-4227-BA0F-A241C26A7CF5}"/>
              </a:ext>
            </a:extLst>
          </p:cNvPr>
          <p:cNvSpPr/>
          <p:nvPr>
            <p:custDataLst>
              <p:tags r:id="rId1"/>
            </p:custDataLst>
          </p:nvPr>
        </p:nvSpPr>
        <p:spPr>
          <a:xfrm>
            <a:off x="793883" y="1746909"/>
            <a:ext cx="1179910" cy="1152525"/>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4500" dirty="0">
                <a:solidFill>
                  <a:srgbClr val="143D53"/>
                </a:solidFill>
              </a:rPr>
              <a:t>03</a:t>
            </a:r>
            <a:endParaRPr lang="zh-CN" altLang="en-US" sz="4500" dirty="0">
              <a:solidFill>
                <a:srgbClr val="143D53"/>
              </a:solidFill>
            </a:endParaRPr>
          </a:p>
        </p:txBody>
      </p:sp>
      <p:cxnSp>
        <p:nvCxnSpPr>
          <p:cNvPr id="84" name="直接连接符 14"/>
          <p:cNvCxnSpPr/>
          <p:nvPr/>
        </p:nvCxnSpPr>
        <p:spPr>
          <a:xfrm>
            <a:off x="2106000" y="2707893"/>
            <a:ext cx="6336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137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24</a:t>
            </a:fld>
            <a:endParaRPr lang="zh-TW" altLang="en-US"/>
          </a:p>
        </p:txBody>
      </p:sp>
      <p:grpSp>
        <p:nvGrpSpPr>
          <p:cNvPr id="24" name="群組 23"/>
          <p:cNvGrpSpPr/>
          <p:nvPr/>
        </p:nvGrpSpPr>
        <p:grpSpPr>
          <a:xfrm>
            <a:off x="387000" y="774000"/>
            <a:ext cx="7020000" cy="108000"/>
            <a:chOff x="387000" y="774000"/>
            <a:chExt cx="7020000" cy="108000"/>
          </a:xfrm>
        </p:grpSpPr>
        <p:sp>
          <p:nvSpPr>
            <p:cNvPr id="26" name="矩形 25">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30"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施作材料規格</a:t>
            </a:r>
          </a:p>
        </p:txBody>
      </p:sp>
      <p:sp>
        <p:nvSpPr>
          <p:cNvPr id="22" name="矩形 7">
            <a:extLst>
              <a:ext uri="{FF2B5EF4-FFF2-40B4-BE49-F238E27FC236}">
                <a16:creationId xmlns:a16="http://schemas.microsoft.com/office/drawing/2014/main" xmlns="" id="{3B20BF1D-92A2-454C-B7BD-88F3C50EE7E0}"/>
              </a:ext>
            </a:extLst>
          </p:cNvPr>
          <p:cNvSpPr>
            <a:spLocks noChangeArrowheads="1"/>
          </p:cNvSpPr>
          <p:nvPr/>
        </p:nvSpPr>
        <p:spPr bwMode="auto">
          <a:xfrm>
            <a:off x="-6110" y="4286220"/>
            <a:ext cx="800219"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zh-TW" altLang="en-US" sz="1600" b="1" dirty="0">
                <a:solidFill>
                  <a:srgbClr val="DC3D2A"/>
                </a:solidFill>
                <a:latin typeface="微軟正黑體" panose="020B0604030504040204" pitchFamily="34" charset="-120"/>
                <a:ea typeface="微軟正黑體" panose="020B0604030504040204" pitchFamily="34" charset="-120"/>
              </a:rPr>
              <a:t>電纜線</a:t>
            </a:r>
            <a:endParaRPr kumimoji="0" lang="zh-CN" altLang="en-US" sz="1600" b="1" dirty="0">
              <a:solidFill>
                <a:srgbClr val="DC3D2A"/>
              </a:solidFill>
              <a:latin typeface="微軟正黑體" panose="020B0604030504040204" pitchFamily="34" charset="-120"/>
              <a:ea typeface="微軟正黑體" panose="020B0604030504040204" pitchFamily="34" charset="-120"/>
            </a:endParaRPr>
          </a:p>
        </p:txBody>
      </p:sp>
      <p:sp>
        <p:nvSpPr>
          <p:cNvPr id="25" name="矩形 7">
            <a:extLst>
              <a:ext uri="{FF2B5EF4-FFF2-40B4-BE49-F238E27FC236}">
                <a16:creationId xmlns:a16="http://schemas.microsoft.com/office/drawing/2014/main" xmlns="" id="{DCC228CC-061C-4975-96B6-3F7356C6FCDD}"/>
              </a:ext>
            </a:extLst>
          </p:cNvPr>
          <p:cNvSpPr>
            <a:spLocks noChangeArrowheads="1"/>
          </p:cNvSpPr>
          <p:nvPr/>
        </p:nvSpPr>
        <p:spPr bwMode="auto">
          <a:xfrm>
            <a:off x="1104054" y="5373772"/>
            <a:ext cx="1005403"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None/>
            </a:pPr>
            <a:r>
              <a:rPr kumimoji="0" lang="zh-TW" altLang="en-US" sz="1600" b="1" dirty="0">
                <a:solidFill>
                  <a:srgbClr val="DCC12A"/>
                </a:solidFill>
                <a:latin typeface="微軟正黑體" panose="020B0604030504040204" pitchFamily="34" charset="-120"/>
                <a:ea typeface="微軟正黑體" panose="020B0604030504040204" pitchFamily="34" charset="-120"/>
              </a:rPr>
              <a:t>被覆銅管</a:t>
            </a:r>
            <a:endParaRPr kumimoji="0" lang="zh-CN" altLang="en-US" sz="1600" b="1" dirty="0">
              <a:solidFill>
                <a:srgbClr val="DCC12A"/>
              </a:solidFill>
              <a:latin typeface="微軟正黑體" panose="020B0604030504040204" pitchFamily="34" charset="-120"/>
              <a:ea typeface="微軟正黑體" panose="020B0604030504040204" pitchFamily="34" charset="-120"/>
            </a:endParaRPr>
          </a:p>
        </p:txBody>
      </p:sp>
      <p:sp>
        <p:nvSpPr>
          <p:cNvPr id="27" name="矩形 6">
            <a:extLst>
              <a:ext uri="{FF2B5EF4-FFF2-40B4-BE49-F238E27FC236}">
                <a16:creationId xmlns:a16="http://schemas.microsoft.com/office/drawing/2014/main" xmlns="" id="{A3C02212-504A-4E5D-84CC-4AA4E58C2DEC}"/>
              </a:ext>
            </a:extLst>
          </p:cNvPr>
          <p:cNvSpPr>
            <a:spLocks noChangeArrowheads="1"/>
          </p:cNvSpPr>
          <p:nvPr/>
        </p:nvSpPr>
        <p:spPr bwMode="auto">
          <a:xfrm>
            <a:off x="1095998" y="5623501"/>
            <a:ext cx="2646324"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◎利眾貿易股份有限公司</a:t>
            </a:r>
          </a:p>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◎智友股份有限公司</a:t>
            </a:r>
          </a:p>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◎住友國際銅材有限公司</a:t>
            </a:r>
          </a:p>
        </p:txBody>
      </p:sp>
      <p:sp>
        <p:nvSpPr>
          <p:cNvPr id="29" name="矩形 7">
            <a:extLst>
              <a:ext uri="{FF2B5EF4-FFF2-40B4-BE49-F238E27FC236}">
                <a16:creationId xmlns:a16="http://schemas.microsoft.com/office/drawing/2014/main" xmlns="" id="{11690106-0C3C-443C-8E65-3E55C806B41B}"/>
              </a:ext>
            </a:extLst>
          </p:cNvPr>
          <p:cNvSpPr>
            <a:spLocks noChangeArrowheads="1"/>
          </p:cNvSpPr>
          <p:nvPr/>
        </p:nvSpPr>
        <p:spPr bwMode="auto">
          <a:xfrm>
            <a:off x="6257709" y="5212042"/>
            <a:ext cx="800219"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zh-TW" altLang="en-US" sz="1600" b="1" dirty="0">
                <a:solidFill>
                  <a:srgbClr val="4FA331"/>
                </a:solidFill>
                <a:latin typeface="微軟正黑體" panose="020B0604030504040204" pitchFamily="34" charset="-120"/>
                <a:ea typeface="微軟正黑體" panose="020B0604030504040204" pitchFamily="34" charset="-120"/>
              </a:rPr>
              <a:t>排水管</a:t>
            </a:r>
            <a:endParaRPr kumimoji="0" lang="zh-CN" altLang="en-US" sz="1600" b="1" dirty="0">
              <a:solidFill>
                <a:srgbClr val="4FA331"/>
              </a:solidFill>
              <a:latin typeface="微軟正黑體" panose="020B0604030504040204" pitchFamily="34" charset="-120"/>
              <a:ea typeface="微軟正黑體" panose="020B0604030504040204" pitchFamily="34" charset="-120"/>
            </a:endParaRPr>
          </a:p>
        </p:txBody>
      </p:sp>
      <p:sp>
        <p:nvSpPr>
          <p:cNvPr id="31" name="矩形 6">
            <a:extLst>
              <a:ext uri="{FF2B5EF4-FFF2-40B4-BE49-F238E27FC236}">
                <a16:creationId xmlns:a16="http://schemas.microsoft.com/office/drawing/2014/main" xmlns="" id="{CA86BA87-D771-4E39-82B6-205527FAE427}"/>
              </a:ext>
            </a:extLst>
          </p:cNvPr>
          <p:cNvSpPr>
            <a:spLocks noChangeArrowheads="1"/>
          </p:cNvSpPr>
          <p:nvPr/>
        </p:nvSpPr>
        <p:spPr bwMode="auto">
          <a:xfrm>
            <a:off x="6247637" y="5459758"/>
            <a:ext cx="3181676"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◎南亞塑膠工業股份有限公司</a:t>
            </a:r>
          </a:p>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◎大洋塑膠工業股份有限公司</a:t>
            </a:r>
          </a:p>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◎華成塑膠工業股份有限公司</a:t>
            </a:r>
          </a:p>
        </p:txBody>
      </p:sp>
      <p:sp>
        <p:nvSpPr>
          <p:cNvPr id="32" name="矩形 7">
            <a:extLst>
              <a:ext uri="{FF2B5EF4-FFF2-40B4-BE49-F238E27FC236}">
                <a16:creationId xmlns:a16="http://schemas.microsoft.com/office/drawing/2014/main" xmlns="" id="{50039CF4-ABBE-404D-B4DD-986CC9170E1B}"/>
              </a:ext>
            </a:extLst>
          </p:cNvPr>
          <p:cNvSpPr>
            <a:spLocks noChangeArrowheads="1"/>
          </p:cNvSpPr>
          <p:nvPr/>
        </p:nvSpPr>
        <p:spPr bwMode="auto">
          <a:xfrm>
            <a:off x="6893151" y="3536418"/>
            <a:ext cx="1415772"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zh-TW" altLang="en-US" sz="1600" b="1" dirty="0">
                <a:solidFill>
                  <a:srgbClr val="309EBA"/>
                </a:solidFill>
                <a:latin typeface="微軟正黑體" panose="020B0604030504040204" pitchFamily="34" charset="-120"/>
                <a:ea typeface="微軟正黑體" panose="020B0604030504040204" pitchFamily="34" charset="-120"/>
              </a:rPr>
              <a:t>室外機安裝架</a:t>
            </a:r>
            <a:endParaRPr kumimoji="0" lang="zh-CN" altLang="en-US" sz="1600" b="1" dirty="0">
              <a:solidFill>
                <a:srgbClr val="309EBA"/>
              </a:solidFill>
              <a:latin typeface="微軟正黑體" panose="020B0604030504040204" pitchFamily="34" charset="-120"/>
              <a:ea typeface="微軟正黑體" panose="020B0604030504040204" pitchFamily="34" charset="-120"/>
            </a:endParaRPr>
          </a:p>
        </p:txBody>
      </p:sp>
      <p:sp>
        <p:nvSpPr>
          <p:cNvPr id="33" name="矩形 6">
            <a:extLst>
              <a:ext uri="{FF2B5EF4-FFF2-40B4-BE49-F238E27FC236}">
                <a16:creationId xmlns:a16="http://schemas.microsoft.com/office/drawing/2014/main" xmlns="" id="{CBCB6100-9A5F-474F-A2D8-3AE00A49A27D}"/>
              </a:ext>
            </a:extLst>
          </p:cNvPr>
          <p:cNvSpPr>
            <a:spLocks noChangeArrowheads="1"/>
          </p:cNvSpPr>
          <p:nvPr/>
        </p:nvSpPr>
        <p:spPr bwMode="auto">
          <a:xfrm>
            <a:off x="6885095" y="3784133"/>
            <a:ext cx="2646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◎東哲工業股份有限公司</a:t>
            </a:r>
          </a:p>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◎智友股份有限公司</a:t>
            </a:r>
          </a:p>
        </p:txBody>
      </p:sp>
      <p:sp>
        <p:nvSpPr>
          <p:cNvPr id="34" name="矩形 7">
            <a:extLst>
              <a:ext uri="{FF2B5EF4-FFF2-40B4-BE49-F238E27FC236}">
                <a16:creationId xmlns:a16="http://schemas.microsoft.com/office/drawing/2014/main" xmlns="" id="{BA816170-467D-4BF1-A64A-AF0C693EF063}"/>
              </a:ext>
            </a:extLst>
          </p:cNvPr>
          <p:cNvSpPr>
            <a:spLocks noChangeArrowheads="1"/>
          </p:cNvSpPr>
          <p:nvPr/>
        </p:nvSpPr>
        <p:spPr bwMode="auto">
          <a:xfrm>
            <a:off x="6554477" y="1506410"/>
            <a:ext cx="1005403"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zh-TW" altLang="en-US" sz="1600" b="1" dirty="0">
                <a:solidFill>
                  <a:srgbClr val="8F4695"/>
                </a:solidFill>
                <a:latin typeface="微軟正黑體" panose="020B0604030504040204" pitchFamily="34" charset="-120"/>
                <a:ea typeface="微軟正黑體" panose="020B0604030504040204" pitchFamily="34" charset="-120"/>
              </a:rPr>
              <a:t>室外管槽</a:t>
            </a:r>
            <a:endParaRPr kumimoji="0" lang="zh-CN" altLang="en-US" sz="1600" b="1" dirty="0">
              <a:solidFill>
                <a:srgbClr val="8F4695"/>
              </a:solidFill>
              <a:latin typeface="微軟正黑體" panose="020B0604030504040204" pitchFamily="34" charset="-120"/>
              <a:ea typeface="微軟正黑體" panose="020B0604030504040204" pitchFamily="34" charset="-120"/>
            </a:endParaRPr>
          </a:p>
        </p:txBody>
      </p:sp>
      <p:sp>
        <p:nvSpPr>
          <p:cNvPr id="35" name="矩形 6">
            <a:extLst>
              <a:ext uri="{FF2B5EF4-FFF2-40B4-BE49-F238E27FC236}">
                <a16:creationId xmlns:a16="http://schemas.microsoft.com/office/drawing/2014/main" xmlns="" id="{EAE71491-9806-47C6-B317-12BA285A002B}"/>
              </a:ext>
            </a:extLst>
          </p:cNvPr>
          <p:cNvSpPr>
            <a:spLocks noChangeArrowheads="1"/>
          </p:cNvSpPr>
          <p:nvPr/>
        </p:nvSpPr>
        <p:spPr bwMode="auto">
          <a:xfrm>
            <a:off x="6546421" y="1754125"/>
            <a:ext cx="2646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◎智友股份有限公司</a:t>
            </a:r>
          </a:p>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◎明盈空調設備有限公司</a:t>
            </a:r>
          </a:p>
        </p:txBody>
      </p:sp>
      <p:grpSp>
        <p:nvGrpSpPr>
          <p:cNvPr id="45" name="群組 44">
            <a:extLst>
              <a:ext uri="{FF2B5EF4-FFF2-40B4-BE49-F238E27FC236}">
                <a16:creationId xmlns:a16="http://schemas.microsoft.com/office/drawing/2014/main" xmlns="" id="{8A5BC451-00BA-4650-973D-0C209FFAD13E}"/>
              </a:ext>
            </a:extLst>
          </p:cNvPr>
          <p:cNvGrpSpPr>
            <a:grpSpLocks noChangeAspect="1"/>
          </p:cNvGrpSpPr>
          <p:nvPr/>
        </p:nvGrpSpPr>
        <p:grpSpPr>
          <a:xfrm>
            <a:off x="2052000" y="1051281"/>
            <a:ext cx="4880358" cy="4856065"/>
            <a:chOff x="2526146" y="1552014"/>
            <a:chExt cx="3641212" cy="3623087"/>
          </a:xfrm>
        </p:grpSpPr>
        <p:sp>
          <p:nvSpPr>
            <p:cNvPr id="9" name="圆角矩形 4">
              <a:extLst>
                <a:ext uri="{FF2B5EF4-FFF2-40B4-BE49-F238E27FC236}">
                  <a16:creationId xmlns:a16="http://schemas.microsoft.com/office/drawing/2014/main" xmlns="" id="{2105D265-3D4E-42F9-8A13-CAD0467B66F5}"/>
                </a:ext>
              </a:extLst>
            </p:cNvPr>
            <p:cNvSpPr>
              <a:spLocks/>
            </p:cNvSpPr>
            <p:nvPr/>
          </p:nvSpPr>
          <p:spPr>
            <a:xfrm>
              <a:off x="2526146" y="1552014"/>
              <a:ext cx="3641212" cy="3623087"/>
            </a:xfrm>
            <a:custGeom>
              <a:avLst/>
              <a:gdLst/>
              <a:ahLst/>
              <a:cxnLst/>
              <a:rect l="l" t="t" r="r" b="b"/>
              <a:pathLst>
                <a:path w="2869692" h="2856334">
                  <a:moveTo>
                    <a:pt x="1714126" y="0"/>
                  </a:moveTo>
                  <a:lnTo>
                    <a:pt x="1714126" y="134093"/>
                  </a:lnTo>
                  <a:cubicBezTo>
                    <a:pt x="2416057" y="243433"/>
                    <a:pt x="2921320" y="876658"/>
                    <a:pt x="2865478" y="1592460"/>
                  </a:cubicBezTo>
                  <a:cubicBezTo>
                    <a:pt x="2807858" y="2331053"/>
                    <a:pt x="2173698" y="2890143"/>
                    <a:pt x="1433707" y="2854742"/>
                  </a:cubicBezTo>
                  <a:cubicBezTo>
                    <a:pt x="714723" y="2820346"/>
                    <a:pt x="148766" y="2236832"/>
                    <a:pt x="130965" y="1524274"/>
                  </a:cubicBezTo>
                  <a:cubicBezTo>
                    <a:pt x="55143" y="1506895"/>
                    <a:pt x="0" y="1438311"/>
                    <a:pt x="0" y="1356847"/>
                  </a:cubicBezTo>
                  <a:lnTo>
                    <a:pt x="0" y="639528"/>
                  </a:lnTo>
                  <a:cubicBezTo>
                    <a:pt x="0" y="541967"/>
                    <a:pt x="79089" y="462878"/>
                    <a:pt x="176650" y="462878"/>
                  </a:cubicBezTo>
                  <a:lnTo>
                    <a:pt x="883229" y="462878"/>
                  </a:lnTo>
                  <a:cubicBezTo>
                    <a:pt x="980790" y="462878"/>
                    <a:pt x="1059879" y="541967"/>
                    <a:pt x="1059879" y="639528"/>
                  </a:cubicBezTo>
                  <a:lnTo>
                    <a:pt x="1059879" y="1356847"/>
                  </a:lnTo>
                  <a:cubicBezTo>
                    <a:pt x="1059879" y="1425797"/>
                    <a:pt x="1020376" y="1485521"/>
                    <a:pt x="961911" y="1512926"/>
                  </a:cubicBezTo>
                  <a:cubicBezTo>
                    <a:pt x="973139" y="1788492"/>
                    <a:pt x="1193946" y="2012221"/>
                    <a:pt x="1473375" y="2025589"/>
                  </a:cubicBezTo>
                  <a:cubicBezTo>
                    <a:pt x="1765138" y="2039547"/>
                    <a:pt x="2015175" y="1819109"/>
                    <a:pt x="2037894" y="1527897"/>
                  </a:cubicBezTo>
                  <a:cubicBezTo>
                    <a:pt x="2056245" y="1292663"/>
                    <a:pt x="1920903" y="1080047"/>
                    <a:pt x="1714126" y="992727"/>
                  </a:cubicBezTo>
                  <a:lnTo>
                    <a:pt x="1714126" y="1144983"/>
                  </a:lnTo>
                  <a:lnTo>
                    <a:pt x="1141635" y="572491"/>
                  </a:lnTo>
                  <a:close/>
                </a:path>
              </a:pathLst>
            </a:custGeom>
            <a:noFill/>
            <a:ln w="19050" cap="rnd">
              <a:solidFill>
                <a:srgbClr val="18171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b="1">
                <a:solidFill>
                  <a:srgbClr val="FFFFFF"/>
                </a:solidFill>
                <a:latin typeface="微軟正黑體" panose="020B0604030504040204" pitchFamily="34" charset="-120"/>
                <a:ea typeface="微軟正黑體" panose="020B0604030504040204" pitchFamily="34" charset="-120"/>
              </a:endParaRPr>
            </a:p>
          </p:txBody>
        </p:sp>
        <p:sp>
          <p:nvSpPr>
            <p:cNvPr id="10" name="椭圆 5">
              <a:extLst>
                <a:ext uri="{FF2B5EF4-FFF2-40B4-BE49-F238E27FC236}">
                  <a16:creationId xmlns:a16="http://schemas.microsoft.com/office/drawing/2014/main" xmlns="" id="{D6AFE8E7-221C-483F-B5D7-DA5D95A97218}"/>
                </a:ext>
              </a:extLst>
            </p:cNvPr>
            <p:cNvSpPr>
              <a:spLocks/>
            </p:cNvSpPr>
            <p:nvPr/>
          </p:nvSpPr>
          <p:spPr>
            <a:xfrm>
              <a:off x="2973241" y="3624363"/>
              <a:ext cx="789466" cy="789467"/>
            </a:xfrm>
            <a:prstGeom prst="ellipse">
              <a:avLst/>
            </a:prstGeom>
            <a:solidFill>
              <a:srgbClr val="DC3D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b="1">
                <a:latin typeface="微軟正黑體" panose="020B0604030504040204" pitchFamily="34" charset="-120"/>
                <a:ea typeface="微軟正黑體" panose="020B0604030504040204" pitchFamily="34" charset="-120"/>
              </a:endParaRPr>
            </a:p>
          </p:txBody>
        </p:sp>
        <p:sp>
          <p:nvSpPr>
            <p:cNvPr id="11" name="椭圆 27">
              <a:extLst>
                <a:ext uri="{FF2B5EF4-FFF2-40B4-BE49-F238E27FC236}">
                  <a16:creationId xmlns:a16="http://schemas.microsoft.com/office/drawing/2014/main" xmlns="" id="{8CAAE290-160E-4ECE-8929-72494BB99FA5}"/>
                </a:ext>
              </a:extLst>
            </p:cNvPr>
            <p:cNvSpPr>
              <a:spLocks/>
            </p:cNvSpPr>
            <p:nvPr/>
          </p:nvSpPr>
          <p:spPr>
            <a:xfrm>
              <a:off x="3722429" y="4224519"/>
              <a:ext cx="789466" cy="789467"/>
            </a:xfrm>
            <a:prstGeom prst="ellipse">
              <a:avLst/>
            </a:prstGeom>
            <a:solidFill>
              <a:srgbClr val="DCC1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b="1">
                <a:latin typeface="微軟正黑體" panose="020B0604030504040204" pitchFamily="34" charset="-120"/>
                <a:ea typeface="微軟正黑體" panose="020B0604030504040204" pitchFamily="34" charset="-120"/>
              </a:endParaRPr>
            </a:p>
          </p:txBody>
        </p:sp>
        <p:sp>
          <p:nvSpPr>
            <p:cNvPr id="12" name="椭圆 28">
              <a:extLst>
                <a:ext uri="{FF2B5EF4-FFF2-40B4-BE49-F238E27FC236}">
                  <a16:creationId xmlns:a16="http://schemas.microsoft.com/office/drawing/2014/main" xmlns="" id="{CE2B2A44-9537-4D04-8DAB-20EC49141E68}"/>
                </a:ext>
              </a:extLst>
            </p:cNvPr>
            <p:cNvSpPr>
              <a:spLocks/>
            </p:cNvSpPr>
            <p:nvPr/>
          </p:nvSpPr>
          <p:spPr>
            <a:xfrm>
              <a:off x="4683080" y="4067431"/>
              <a:ext cx="789466" cy="789467"/>
            </a:xfrm>
            <a:prstGeom prst="ellipse">
              <a:avLst/>
            </a:prstGeom>
            <a:solidFill>
              <a:srgbClr val="4FA3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b="1">
                <a:latin typeface="微軟正黑體" panose="020B0604030504040204" pitchFamily="34" charset="-120"/>
                <a:ea typeface="微軟正黑體" panose="020B0604030504040204" pitchFamily="34" charset="-120"/>
              </a:endParaRPr>
            </a:p>
          </p:txBody>
        </p:sp>
        <p:sp>
          <p:nvSpPr>
            <p:cNvPr id="13" name="椭圆 29">
              <a:extLst>
                <a:ext uri="{FF2B5EF4-FFF2-40B4-BE49-F238E27FC236}">
                  <a16:creationId xmlns:a16="http://schemas.microsoft.com/office/drawing/2014/main" xmlns="" id="{B17CBBFE-3653-4DA7-BC08-5AF3E9267A69}"/>
                </a:ext>
              </a:extLst>
            </p:cNvPr>
            <p:cNvSpPr>
              <a:spLocks/>
            </p:cNvSpPr>
            <p:nvPr/>
          </p:nvSpPr>
          <p:spPr>
            <a:xfrm>
              <a:off x="5226845" y="3269909"/>
              <a:ext cx="789466" cy="789467"/>
            </a:xfrm>
            <a:prstGeom prst="ellipse">
              <a:avLst/>
            </a:prstGeom>
            <a:solidFill>
              <a:srgbClr val="309E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b="1">
                <a:latin typeface="微軟正黑體" panose="020B0604030504040204" pitchFamily="34" charset="-120"/>
                <a:ea typeface="微軟正黑體" panose="020B0604030504040204" pitchFamily="34" charset="-120"/>
              </a:endParaRPr>
            </a:p>
          </p:txBody>
        </p:sp>
        <p:sp>
          <p:nvSpPr>
            <p:cNvPr id="14" name="椭圆 30">
              <a:extLst>
                <a:ext uri="{FF2B5EF4-FFF2-40B4-BE49-F238E27FC236}">
                  <a16:creationId xmlns:a16="http://schemas.microsoft.com/office/drawing/2014/main" xmlns="" id="{3567EFC4-376A-4F1D-A696-6106A1F3819A}"/>
                </a:ext>
              </a:extLst>
            </p:cNvPr>
            <p:cNvSpPr>
              <a:spLocks/>
            </p:cNvSpPr>
            <p:nvPr/>
          </p:nvSpPr>
          <p:spPr>
            <a:xfrm>
              <a:off x="5007326" y="2319327"/>
              <a:ext cx="789466" cy="789467"/>
            </a:xfrm>
            <a:prstGeom prst="ellipse">
              <a:avLst/>
            </a:prstGeom>
            <a:solidFill>
              <a:srgbClr val="8F46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b="1">
                <a:latin typeface="微軟正黑體" panose="020B0604030504040204" pitchFamily="34" charset="-120"/>
                <a:ea typeface="微軟正黑體" panose="020B0604030504040204" pitchFamily="34" charset="-120"/>
              </a:endParaRPr>
            </a:p>
          </p:txBody>
        </p:sp>
        <p:sp>
          <p:nvSpPr>
            <p:cNvPr id="15" name="圆角矩形 6">
              <a:extLst>
                <a:ext uri="{FF2B5EF4-FFF2-40B4-BE49-F238E27FC236}">
                  <a16:creationId xmlns:a16="http://schemas.microsoft.com/office/drawing/2014/main" xmlns="" id="{2719A5DD-6A82-44B8-88F2-5899D91DE0E8}"/>
                </a:ext>
              </a:extLst>
            </p:cNvPr>
            <p:cNvSpPr>
              <a:spLocks/>
            </p:cNvSpPr>
            <p:nvPr/>
          </p:nvSpPr>
          <p:spPr>
            <a:xfrm>
              <a:off x="2663094" y="2275020"/>
              <a:ext cx="1063363" cy="1063363"/>
            </a:xfrm>
            <a:prstGeom prst="roundRect">
              <a:avLst/>
            </a:prstGeom>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zh-CN" altLang="en-US" sz="1600" b="1">
                <a:latin typeface="微軟正黑體" panose="020B0604030504040204" pitchFamily="34" charset="-120"/>
                <a:ea typeface="微軟正黑體" panose="020B0604030504040204" pitchFamily="34" charset="-120"/>
              </a:endParaRPr>
            </a:p>
          </p:txBody>
        </p:sp>
        <p:pic>
          <p:nvPicPr>
            <p:cNvPr id="37" name="Picture 7">
              <a:extLst>
                <a:ext uri="{FF2B5EF4-FFF2-40B4-BE49-F238E27FC236}">
                  <a16:creationId xmlns:a16="http://schemas.microsoft.com/office/drawing/2014/main" xmlns="" id="{C480D5D7-2E22-4C6C-A61E-C8BFAE408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454" y="2399309"/>
              <a:ext cx="980641" cy="84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圖片 37">
              <a:extLst>
                <a:ext uri="{FF2B5EF4-FFF2-40B4-BE49-F238E27FC236}">
                  <a16:creationId xmlns:a16="http://schemas.microsoft.com/office/drawing/2014/main" xmlns="" id="{9A1AB713-5E7D-428B-B153-E911E9B2AB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483" y="3703151"/>
              <a:ext cx="648000" cy="648000"/>
            </a:xfrm>
            <a:prstGeom prst="rect">
              <a:avLst/>
            </a:prstGeom>
            <a:noFill/>
            <a:ln>
              <a:noFill/>
            </a:ln>
          </p:spPr>
        </p:pic>
        <p:pic>
          <p:nvPicPr>
            <p:cNvPr id="39" name="圖片 38">
              <a:extLst>
                <a:ext uri="{FF2B5EF4-FFF2-40B4-BE49-F238E27FC236}">
                  <a16:creationId xmlns:a16="http://schemas.microsoft.com/office/drawing/2014/main" xmlns="" id="{D94B9161-3507-4689-A2E7-BF32D3C3CA3C}"/>
                </a:ext>
              </a:extLst>
            </p:cNvPr>
            <p:cNvPicPr>
              <a:picLocks noChangeAspect="1"/>
            </p:cNvPicPr>
            <p:nvPr/>
          </p:nvPicPr>
          <p:blipFill>
            <a:blip r:embed="rId5"/>
            <a:stretch>
              <a:fillRect/>
            </a:stretch>
          </p:blipFill>
          <p:spPr>
            <a:xfrm>
              <a:off x="3753106" y="4410072"/>
              <a:ext cx="648000" cy="455887"/>
            </a:xfrm>
            <a:prstGeom prst="rect">
              <a:avLst/>
            </a:prstGeom>
          </p:spPr>
        </p:pic>
        <p:pic>
          <p:nvPicPr>
            <p:cNvPr id="5" name="圖片 4">
              <a:extLst>
                <a:ext uri="{FF2B5EF4-FFF2-40B4-BE49-F238E27FC236}">
                  <a16:creationId xmlns:a16="http://schemas.microsoft.com/office/drawing/2014/main" xmlns="" id="{C4EE3E8E-4829-423A-AAA8-CC7FAF24C6F1}"/>
                </a:ext>
              </a:extLst>
            </p:cNvPr>
            <p:cNvPicPr>
              <a:picLocks noChangeAspect="1"/>
            </p:cNvPicPr>
            <p:nvPr/>
          </p:nvPicPr>
          <p:blipFill>
            <a:blip r:embed="rId6"/>
            <a:stretch>
              <a:fillRect/>
            </a:stretch>
          </p:blipFill>
          <p:spPr>
            <a:xfrm>
              <a:off x="4758627" y="4257506"/>
              <a:ext cx="609685" cy="485843"/>
            </a:xfrm>
            <a:prstGeom prst="rect">
              <a:avLst/>
            </a:prstGeom>
          </p:spPr>
        </p:pic>
        <p:pic>
          <p:nvPicPr>
            <p:cNvPr id="6" name="圖片 5">
              <a:extLst>
                <a:ext uri="{FF2B5EF4-FFF2-40B4-BE49-F238E27FC236}">
                  <a16:creationId xmlns:a16="http://schemas.microsoft.com/office/drawing/2014/main" xmlns="" id="{030AEBC4-F86F-4247-A9BC-EE37FD73CFE6}"/>
                </a:ext>
              </a:extLst>
            </p:cNvPr>
            <p:cNvPicPr>
              <a:picLocks noChangeAspect="1"/>
            </p:cNvPicPr>
            <p:nvPr/>
          </p:nvPicPr>
          <p:blipFill>
            <a:blip r:embed="rId7"/>
            <a:stretch>
              <a:fillRect/>
            </a:stretch>
          </p:blipFill>
          <p:spPr>
            <a:xfrm>
              <a:off x="5322633" y="3439080"/>
              <a:ext cx="648000" cy="445977"/>
            </a:xfrm>
            <a:prstGeom prst="rect">
              <a:avLst/>
            </a:prstGeom>
          </p:spPr>
        </p:pic>
        <p:pic>
          <p:nvPicPr>
            <p:cNvPr id="43" name="圖片 42">
              <a:extLst>
                <a:ext uri="{FF2B5EF4-FFF2-40B4-BE49-F238E27FC236}">
                  <a16:creationId xmlns:a16="http://schemas.microsoft.com/office/drawing/2014/main" xmlns="" id="{80A5A345-3F85-4F1F-B072-B167DE41297C}"/>
                </a:ext>
              </a:extLst>
            </p:cNvPr>
            <p:cNvPicPr>
              <a:picLocks noChangeAspect="1"/>
            </p:cNvPicPr>
            <p:nvPr/>
          </p:nvPicPr>
          <p:blipFill>
            <a:blip r:embed="rId8"/>
            <a:stretch>
              <a:fillRect/>
            </a:stretch>
          </p:blipFill>
          <p:spPr>
            <a:xfrm>
              <a:off x="5044312" y="2451239"/>
              <a:ext cx="648000" cy="583807"/>
            </a:xfrm>
            <a:prstGeom prst="rect">
              <a:avLst/>
            </a:prstGeom>
          </p:spPr>
        </p:pic>
      </p:grpSp>
      <p:sp>
        <p:nvSpPr>
          <p:cNvPr id="44" name="矩形 6">
            <a:extLst>
              <a:ext uri="{FF2B5EF4-FFF2-40B4-BE49-F238E27FC236}">
                <a16:creationId xmlns:a16="http://schemas.microsoft.com/office/drawing/2014/main" xmlns="" id="{1C88A47C-32F1-4721-9678-B0C14B39F102}"/>
              </a:ext>
            </a:extLst>
          </p:cNvPr>
          <p:cNvSpPr>
            <a:spLocks noChangeArrowheads="1"/>
          </p:cNvSpPr>
          <p:nvPr/>
        </p:nvSpPr>
        <p:spPr bwMode="auto">
          <a:xfrm>
            <a:off x="-53741" y="4509723"/>
            <a:ext cx="27699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◎伸泰國際股份有限公司</a:t>
            </a:r>
          </a:p>
          <a:p>
            <a:pPr>
              <a:spcBef>
                <a:spcPct val="0"/>
              </a:spcBef>
              <a:buNone/>
            </a:pPr>
            <a:r>
              <a:rPr kumimoji="0" lang="zh-TW" altLang="en-US" sz="1600" b="1" dirty="0">
                <a:solidFill>
                  <a:srgbClr val="181715"/>
                </a:solidFill>
                <a:latin typeface="微軟正黑體" panose="020B0604030504040204" pitchFamily="34" charset="-120"/>
                <a:ea typeface="微軟正黑體" panose="020B0604030504040204" pitchFamily="34" charset="-120"/>
              </a:rPr>
              <a:t>◎大山電線電纜股份有限公司</a:t>
            </a:r>
          </a:p>
        </p:txBody>
      </p:sp>
    </p:spTree>
    <p:extLst>
      <p:ext uri="{BB962C8B-B14F-4D97-AF65-F5344CB8AC3E}">
        <p14:creationId xmlns:p14="http://schemas.microsoft.com/office/powerpoint/2010/main" val="490422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7D4CE5F0-D085-49DB-B409-5CB520ED38F1}" type="slidenum">
              <a:rPr lang="zh-TW" altLang="en-US" smtClean="0"/>
              <a:t>25</a:t>
            </a:fld>
            <a:endParaRPr lang="zh-TW" altLang="en-US" dirty="0"/>
          </a:p>
        </p:txBody>
      </p:sp>
      <p:sp>
        <p:nvSpPr>
          <p:cNvPr id="43" name="文本框 18"/>
          <p:cNvSpPr txBox="1"/>
          <p:nvPr/>
        </p:nvSpPr>
        <p:spPr>
          <a:xfrm>
            <a:off x="4079255" y="47993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62" name="文本框 12"/>
          <p:cNvSpPr txBox="1"/>
          <p:nvPr/>
        </p:nvSpPr>
        <p:spPr>
          <a:xfrm>
            <a:off x="252000" y="1938452"/>
            <a:ext cx="8640000" cy="769441"/>
          </a:xfrm>
          <a:prstGeom prst="rect">
            <a:avLst/>
          </a:prstGeom>
          <a:noFill/>
        </p:spPr>
        <p:txBody>
          <a:bodyPr wrap="square" rtlCol="0">
            <a:spAutoFit/>
          </a:bodyPr>
          <a:lstStyle/>
          <a:p>
            <a:pPr algn="ctr"/>
            <a:r>
              <a:rPr lang="zh-TW" altLang="en-US" sz="4400" b="1" dirty="0">
                <a:solidFill>
                  <a:srgbClr val="4C4948"/>
                </a:solidFill>
                <a:latin typeface="Microsoft JhengHei" charset="-120"/>
                <a:ea typeface="Microsoft JhengHei" charset="-120"/>
                <a:cs typeface="Microsoft JhengHei" charset="-120"/>
              </a:rPr>
              <a:t>安裝規劃</a:t>
            </a:r>
          </a:p>
        </p:txBody>
      </p:sp>
      <p:sp>
        <p:nvSpPr>
          <p:cNvPr id="63" name="PA_矩形 2">
            <a:extLst>
              <a:ext uri="{FF2B5EF4-FFF2-40B4-BE49-F238E27FC236}">
                <a16:creationId xmlns:a16="http://schemas.microsoft.com/office/drawing/2014/main" xmlns="" id="{DE7714CF-4288-4227-BA0F-A241C26A7CF5}"/>
              </a:ext>
            </a:extLst>
          </p:cNvPr>
          <p:cNvSpPr/>
          <p:nvPr>
            <p:custDataLst>
              <p:tags r:id="rId1"/>
            </p:custDataLst>
          </p:nvPr>
        </p:nvSpPr>
        <p:spPr>
          <a:xfrm>
            <a:off x="793883" y="1746909"/>
            <a:ext cx="1179910" cy="1152525"/>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4500" dirty="0">
                <a:solidFill>
                  <a:srgbClr val="143D53"/>
                </a:solidFill>
              </a:rPr>
              <a:t>04</a:t>
            </a:r>
            <a:endParaRPr lang="zh-CN" altLang="en-US" sz="4500" dirty="0">
              <a:solidFill>
                <a:srgbClr val="143D53"/>
              </a:solidFill>
            </a:endParaRPr>
          </a:p>
        </p:txBody>
      </p:sp>
      <p:cxnSp>
        <p:nvCxnSpPr>
          <p:cNvPr id="64" name="直接连接符 14"/>
          <p:cNvCxnSpPr/>
          <p:nvPr/>
        </p:nvCxnSpPr>
        <p:spPr>
          <a:xfrm>
            <a:off x="2106000" y="2707893"/>
            <a:ext cx="6336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825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26</a:t>
            </a:fld>
            <a:endParaRPr lang="zh-TW" altLang="en-US"/>
          </a:p>
        </p:txBody>
      </p:sp>
      <p:sp>
        <p:nvSpPr>
          <p:cNvPr id="13"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P.11</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sp>
        <p:nvSpPr>
          <p:cNvPr id="28"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施工前作業程序</a:t>
            </a:r>
          </a:p>
        </p:txBody>
      </p:sp>
      <p:sp>
        <p:nvSpPr>
          <p:cNvPr id="15" name="矩形 14"/>
          <p:cNvSpPr/>
          <p:nvPr/>
        </p:nvSpPr>
        <p:spPr>
          <a:xfrm>
            <a:off x="1518300" y="750921"/>
            <a:ext cx="6075000" cy="4840322"/>
          </a:xfrm>
          <a:prstGeom prst="rect">
            <a:avLst/>
          </a:prstGeom>
        </p:spPr>
      </p:sp>
      <p:grpSp>
        <p:nvGrpSpPr>
          <p:cNvPr id="3" name="群組 2">
            <a:extLst>
              <a:ext uri="{FF2B5EF4-FFF2-40B4-BE49-F238E27FC236}">
                <a16:creationId xmlns:a16="http://schemas.microsoft.com/office/drawing/2014/main" xmlns="" id="{846002EF-001F-47A5-AA8F-261E2CE21D7F}"/>
              </a:ext>
            </a:extLst>
          </p:cNvPr>
          <p:cNvGrpSpPr/>
          <p:nvPr/>
        </p:nvGrpSpPr>
        <p:grpSpPr>
          <a:xfrm>
            <a:off x="1110405" y="1329654"/>
            <a:ext cx="6923191" cy="4619346"/>
            <a:chOff x="1206000" y="1249028"/>
            <a:chExt cx="6923191" cy="4619346"/>
          </a:xfrm>
        </p:grpSpPr>
        <p:pic>
          <p:nvPicPr>
            <p:cNvPr id="23" name="圖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7196" y="1249028"/>
              <a:ext cx="3041990" cy="2280241"/>
            </a:xfrm>
            <a:prstGeom prst="rect">
              <a:avLst/>
            </a:prstGeom>
            <a:ln>
              <a:noFill/>
            </a:ln>
            <a:effectLst>
              <a:softEdge rad="112500"/>
            </a:effectLst>
          </p:spPr>
        </p:pic>
        <p:pic>
          <p:nvPicPr>
            <p:cNvPr id="24" name="圖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7191" y="3588125"/>
              <a:ext cx="3042000" cy="2280249"/>
            </a:xfrm>
            <a:prstGeom prst="rect">
              <a:avLst/>
            </a:prstGeom>
            <a:ln>
              <a:noFill/>
            </a:ln>
            <a:effectLst>
              <a:softEdge rad="112500"/>
            </a:effectLst>
          </p:spPr>
        </p:pic>
        <p:sp>
          <p:nvSpPr>
            <p:cNvPr id="36" name="圓角矩形 35"/>
            <p:cNvSpPr/>
            <p:nvPr/>
          </p:nvSpPr>
          <p:spPr>
            <a:xfrm>
              <a:off x="1206000" y="2459569"/>
              <a:ext cx="3276000" cy="780624"/>
            </a:xfrm>
            <a:prstGeom prst="roundRect">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專員至各校勘查，</a:t>
              </a:r>
              <a:endParaRPr lang="en-US" altLang="zh-TW"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endParaRPr>
            </a:p>
            <a:p>
              <a:pPr algn="ct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確認安裝位置</a:t>
              </a:r>
            </a:p>
          </p:txBody>
        </p:sp>
        <p:sp>
          <p:nvSpPr>
            <p:cNvPr id="38" name="向下箭號 37"/>
            <p:cNvSpPr/>
            <p:nvPr/>
          </p:nvSpPr>
          <p:spPr>
            <a:xfrm>
              <a:off x="2673908" y="1972069"/>
              <a:ext cx="340184" cy="279431"/>
            </a:xfrm>
            <a:prstGeom prst="downArrow">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TW" altLang="en-US" sz="200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39" name="圓角矩形 38"/>
            <p:cNvSpPr/>
            <p:nvPr/>
          </p:nvSpPr>
          <p:spPr>
            <a:xfrm>
              <a:off x="1206000" y="1344854"/>
              <a:ext cx="3276000" cy="419146"/>
            </a:xfrm>
            <a:prstGeom prst="roundRect">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統計學校冷氣數量</a:t>
              </a:r>
            </a:p>
          </p:txBody>
        </p:sp>
        <p:sp>
          <p:nvSpPr>
            <p:cNvPr id="40" name="圓角矩形 39"/>
            <p:cNvSpPr/>
            <p:nvPr/>
          </p:nvSpPr>
          <p:spPr>
            <a:xfrm>
              <a:off x="1206000" y="3925873"/>
              <a:ext cx="3276000" cy="713207"/>
            </a:xfrm>
            <a:prstGeom prst="roundRect">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待學校施工通知後</a:t>
              </a:r>
              <a:endParaRPr lang="en-US" altLang="zh-TW"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endParaRPr>
            </a:p>
            <a:p>
              <a:pPr algn="ct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進行協調作業</a:t>
              </a:r>
            </a:p>
          </p:txBody>
        </p:sp>
        <p:sp>
          <p:nvSpPr>
            <p:cNvPr id="42" name="向下箭號 41"/>
            <p:cNvSpPr/>
            <p:nvPr/>
          </p:nvSpPr>
          <p:spPr>
            <a:xfrm>
              <a:off x="2664207" y="3438374"/>
              <a:ext cx="340184" cy="279431"/>
            </a:xfrm>
            <a:prstGeom prst="downArrow">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TW" altLang="en-US" sz="200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43" name="圓角矩形 42"/>
            <p:cNvSpPr/>
            <p:nvPr/>
          </p:nvSpPr>
          <p:spPr>
            <a:xfrm>
              <a:off x="1206000" y="5334652"/>
              <a:ext cx="3276000" cy="419146"/>
            </a:xfrm>
            <a:prstGeom prst="roundRect">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安排出貨及安裝時程</a:t>
              </a:r>
            </a:p>
          </p:txBody>
        </p:sp>
        <p:sp>
          <p:nvSpPr>
            <p:cNvPr id="45" name="向下箭號 44"/>
            <p:cNvSpPr/>
            <p:nvPr/>
          </p:nvSpPr>
          <p:spPr>
            <a:xfrm>
              <a:off x="2673908" y="4847151"/>
              <a:ext cx="340184" cy="279431"/>
            </a:xfrm>
            <a:prstGeom prst="downArrow">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TW" altLang="en-US" sz="200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endParaRPr>
            </a:p>
          </p:txBody>
        </p:sp>
      </p:grpSp>
      <p:grpSp>
        <p:nvGrpSpPr>
          <p:cNvPr id="20" name="群組 19"/>
          <p:cNvGrpSpPr/>
          <p:nvPr/>
        </p:nvGrpSpPr>
        <p:grpSpPr>
          <a:xfrm>
            <a:off x="387000" y="774000"/>
            <a:ext cx="7020000" cy="108000"/>
            <a:chOff x="387000" y="774000"/>
            <a:chExt cx="7020000" cy="108000"/>
          </a:xfrm>
        </p:grpSpPr>
        <p:sp>
          <p:nvSpPr>
            <p:cNvPr id="21" name="矩形 20">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5648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27</a:t>
            </a:fld>
            <a:endParaRPr lang="zh-TW" altLang="en-US"/>
          </a:p>
        </p:txBody>
      </p:sp>
      <p:sp>
        <p:nvSpPr>
          <p:cNvPr id="13"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P.13</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14" name="群組 13"/>
          <p:cNvGrpSpPr/>
          <p:nvPr/>
        </p:nvGrpSpPr>
        <p:grpSpPr>
          <a:xfrm>
            <a:off x="387000" y="774000"/>
            <a:ext cx="7020000" cy="108000"/>
            <a:chOff x="387000" y="774000"/>
            <a:chExt cx="7020000" cy="108000"/>
          </a:xfrm>
        </p:grpSpPr>
        <p:sp>
          <p:nvSpPr>
            <p:cNvPr id="17" name="矩形 16">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20"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安裝規則性</a:t>
            </a:r>
          </a:p>
        </p:txBody>
      </p:sp>
      <p:sp>
        <p:nvSpPr>
          <p:cNvPr id="21" name="文字方塊 20"/>
          <p:cNvSpPr txBox="1"/>
          <p:nvPr/>
        </p:nvSpPr>
        <p:spPr>
          <a:xfrm>
            <a:off x="1647000" y="819000"/>
            <a:ext cx="6090220" cy="461665"/>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室內機</a:t>
            </a:r>
            <a:r>
              <a:rPr lang="zh-TW" altLang="en-US" sz="2400" dirty="0">
                <a:solidFill>
                  <a:srgbClr val="143D53"/>
                </a:solidFill>
                <a:latin typeface="微軟正黑體" panose="020B0604030504040204" pitchFamily="34" charset="-120"/>
                <a:ea typeface="微軟正黑體" panose="020B0604030504040204" pitchFamily="34" charset="-120"/>
              </a:rPr>
              <a:t>安裝</a:t>
            </a:r>
            <a:endParaRPr lang="en-US" altLang="zh-TW" sz="2400" dirty="0">
              <a:solidFill>
                <a:srgbClr val="143D53"/>
              </a:solidFill>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xmlns="" id="{44938EA6-D24E-4FA8-A0A6-DF0DD2D1B5DB}"/>
              </a:ext>
            </a:extLst>
          </p:cNvPr>
          <p:cNvPicPr>
            <a:picLocks noChangeAspect="1"/>
          </p:cNvPicPr>
          <p:nvPr/>
        </p:nvPicPr>
        <p:blipFill>
          <a:blip r:embed="rId4"/>
          <a:stretch>
            <a:fillRect/>
          </a:stretch>
        </p:blipFill>
        <p:spPr>
          <a:xfrm>
            <a:off x="1422000" y="1494000"/>
            <a:ext cx="6204042" cy="4508325"/>
          </a:xfrm>
          <a:prstGeom prst="rect">
            <a:avLst/>
          </a:prstGeom>
          <a:ln>
            <a:solidFill>
              <a:schemeClr val="tx1"/>
            </a:solidFill>
          </a:ln>
        </p:spPr>
      </p:pic>
      <p:pic>
        <p:nvPicPr>
          <p:cNvPr id="11" name="圖片 10">
            <a:extLst>
              <a:ext uri="{FF2B5EF4-FFF2-40B4-BE49-F238E27FC236}">
                <a16:creationId xmlns:a16="http://schemas.microsoft.com/office/drawing/2014/main" xmlns="" id="{2C6D574C-C5DD-4B7F-863F-8F1DC235F7F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401999" y="2687223"/>
            <a:ext cx="2205001" cy="741777"/>
          </a:xfrm>
          <a:prstGeom prst="rect">
            <a:avLst/>
          </a:prstGeom>
          <a:noFill/>
          <a:ln>
            <a:noFill/>
          </a:ln>
        </p:spPr>
      </p:pic>
    </p:spTree>
    <p:extLst>
      <p:ext uri="{BB962C8B-B14F-4D97-AF65-F5344CB8AC3E}">
        <p14:creationId xmlns:p14="http://schemas.microsoft.com/office/powerpoint/2010/main" val="3151199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44069" y="2238985"/>
            <a:ext cx="7599450" cy="3226366"/>
          </a:xfrm>
          <a:prstGeom prst="rect">
            <a:avLst/>
          </a:prstGeom>
        </p:spPr>
      </p:sp>
      <p:grpSp>
        <p:nvGrpSpPr>
          <p:cNvPr id="4" name="群組 3"/>
          <p:cNvGrpSpPr>
            <a:grpSpLocks noChangeAspect="1"/>
          </p:cNvGrpSpPr>
          <p:nvPr/>
        </p:nvGrpSpPr>
        <p:grpSpPr>
          <a:xfrm>
            <a:off x="248802" y="2013606"/>
            <a:ext cx="4458198" cy="3089302"/>
            <a:chOff x="72116" y="1728000"/>
            <a:chExt cx="4151038" cy="2876456"/>
          </a:xfrm>
        </p:grpSpPr>
        <p:pic>
          <p:nvPicPr>
            <p:cNvPr id="18" name="圖片 17"/>
            <p:cNvPicPr>
              <a:picLocks noChangeAspect="1"/>
            </p:cNvPicPr>
            <p:nvPr/>
          </p:nvPicPr>
          <p:blipFill>
            <a:blip r:embed="rId4"/>
            <a:stretch>
              <a:fillRect/>
            </a:stretch>
          </p:blipFill>
          <p:spPr>
            <a:xfrm>
              <a:off x="72116" y="1728000"/>
              <a:ext cx="3740321" cy="2876456"/>
            </a:xfrm>
            <a:prstGeom prst="rect">
              <a:avLst/>
            </a:prstGeom>
            <a:noFill/>
            <a:ln>
              <a:noFill/>
            </a:ln>
          </p:spPr>
        </p:pic>
        <p:cxnSp>
          <p:nvCxnSpPr>
            <p:cNvPr id="19" name="直線接點 18"/>
            <p:cNvCxnSpPr/>
            <p:nvPr/>
          </p:nvCxnSpPr>
          <p:spPr>
            <a:xfrm>
              <a:off x="155915" y="3109876"/>
              <a:ext cx="3754205" cy="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肘形接點 19"/>
            <p:cNvCxnSpPr/>
            <p:nvPr/>
          </p:nvCxnSpPr>
          <p:spPr>
            <a:xfrm rot="5400000">
              <a:off x="2840651" y="2721642"/>
              <a:ext cx="802814" cy="6"/>
            </a:xfrm>
            <a:prstGeom prst="bentConnector3">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字方塊 1045"/>
            <p:cNvSpPr txBox="1"/>
            <p:nvPr/>
          </p:nvSpPr>
          <p:spPr>
            <a:xfrm>
              <a:off x="3209509" y="2573999"/>
              <a:ext cx="1013645" cy="3650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0"/>
                </a:spcAft>
              </a:pPr>
              <a:r>
                <a:rPr lang="en-US"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公分</a:t>
              </a:r>
              <a:endParaRPr lang="zh-TW" sz="3200" dirty="0">
                <a:effectLst/>
                <a:latin typeface="微軟正黑體" panose="020B0604030504040204" pitchFamily="34" charset="-120"/>
                <a:ea typeface="微軟正黑體" panose="020B0604030504040204" pitchFamily="34" charset="-120"/>
                <a:cs typeface="新細明體" panose="02020500000000000000" pitchFamily="18" charset="-120"/>
              </a:endParaRPr>
            </a:p>
          </p:txBody>
        </p:sp>
      </p:grpSp>
      <p:grpSp>
        <p:nvGrpSpPr>
          <p:cNvPr id="6" name="群組 5"/>
          <p:cNvGrpSpPr>
            <a:grpSpLocks noChangeAspect="1"/>
          </p:cNvGrpSpPr>
          <p:nvPr/>
        </p:nvGrpSpPr>
        <p:grpSpPr>
          <a:xfrm>
            <a:off x="4707000" y="1728000"/>
            <a:ext cx="4160521" cy="3336106"/>
            <a:chOff x="5000418" y="2317227"/>
            <a:chExt cx="2620332" cy="2101108"/>
          </a:xfrm>
        </p:grpSpPr>
        <p:pic>
          <p:nvPicPr>
            <p:cNvPr id="23" name="圖片 22"/>
            <p:cNvPicPr>
              <a:picLocks noChangeAspect="1"/>
            </p:cNvPicPr>
            <p:nvPr/>
          </p:nvPicPr>
          <p:blipFill>
            <a:blip r:embed="rId5"/>
            <a:stretch>
              <a:fillRect/>
            </a:stretch>
          </p:blipFill>
          <p:spPr>
            <a:xfrm>
              <a:off x="5000418" y="2317227"/>
              <a:ext cx="2620332" cy="2101108"/>
            </a:xfrm>
            <a:prstGeom prst="rect">
              <a:avLst/>
            </a:prstGeom>
            <a:noFill/>
            <a:ln>
              <a:noFill/>
            </a:ln>
          </p:spPr>
        </p:pic>
        <p:sp>
          <p:nvSpPr>
            <p:cNvPr id="25" name="向左箭號 24"/>
            <p:cNvSpPr/>
            <p:nvPr/>
          </p:nvSpPr>
          <p:spPr>
            <a:xfrm>
              <a:off x="6089498" y="2939098"/>
              <a:ext cx="397609" cy="66555"/>
            </a:xfrm>
            <a:prstGeom prst="leftArrow">
              <a:avLst/>
            </a:prstGeom>
            <a:solidFill>
              <a:srgbClr val="FF0000"/>
            </a:solidFill>
            <a:ln w="190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26" name="文字方塊 1045"/>
            <p:cNvSpPr txBox="1"/>
            <p:nvPr/>
          </p:nvSpPr>
          <p:spPr>
            <a:xfrm>
              <a:off x="6272079" y="3048435"/>
              <a:ext cx="1279064" cy="24940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zh-TW" altLang="en-US"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須</a:t>
              </a:r>
              <a:r>
                <a:rPr lang="zh-TW"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預留</a:t>
              </a:r>
              <a:r>
                <a:rPr lang="en-US"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20</a:t>
              </a:r>
              <a:r>
                <a:rPr lang="zh-TW" sz="2000" b="1"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公分</a:t>
              </a:r>
              <a:endParaRPr lang="zh-TW" sz="3200" b="1" dirty="0">
                <a:effectLst/>
                <a:latin typeface="微軟正黑體" panose="020B0604030504040204" pitchFamily="34" charset="-120"/>
                <a:ea typeface="微軟正黑體" panose="020B0604030504040204" pitchFamily="34" charset="-120"/>
                <a:cs typeface="新細明體" panose="02020500000000000000" pitchFamily="18" charset="-120"/>
              </a:endParaRPr>
            </a:p>
          </p:txBody>
        </p:sp>
      </p:grpSp>
      <p:sp>
        <p:nvSpPr>
          <p:cNvPr id="2" name="投影片編號版面配置區 1"/>
          <p:cNvSpPr>
            <a:spLocks noGrp="1"/>
          </p:cNvSpPr>
          <p:nvPr>
            <p:ph type="sldNum" sz="quarter" idx="12"/>
          </p:nvPr>
        </p:nvSpPr>
        <p:spPr/>
        <p:txBody>
          <a:bodyPr/>
          <a:lstStyle/>
          <a:p>
            <a:fld id="{7D4CE5F0-D085-49DB-B409-5CB520ED38F1}" type="slidenum">
              <a:rPr lang="zh-TW" altLang="en-US" smtClean="0"/>
              <a:t>28</a:t>
            </a:fld>
            <a:endParaRPr lang="zh-TW" altLang="en-US"/>
          </a:p>
        </p:txBody>
      </p:sp>
      <p:sp>
        <p:nvSpPr>
          <p:cNvPr id="13"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P.13</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27" name="群組 26"/>
          <p:cNvGrpSpPr/>
          <p:nvPr/>
        </p:nvGrpSpPr>
        <p:grpSpPr>
          <a:xfrm>
            <a:off x="387000" y="774000"/>
            <a:ext cx="7020000" cy="108000"/>
            <a:chOff x="387000" y="774000"/>
            <a:chExt cx="7020000" cy="108000"/>
          </a:xfrm>
        </p:grpSpPr>
        <p:sp>
          <p:nvSpPr>
            <p:cNvPr id="28" name="矩形 27">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31"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安裝規則性</a:t>
            </a:r>
          </a:p>
        </p:txBody>
      </p:sp>
      <p:sp>
        <p:nvSpPr>
          <p:cNvPr id="32" name="文字方塊 31"/>
          <p:cNvSpPr txBox="1"/>
          <p:nvPr/>
        </p:nvSpPr>
        <p:spPr>
          <a:xfrm>
            <a:off x="296190" y="1019843"/>
            <a:ext cx="6090220" cy="461665"/>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室外機</a:t>
            </a:r>
            <a:r>
              <a:rPr lang="zh-TW" altLang="en-US" sz="2400" dirty="0">
                <a:solidFill>
                  <a:srgbClr val="143D53"/>
                </a:solidFill>
                <a:latin typeface="微軟正黑體" panose="020B0604030504040204" pitchFamily="34" charset="-120"/>
                <a:ea typeface="微軟正黑體" panose="020B0604030504040204" pitchFamily="34" charset="-120"/>
              </a:rPr>
              <a:t>安裝</a:t>
            </a:r>
            <a:endParaRPr lang="en-US" altLang="zh-TW" sz="2400" dirty="0">
              <a:solidFill>
                <a:srgbClr val="143D53"/>
              </a:solidFill>
              <a:latin typeface="微軟正黑體" panose="020B0604030504040204" pitchFamily="34" charset="-120"/>
              <a:ea typeface="微軟正黑體" panose="020B0604030504040204" pitchFamily="34" charset="-120"/>
            </a:endParaRPr>
          </a:p>
        </p:txBody>
      </p:sp>
      <p:grpSp>
        <p:nvGrpSpPr>
          <p:cNvPr id="30" name="组合 89">
            <a:extLst>
              <a:ext uri="{FF2B5EF4-FFF2-40B4-BE49-F238E27FC236}">
                <a16:creationId xmlns:a16="http://schemas.microsoft.com/office/drawing/2014/main" xmlns="" id="{69D7ECA3-40C7-4DB1-A1D4-57DE8B6D6197}"/>
              </a:ext>
            </a:extLst>
          </p:cNvPr>
          <p:cNvGrpSpPr>
            <a:grpSpLocks/>
          </p:cNvGrpSpPr>
          <p:nvPr/>
        </p:nvGrpSpPr>
        <p:grpSpPr>
          <a:xfrm>
            <a:off x="206956" y="5229000"/>
            <a:ext cx="4204648" cy="540000"/>
            <a:chOff x="6318792" y="1372148"/>
            <a:chExt cx="1599615" cy="501638"/>
          </a:xfrm>
        </p:grpSpPr>
        <p:sp>
          <p:nvSpPr>
            <p:cNvPr id="33"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599615" cy="50163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4C4948"/>
                </a:solidFill>
                <a:latin typeface="微軟正黑體" panose="020B0604030504040204" pitchFamily="34" charset="-120"/>
                <a:ea typeface="微軟正黑體" panose="020B0604030504040204" pitchFamily="34" charset="-120"/>
              </a:endParaRPr>
            </a:p>
          </p:txBody>
        </p:sp>
        <p:sp>
          <p:nvSpPr>
            <p:cNvPr id="34" name="TextBox 88">
              <a:extLst>
                <a:ext uri="{FF2B5EF4-FFF2-40B4-BE49-F238E27FC236}">
                  <a16:creationId xmlns:a16="http://schemas.microsoft.com/office/drawing/2014/main" xmlns="" id="{6955B291-76E6-49FB-8D44-CA9D0541AB11}"/>
                </a:ext>
              </a:extLst>
            </p:cNvPr>
            <p:cNvSpPr txBox="1"/>
            <p:nvPr/>
          </p:nvSpPr>
          <p:spPr>
            <a:xfrm>
              <a:off x="6344785" y="1456228"/>
              <a:ext cx="1547629" cy="371212"/>
            </a:xfrm>
            <a:prstGeom prst="rect">
              <a:avLst/>
            </a:prstGeom>
            <a:noFill/>
            <a:ln>
              <a:noFill/>
            </a:ln>
          </p:spPr>
          <p:txBody>
            <a:bodyPr wrap="square" rtlCol="0">
              <a:spAutoFit/>
            </a:bodyPr>
            <a:lstStyle/>
            <a:p>
              <a:pPr algn="dist"/>
              <a:r>
                <a:rPr lang="zh-TW" altLang="en-US" sz="2000" b="1" dirty="0">
                  <a:solidFill>
                    <a:srgbClr val="4C4948"/>
                  </a:solidFill>
                  <a:latin typeface="微軟正黑體" panose="020B0604030504040204" pitchFamily="34" charset="-120"/>
                  <a:ea typeface="微軟正黑體" panose="020B0604030504040204" pitchFamily="34" charset="-120"/>
                </a:rPr>
                <a:t>冷氣機最底部不能低於牆面</a:t>
              </a:r>
              <a:r>
                <a:rPr lang="en-US" altLang="zh-TW" sz="2000" b="1" dirty="0">
                  <a:solidFill>
                    <a:srgbClr val="4C4948"/>
                  </a:solidFill>
                  <a:latin typeface="微軟正黑體" panose="020B0604030504040204" pitchFamily="34" charset="-120"/>
                  <a:ea typeface="微軟正黑體" panose="020B0604030504040204" pitchFamily="34" charset="-120"/>
                </a:rPr>
                <a:t>30</a:t>
              </a:r>
              <a:r>
                <a:rPr lang="zh-TW" altLang="en-US" sz="2000" b="1" dirty="0">
                  <a:solidFill>
                    <a:srgbClr val="4C4948"/>
                  </a:solidFill>
                  <a:latin typeface="微軟正黑體" panose="020B0604030504040204" pitchFamily="34" charset="-120"/>
                  <a:ea typeface="微軟正黑體" panose="020B0604030504040204" pitchFamily="34" charset="-120"/>
                </a:rPr>
                <a:t>公分</a:t>
              </a:r>
            </a:p>
          </p:txBody>
        </p:sp>
      </p:grpSp>
      <p:grpSp>
        <p:nvGrpSpPr>
          <p:cNvPr id="35" name="组合 89">
            <a:extLst>
              <a:ext uri="{FF2B5EF4-FFF2-40B4-BE49-F238E27FC236}">
                <a16:creationId xmlns:a16="http://schemas.microsoft.com/office/drawing/2014/main" xmlns="" id="{69D7ECA3-40C7-4DB1-A1D4-57DE8B6D6197}"/>
              </a:ext>
            </a:extLst>
          </p:cNvPr>
          <p:cNvGrpSpPr>
            <a:grpSpLocks/>
          </p:cNvGrpSpPr>
          <p:nvPr/>
        </p:nvGrpSpPr>
        <p:grpSpPr>
          <a:xfrm>
            <a:off x="4777352" y="5229000"/>
            <a:ext cx="4204648" cy="540000"/>
            <a:chOff x="6318792" y="1372148"/>
            <a:chExt cx="1599615" cy="501638"/>
          </a:xfrm>
        </p:grpSpPr>
        <p:sp>
          <p:nvSpPr>
            <p:cNvPr id="36"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599615" cy="50163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4C4948"/>
                </a:solidFill>
                <a:latin typeface="微軟正黑體" panose="020B0604030504040204" pitchFamily="34" charset="-120"/>
                <a:ea typeface="微軟正黑體" panose="020B0604030504040204" pitchFamily="34" charset="-120"/>
              </a:endParaRPr>
            </a:p>
          </p:txBody>
        </p:sp>
        <p:sp>
          <p:nvSpPr>
            <p:cNvPr id="37" name="TextBox 88">
              <a:extLst>
                <a:ext uri="{FF2B5EF4-FFF2-40B4-BE49-F238E27FC236}">
                  <a16:creationId xmlns:a16="http://schemas.microsoft.com/office/drawing/2014/main" xmlns="" id="{6955B291-76E6-49FB-8D44-CA9D0541AB11}"/>
                </a:ext>
              </a:extLst>
            </p:cNvPr>
            <p:cNvSpPr txBox="1"/>
            <p:nvPr/>
          </p:nvSpPr>
          <p:spPr>
            <a:xfrm>
              <a:off x="6376609" y="1455754"/>
              <a:ext cx="1483980" cy="371686"/>
            </a:xfrm>
            <a:prstGeom prst="rect">
              <a:avLst/>
            </a:prstGeom>
            <a:noFill/>
            <a:ln>
              <a:noFill/>
            </a:ln>
          </p:spPr>
          <p:txBody>
            <a:bodyPr wrap="square" rtlCol="0">
              <a:spAutoFit/>
            </a:bodyPr>
            <a:lstStyle/>
            <a:p>
              <a:pPr algn="dist"/>
              <a:r>
                <a:rPr lang="zh-TW" altLang="en-US" sz="2000" b="1" dirty="0">
                  <a:solidFill>
                    <a:srgbClr val="4C4948"/>
                  </a:solidFill>
                  <a:latin typeface="微軟正黑體" panose="020B0604030504040204" pitchFamily="34" charset="-120"/>
                  <a:ea typeface="微軟正黑體" panose="020B0604030504040204" pitchFamily="34" charset="-120"/>
                </a:rPr>
                <a:t>室外機上方離天花板須留</a:t>
              </a:r>
              <a:r>
                <a:rPr lang="en-US" altLang="zh-TW" sz="2000" b="1" dirty="0">
                  <a:solidFill>
                    <a:srgbClr val="4C4948"/>
                  </a:solidFill>
                  <a:latin typeface="微軟正黑體" panose="020B0604030504040204" pitchFamily="34" charset="-120"/>
                  <a:ea typeface="微軟正黑體" panose="020B0604030504040204" pitchFamily="34" charset="-120"/>
                </a:rPr>
                <a:t>20</a:t>
              </a:r>
              <a:r>
                <a:rPr lang="zh-TW" altLang="en-US" sz="2000" b="1" dirty="0">
                  <a:solidFill>
                    <a:srgbClr val="4C4948"/>
                  </a:solidFill>
                  <a:latin typeface="微軟正黑體" panose="020B0604030504040204" pitchFamily="34" charset="-120"/>
                  <a:ea typeface="微軟正黑體" panose="020B0604030504040204" pitchFamily="34" charset="-120"/>
                </a:rPr>
                <a:t>公分</a:t>
              </a:r>
            </a:p>
          </p:txBody>
        </p:sp>
      </p:grpSp>
      <p:sp>
        <p:nvSpPr>
          <p:cNvPr id="38" name="文字方塊 37">
            <a:extLst>
              <a:ext uri="{FF2B5EF4-FFF2-40B4-BE49-F238E27FC236}">
                <a16:creationId xmlns:a16="http://schemas.microsoft.com/office/drawing/2014/main" xmlns="" id="{BD6CB8E3-9D9A-406B-A95A-09E61F59376A}"/>
              </a:ext>
            </a:extLst>
          </p:cNvPr>
          <p:cNvSpPr txBox="1"/>
          <p:nvPr/>
        </p:nvSpPr>
        <p:spPr>
          <a:xfrm>
            <a:off x="2812763" y="6027331"/>
            <a:ext cx="3428474" cy="461665"/>
          </a:xfrm>
          <a:prstGeom prst="rect">
            <a:avLst/>
          </a:prstGeom>
          <a:no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本專案室外機尺寸一致</a:t>
            </a:r>
          </a:p>
        </p:txBody>
      </p:sp>
    </p:spTree>
    <p:extLst>
      <p:ext uri="{BB962C8B-B14F-4D97-AF65-F5344CB8AC3E}">
        <p14:creationId xmlns:p14="http://schemas.microsoft.com/office/powerpoint/2010/main" val="2222067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29</a:t>
            </a:fld>
            <a:endParaRPr lang="zh-TW" altLang="en-US"/>
          </a:p>
        </p:txBody>
      </p:sp>
      <p:pic>
        <p:nvPicPr>
          <p:cNvPr id="22" name="圖片 21"/>
          <p:cNvPicPr/>
          <p:nvPr/>
        </p:nvPicPr>
        <p:blipFill rotWithShape="1">
          <a:blip r:embed="rId3" cstate="print">
            <a:extLst>
              <a:ext uri="{28A0092B-C50C-407E-A947-70E740481C1C}">
                <a14:useLocalDpi xmlns:a14="http://schemas.microsoft.com/office/drawing/2010/main"/>
              </a:ext>
            </a:extLst>
          </a:blip>
          <a:srcRect t="-1" b="5438"/>
          <a:stretch/>
        </p:blipFill>
        <p:spPr>
          <a:xfrm>
            <a:off x="3048574" y="1188003"/>
            <a:ext cx="3049148" cy="2160000"/>
          </a:xfrm>
          <a:prstGeom prst="rect">
            <a:avLst/>
          </a:prstGeom>
          <a:ln>
            <a:noFill/>
          </a:ln>
          <a:effectLst>
            <a:softEdge rad="112500"/>
          </a:effectLst>
        </p:spPr>
      </p:pic>
      <p:pic>
        <p:nvPicPr>
          <p:cNvPr id="23" name="圖片 22"/>
          <p:cNvPicPr/>
          <p:nvPr/>
        </p:nvPicPr>
        <p:blipFill rotWithShape="1">
          <a:blip r:embed="rId4" cstate="print">
            <a:extLst>
              <a:ext uri="{28A0092B-C50C-407E-A947-70E740481C1C}">
                <a14:useLocalDpi xmlns:a14="http://schemas.microsoft.com/office/drawing/2010/main"/>
              </a:ext>
            </a:extLst>
          </a:blip>
          <a:srcRect b="5432"/>
          <a:stretch/>
        </p:blipFill>
        <p:spPr>
          <a:xfrm>
            <a:off x="6097148" y="1188148"/>
            <a:ext cx="3045704" cy="2160000"/>
          </a:xfrm>
          <a:prstGeom prst="rect">
            <a:avLst/>
          </a:prstGeom>
          <a:ln>
            <a:noFill/>
          </a:ln>
          <a:effectLst>
            <a:softEdge rad="112500"/>
          </a:effectLst>
        </p:spPr>
      </p:pic>
      <p:pic>
        <p:nvPicPr>
          <p:cNvPr id="39" name="圖片 38"/>
          <p:cNvPicPr/>
          <p:nvPr/>
        </p:nvPicPr>
        <p:blipFill rotWithShape="1">
          <a:blip r:embed="rId5" cstate="print">
            <a:extLst>
              <a:ext uri="{28A0092B-C50C-407E-A947-70E740481C1C}">
                <a14:useLocalDpi xmlns:a14="http://schemas.microsoft.com/office/drawing/2010/main"/>
              </a:ext>
            </a:extLst>
          </a:blip>
          <a:srcRect t="-1" b="5438"/>
          <a:stretch/>
        </p:blipFill>
        <p:spPr>
          <a:xfrm>
            <a:off x="0" y="1188000"/>
            <a:ext cx="3049148" cy="2160000"/>
          </a:xfrm>
          <a:prstGeom prst="rect">
            <a:avLst/>
          </a:prstGeom>
          <a:ln>
            <a:noFill/>
          </a:ln>
          <a:effectLst>
            <a:softEdge rad="112500"/>
          </a:effectLst>
        </p:spPr>
      </p:pic>
      <p:pic>
        <p:nvPicPr>
          <p:cNvPr id="24" name="圖片 23"/>
          <p:cNvPicPr/>
          <p:nvPr/>
        </p:nvPicPr>
        <p:blipFill rotWithShape="1">
          <a:blip r:embed="rId6" cstate="print">
            <a:extLst>
              <a:ext uri="{28A0092B-C50C-407E-A947-70E740481C1C}">
                <a14:useLocalDpi xmlns:a14="http://schemas.microsoft.com/office/drawing/2010/main"/>
              </a:ext>
            </a:extLst>
          </a:blip>
          <a:srcRect b="5489"/>
          <a:stretch/>
        </p:blipFill>
        <p:spPr>
          <a:xfrm>
            <a:off x="0" y="3744001"/>
            <a:ext cx="3048000" cy="2158036"/>
          </a:xfrm>
          <a:prstGeom prst="rect">
            <a:avLst/>
          </a:prstGeom>
          <a:ln>
            <a:noFill/>
          </a:ln>
          <a:effectLst>
            <a:softEdge rad="112500"/>
          </a:effectLst>
        </p:spPr>
      </p:pic>
      <p:pic>
        <p:nvPicPr>
          <p:cNvPr id="29" name="圖片 28"/>
          <p:cNvPicPr/>
          <p:nvPr/>
        </p:nvPicPr>
        <p:blipFill rotWithShape="1">
          <a:blip r:embed="rId7" cstate="print">
            <a:extLst>
              <a:ext uri="{28A0092B-C50C-407E-A947-70E740481C1C}">
                <a14:useLocalDpi xmlns:a14="http://schemas.microsoft.com/office/drawing/2010/main"/>
              </a:ext>
            </a:extLst>
          </a:blip>
          <a:srcRect b="5489"/>
          <a:stretch/>
        </p:blipFill>
        <p:spPr>
          <a:xfrm>
            <a:off x="6096000" y="3744000"/>
            <a:ext cx="3048000" cy="2158039"/>
          </a:xfrm>
          <a:prstGeom prst="rect">
            <a:avLst/>
          </a:prstGeom>
          <a:ln>
            <a:noFill/>
          </a:ln>
          <a:effectLst>
            <a:softEdge rad="112500"/>
          </a:effectLst>
        </p:spPr>
      </p:pic>
      <p:pic>
        <p:nvPicPr>
          <p:cNvPr id="43" name="圖片 42"/>
          <p:cNvPicPr/>
          <p:nvPr/>
        </p:nvPicPr>
        <p:blipFill rotWithShape="1">
          <a:blip r:embed="rId8" cstate="print">
            <a:extLst>
              <a:ext uri="{28A0092B-C50C-407E-A947-70E740481C1C}">
                <a14:useLocalDpi xmlns:a14="http://schemas.microsoft.com/office/drawing/2010/main"/>
              </a:ext>
            </a:extLst>
          </a:blip>
          <a:srcRect b="5489"/>
          <a:stretch/>
        </p:blipFill>
        <p:spPr>
          <a:xfrm>
            <a:off x="3049148" y="3744001"/>
            <a:ext cx="3048000" cy="2158038"/>
          </a:xfrm>
          <a:prstGeom prst="rect">
            <a:avLst/>
          </a:prstGeom>
          <a:ln>
            <a:noFill/>
          </a:ln>
          <a:effectLst>
            <a:softEdge rad="112500"/>
          </a:effectLst>
        </p:spPr>
      </p:pic>
      <p:grpSp>
        <p:nvGrpSpPr>
          <p:cNvPr id="44" name="群組 43"/>
          <p:cNvGrpSpPr/>
          <p:nvPr/>
        </p:nvGrpSpPr>
        <p:grpSpPr>
          <a:xfrm>
            <a:off x="387000" y="774000"/>
            <a:ext cx="7020000" cy="108000"/>
            <a:chOff x="387000" y="774000"/>
            <a:chExt cx="7020000" cy="108000"/>
          </a:xfrm>
        </p:grpSpPr>
        <p:sp>
          <p:nvSpPr>
            <p:cNvPr id="45" name="矩形 44">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48"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安裝規則性</a:t>
            </a:r>
          </a:p>
        </p:txBody>
      </p:sp>
      <p:sp>
        <p:nvSpPr>
          <p:cNvPr id="49" name="文字方塊 48"/>
          <p:cNvSpPr txBox="1"/>
          <p:nvPr/>
        </p:nvSpPr>
        <p:spPr>
          <a:xfrm>
            <a:off x="1647000" y="819000"/>
            <a:ext cx="6090220" cy="461665"/>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雲林縣立國中小</a:t>
            </a:r>
            <a:r>
              <a:rPr lang="zh-TW" altLang="en-US" sz="2400" dirty="0">
                <a:solidFill>
                  <a:srgbClr val="143D53"/>
                </a:solidFill>
                <a:latin typeface="微軟正黑體" panose="020B0604030504040204" pitchFamily="34" charset="-120"/>
                <a:ea typeface="微軟正黑體" panose="020B0604030504040204" pitchFamily="34" charset="-120"/>
              </a:rPr>
              <a:t>冷氣採購案分享</a:t>
            </a:r>
            <a:endParaRPr lang="en-US" altLang="zh-TW" sz="2400" dirty="0">
              <a:solidFill>
                <a:srgbClr val="143D53"/>
              </a:solidFill>
              <a:latin typeface="微軟正黑體" panose="020B0604030504040204" pitchFamily="34" charset="-120"/>
              <a:ea typeface="微軟正黑體" panose="020B0604030504040204" pitchFamily="34" charset="-120"/>
            </a:endParaRPr>
          </a:p>
        </p:txBody>
      </p:sp>
      <p:grpSp>
        <p:nvGrpSpPr>
          <p:cNvPr id="40" name="组合 89">
            <a:extLst>
              <a:ext uri="{FF2B5EF4-FFF2-40B4-BE49-F238E27FC236}">
                <a16:creationId xmlns:a16="http://schemas.microsoft.com/office/drawing/2014/main" xmlns="" id="{14FC7BD7-7537-48DF-9C39-C1E1C41B5ECF}"/>
              </a:ext>
            </a:extLst>
          </p:cNvPr>
          <p:cNvGrpSpPr>
            <a:grpSpLocks/>
          </p:cNvGrpSpPr>
          <p:nvPr/>
        </p:nvGrpSpPr>
        <p:grpSpPr>
          <a:xfrm>
            <a:off x="894000" y="3404665"/>
            <a:ext cx="1260000" cy="307779"/>
            <a:chOff x="6318792" y="1372148"/>
            <a:chExt cx="1499640" cy="536086"/>
          </a:xfrm>
        </p:grpSpPr>
        <p:sp>
          <p:nvSpPr>
            <p:cNvPr id="41" name="矩形: 圆角 90">
              <a:extLst>
                <a:ext uri="{FF2B5EF4-FFF2-40B4-BE49-F238E27FC236}">
                  <a16:creationId xmlns:a16="http://schemas.microsoft.com/office/drawing/2014/main" xmlns="" id="{93A79774-16B3-414D-8CE2-BA48FC3B14FF}"/>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42" name="TextBox 88">
              <a:extLst>
                <a:ext uri="{FF2B5EF4-FFF2-40B4-BE49-F238E27FC236}">
                  <a16:creationId xmlns:a16="http://schemas.microsoft.com/office/drawing/2014/main" xmlns="" id="{7014B2D4-ED23-41A1-A184-F076DE572FDF}"/>
                </a:ext>
              </a:extLst>
            </p:cNvPr>
            <p:cNvSpPr txBox="1"/>
            <p:nvPr/>
          </p:nvSpPr>
          <p:spPr>
            <a:xfrm>
              <a:off x="6368780" y="1372151"/>
              <a:ext cx="1399664" cy="536083"/>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二崙國小</a:t>
              </a:r>
            </a:p>
          </p:txBody>
        </p:sp>
      </p:grpSp>
      <p:grpSp>
        <p:nvGrpSpPr>
          <p:cNvPr id="47" name="组合 89">
            <a:extLst>
              <a:ext uri="{FF2B5EF4-FFF2-40B4-BE49-F238E27FC236}">
                <a16:creationId xmlns:a16="http://schemas.microsoft.com/office/drawing/2014/main" xmlns="" id="{F846F4FA-07EA-4D94-8392-A1D09034471A}"/>
              </a:ext>
            </a:extLst>
          </p:cNvPr>
          <p:cNvGrpSpPr>
            <a:grpSpLocks/>
          </p:cNvGrpSpPr>
          <p:nvPr/>
        </p:nvGrpSpPr>
        <p:grpSpPr>
          <a:xfrm>
            <a:off x="3943148" y="3404664"/>
            <a:ext cx="1260000" cy="307778"/>
            <a:chOff x="6318792" y="1372148"/>
            <a:chExt cx="1499640" cy="536085"/>
          </a:xfrm>
        </p:grpSpPr>
        <p:sp>
          <p:nvSpPr>
            <p:cNvPr id="50" name="矩形: 圆角 90">
              <a:extLst>
                <a:ext uri="{FF2B5EF4-FFF2-40B4-BE49-F238E27FC236}">
                  <a16:creationId xmlns:a16="http://schemas.microsoft.com/office/drawing/2014/main" xmlns="" id="{45CCC6FB-67D2-44F3-A5D7-8C8F8A02471C}"/>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51" name="TextBox 88">
              <a:extLst>
                <a:ext uri="{FF2B5EF4-FFF2-40B4-BE49-F238E27FC236}">
                  <a16:creationId xmlns:a16="http://schemas.microsoft.com/office/drawing/2014/main" xmlns="" id="{A0B3150D-F536-44E6-A1F9-8C92129C9237}"/>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光復國小</a:t>
              </a:r>
            </a:p>
          </p:txBody>
        </p:sp>
      </p:grpSp>
      <p:grpSp>
        <p:nvGrpSpPr>
          <p:cNvPr id="52" name="组合 89">
            <a:extLst>
              <a:ext uri="{FF2B5EF4-FFF2-40B4-BE49-F238E27FC236}">
                <a16:creationId xmlns:a16="http://schemas.microsoft.com/office/drawing/2014/main" xmlns="" id="{55AD6973-0825-487E-A049-2883A9C4EF74}"/>
              </a:ext>
            </a:extLst>
          </p:cNvPr>
          <p:cNvGrpSpPr>
            <a:grpSpLocks/>
          </p:cNvGrpSpPr>
          <p:nvPr/>
        </p:nvGrpSpPr>
        <p:grpSpPr>
          <a:xfrm>
            <a:off x="6990000" y="3404664"/>
            <a:ext cx="1260000" cy="307778"/>
            <a:chOff x="6318792" y="1372148"/>
            <a:chExt cx="1499640" cy="536085"/>
          </a:xfrm>
        </p:grpSpPr>
        <p:sp>
          <p:nvSpPr>
            <p:cNvPr id="53" name="矩形: 圆角 90">
              <a:extLst>
                <a:ext uri="{FF2B5EF4-FFF2-40B4-BE49-F238E27FC236}">
                  <a16:creationId xmlns:a16="http://schemas.microsoft.com/office/drawing/2014/main" xmlns="" id="{83A5CA95-82B1-4213-9663-F9063B761FFC}"/>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54" name="TextBox 88">
              <a:extLst>
                <a:ext uri="{FF2B5EF4-FFF2-40B4-BE49-F238E27FC236}">
                  <a16:creationId xmlns:a16="http://schemas.microsoft.com/office/drawing/2014/main" xmlns="" id="{E1854AC1-9659-45AB-BC43-74BF3A373BB7}"/>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埤腳國小</a:t>
              </a:r>
            </a:p>
          </p:txBody>
        </p:sp>
      </p:grpSp>
      <p:grpSp>
        <p:nvGrpSpPr>
          <p:cNvPr id="56" name="组合 89">
            <a:extLst>
              <a:ext uri="{FF2B5EF4-FFF2-40B4-BE49-F238E27FC236}">
                <a16:creationId xmlns:a16="http://schemas.microsoft.com/office/drawing/2014/main" xmlns="" id="{A775FFD0-8D76-4E03-A99A-C753F09A853A}"/>
              </a:ext>
            </a:extLst>
          </p:cNvPr>
          <p:cNvGrpSpPr>
            <a:grpSpLocks/>
          </p:cNvGrpSpPr>
          <p:nvPr/>
        </p:nvGrpSpPr>
        <p:grpSpPr>
          <a:xfrm>
            <a:off x="894000" y="5980368"/>
            <a:ext cx="1260000" cy="307778"/>
            <a:chOff x="6318792" y="1372148"/>
            <a:chExt cx="1499640" cy="536085"/>
          </a:xfrm>
        </p:grpSpPr>
        <p:sp>
          <p:nvSpPr>
            <p:cNvPr id="57" name="矩形: 圆角 90">
              <a:extLst>
                <a:ext uri="{FF2B5EF4-FFF2-40B4-BE49-F238E27FC236}">
                  <a16:creationId xmlns:a16="http://schemas.microsoft.com/office/drawing/2014/main" xmlns="" id="{FA85ED11-1D03-48B0-94E8-EA24EC548BA4}"/>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67" name="TextBox 88">
              <a:extLst>
                <a:ext uri="{FF2B5EF4-FFF2-40B4-BE49-F238E27FC236}">
                  <a16:creationId xmlns:a16="http://schemas.microsoft.com/office/drawing/2014/main" xmlns="" id="{6613B7D2-BDA8-4775-9851-BD2FF87A4046}"/>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元長國中</a:t>
              </a:r>
            </a:p>
          </p:txBody>
        </p:sp>
      </p:grpSp>
      <p:grpSp>
        <p:nvGrpSpPr>
          <p:cNvPr id="77" name="组合 89">
            <a:extLst>
              <a:ext uri="{FF2B5EF4-FFF2-40B4-BE49-F238E27FC236}">
                <a16:creationId xmlns:a16="http://schemas.microsoft.com/office/drawing/2014/main" xmlns="" id="{F2C96C1F-25DD-4241-B522-6D042C4777A9}"/>
              </a:ext>
            </a:extLst>
          </p:cNvPr>
          <p:cNvGrpSpPr>
            <a:grpSpLocks/>
          </p:cNvGrpSpPr>
          <p:nvPr/>
        </p:nvGrpSpPr>
        <p:grpSpPr>
          <a:xfrm>
            <a:off x="3943148" y="5980368"/>
            <a:ext cx="1260000" cy="307778"/>
            <a:chOff x="6318792" y="1372148"/>
            <a:chExt cx="1499640" cy="536085"/>
          </a:xfrm>
        </p:grpSpPr>
        <p:sp>
          <p:nvSpPr>
            <p:cNvPr id="78" name="矩形: 圆角 90">
              <a:extLst>
                <a:ext uri="{FF2B5EF4-FFF2-40B4-BE49-F238E27FC236}">
                  <a16:creationId xmlns:a16="http://schemas.microsoft.com/office/drawing/2014/main" xmlns="" id="{DB4F5154-8A97-422E-80BB-1D3F9498C820}"/>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79" name="TextBox 88">
              <a:extLst>
                <a:ext uri="{FF2B5EF4-FFF2-40B4-BE49-F238E27FC236}">
                  <a16:creationId xmlns:a16="http://schemas.microsoft.com/office/drawing/2014/main" xmlns="" id="{120D2E38-EA2A-4448-B7A0-86C40E50D900}"/>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文昌國小</a:t>
              </a:r>
            </a:p>
          </p:txBody>
        </p:sp>
      </p:grpSp>
      <p:grpSp>
        <p:nvGrpSpPr>
          <p:cNvPr id="82" name="组合 89">
            <a:extLst>
              <a:ext uri="{FF2B5EF4-FFF2-40B4-BE49-F238E27FC236}">
                <a16:creationId xmlns:a16="http://schemas.microsoft.com/office/drawing/2014/main" xmlns="" id="{285782AF-148F-4EB0-A269-99441E51E3FC}"/>
              </a:ext>
            </a:extLst>
          </p:cNvPr>
          <p:cNvGrpSpPr>
            <a:grpSpLocks/>
          </p:cNvGrpSpPr>
          <p:nvPr/>
        </p:nvGrpSpPr>
        <p:grpSpPr>
          <a:xfrm>
            <a:off x="6990000" y="5980368"/>
            <a:ext cx="1260000" cy="307778"/>
            <a:chOff x="6318792" y="1372148"/>
            <a:chExt cx="1499640" cy="536085"/>
          </a:xfrm>
        </p:grpSpPr>
        <p:sp>
          <p:nvSpPr>
            <p:cNvPr id="83" name="矩形: 圆角 90">
              <a:extLst>
                <a:ext uri="{FF2B5EF4-FFF2-40B4-BE49-F238E27FC236}">
                  <a16:creationId xmlns:a16="http://schemas.microsoft.com/office/drawing/2014/main" xmlns="" id="{3B79769C-99F2-4CEF-A565-9A5974BC814D}"/>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84" name="TextBox 88">
              <a:extLst>
                <a:ext uri="{FF2B5EF4-FFF2-40B4-BE49-F238E27FC236}">
                  <a16:creationId xmlns:a16="http://schemas.microsoft.com/office/drawing/2014/main" xmlns="" id="{7A031386-8293-4C13-88D5-41B40EC9295F}"/>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廣興國小</a:t>
              </a:r>
            </a:p>
          </p:txBody>
        </p:sp>
      </p:grpSp>
    </p:spTree>
    <p:extLst>
      <p:ext uri="{BB962C8B-B14F-4D97-AF65-F5344CB8AC3E}">
        <p14:creationId xmlns:p14="http://schemas.microsoft.com/office/powerpoint/2010/main" val="145420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par>
                                <p:cTn id="14" presetID="16" presetClass="entr" presetSubtype="21" fill="hold"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par>
                                <p:cTn id="17" presetID="16" presetClass="entr" presetSubtype="21"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par>
                                <p:cTn id="20" presetID="16" presetClass="entr" presetSubtype="21"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barn(inVertical)">
                                      <p:cBhvr>
                                        <p:cTn id="2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solidFill>
                  <a:prstClr val="black">
                    <a:tint val="75000"/>
                  </a:prstClr>
                </a:solidFill>
              </a:rPr>
              <a:pPr/>
              <a:t>3</a:t>
            </a:fld>
            <a:endParaRPr lang="zh-TW" altLang="en-US">
              <a:solidFill>
                <a:prstClr val="black">
                  <a:tint val="75000"/>
                </a:prstClr>
              </a:solidFill>
            </a:endParaRPr>
          </a:p>
        </p:txBody>
      </p:sp>
      <p:grpSp>
        <p:nvGrpSpPr>
          <p:cNvPr id="9" name="群組 8"/>
          <p:cNvGrpSpPr/>
          <p:nvPr/>
        </p:nvGrpSpPr>
        <p:grpSpPr>
          <a:xfrm>
            <a:off x="387000" y="774000"/>
            <a:ext cx="7020000" cy="108000"/>
            <a:chOff x="387000" y="774000"/>
            <a:chExt cx="7020000" cy="108000"/>
          </a:xfrm>
        </p:grpSpPr>
        <p:sp>
          <p:nvSpPr>
            <p:cNvPr id="10" name="矩形 9">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1"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2" name="文本框 9"/>
          <p:cNvSpPr txBox="1"/>
          <p:nvPr/>
        </p:nvSpPr>
        <p:spPr>
          <a:xfrm>
            <a:off x="266400" y="180000"/>
            <a:ext cx="7488000" cy="584775"/>
          </a:xfrm>
          <a:prstGeom prst="rect">
            <a:avLst/>
          </a:prstGeom>
          <a:noFill/>
        </p:spPr>
        <p:txBody>
          <a:bodyPr wrap="square" rtlCol="0">
            <a:spAutoFit/>
          </a:bodyPr>
          <a:lstStyle/>
          <a:p>
            <a:r>
              <a:rPr lang="zh-TW" altLang="en-US" sz="3200" b="1" dirty="0">
                <a:solidFill>
                  <a:srgbClr val="143D53"/>
                </a:solidFill>
                <a:latin typeface="微軟正黑體" panose="020B0604030504040204" pitchFamily="34" charset="-120"/>
                <a:ea typeface="微軟正黑體" panose="020B0604030504040204" pitchFamily="34" charset="-120"/>
              </a:rPr>
              <a:t>比我家的冷氣還要好</a:t>
            </a:r>
          </a:p>
        </p:txBody>
      </p:sp>
      <p:pic>
        <p:nvPicPr>
          <p:cNvPr id="2050" name="Picture 2" descr="嘉義市各國中小學裝設日立變頻冷氣，冷氣保固7年、壓縮機保固長達10年。記者李承穎／攝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00" y="1260000"/>
            <a:ext cx="6005021" cy="4500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6606000" y="2169000"/>
            <a:ext cx="2421000" cy="2541337"/>
          </a:xfrm>
          <a:prstGeom prst="rect">
            <a:avLst/>
          </a:prstGeom>
        </p:spPr>
        <p:txBody>
          <a:bodyPr wrap="square">
            <a:spAutoFit/>
          </a:bodyPr>
          <a:lstStyle/>
          <a:p>
            <a:pPr>
              <a:lnSpc>
                <a:spcPct val="150000"/>
              </a:lnSpc>
            </a:pPr>
            <a:r>
              <a:rPr lang="zh-TW" altLang="en-US" dirty="0">
                <a:solidFill>
                  <a:srgbClr val="143D53"/>
                </a:solidFill>
                <a:latin typeface="微軟正黑體" panose="020B0604030504040204" pitchFamily="34" charset="-120"/>
                <a:ea typeface="微軟正黑體" panose="020B0604030504040204" pitchFamily="34" charset="-120"/>
              </a:rPr>
              <a:t>嘉義市為全國首創班級教室全面裝設冷氣的縣市，許多人看了這次裝設的日立變頻冷氣，直呼「比我家的還好！」</a:t>
            </a:r>
          </a:p>
        </p:txBody>
      </p:sp>
      <p:sp>
        <p:nvSpPr>
          <p:cNvPr id="4" name="矩形 3"/>
          <p:cNvSpPr/>
          <p:nvPr/>
        </p:nvSpPr>
        <p:spPr>
          <a:xfrm>
            <a:off x="432000" y="5740780"/>
            <a:ext cx="5985000" cy="276999"/>
          </a:xfrm>
          <a:prstGeom prst="rect">
            <a:avLst/>
          </a:prstGeom>
        </p:spPr>
        <p:txBody>
          <a:bodyPr wrap="square">
            <a:spAutoFit/>
          </a:bodyPr>
          <a:lstStyle/>
          <a:p>
            <a:r>
              <a:rPr lang="zh-TW" altLang="en-US" sz="1200" dirty="0">
                <a:solidFill>
                  <a:srgbClr val="143D53"/>
                </a:solidFill>
                <a:latin typeface="微軟正黑體" panose="020B0604030504040204" pitchFamily="34" charset="-120"/>
                <a:ea typeface="微軟正黑體" panose="020B0604030504040204" pitchFamily="34" charset="-120"/>
              </a:rPr>
              <a:t>嘉義市各國中小學裝設日立變頻冷氣，市長黃敏惠</a:t>
            </a:r>
            <a:r>
              <a:rPr lang="en-US" altLang="zh-TW" sz="1200" dirty="0">
                <a:solidFill>
                  <a:srgbClr val="143D53"/>
                </a:solidFill>
                <a:latin typeface="微軟正黑體" panose="020B0604030504040204" pitchFamily="34" charset="-120"/>
                <a:ea typeface="微軟正黑體" panose="020B0604030504040204" pitchFamily="34" charset="-120"/>
              </a:rPr>
              <a:t>(</a:t>
            </a:r>
            <a:r>
              <a:rPr lang="zh-TW" altLang="en-US" sz="1200" dirty="0">
                <a:solidFill>
                  <a:srgbClr val="143D53"/>
                </a:solidFill>
                <a:latin typeface="微軟正黑體" panose="020B0604030504040204" pitchFamily="34" charset="-120"/>
                <a:ea typeface="微軟正黑體" panose="020B0604030504040204" pitchFamily="34" charset="-120"/>
              </a:rPr>
              <a:t>右</a:t>
            </a:r>
            <a:r>
              <a:rPr lang="en-US" altLang="zh-TW" sz="1200" dirty="0">
                <a:solidFill>
                  <a:srgbClr val="143D53"/>
                </a:solidFill>
                <a:latin typeface="微軟正黑體" panose="020B0604030504040204" pitchFamily="34" charset="-120"/>
                <a:ea typeface="微軟正黑體" panose="020B0604030504040204" pitchFamily="34" charset="-120"/>
              </a:rPr>
              <a:t>)</a:t>
            </a:r>
            <a:r>
              <a:rPr lang="zh-TW" altLang="en-US" sz="1200" dirty="0">
                <a:solidFill>
                  <a:srgbClr val="143D53"/>
                </a:solidFill>
                <a:latin typeface="微軟正黑體" panose="020B0604030504040204" pitchFamily="34" charset="-120"/>
                <a:ea typeface="微軟正黑體" panose="020B0604030504040204" pitchFamily="34" charset="-120"/>
              </a:rPr>
              <a:t>說「嘉義市要裝最好的冷氣！」</a:t>
            </a:r>
          </a:p>
        </p:txBody>
      </p:sp>
    </p:spTree>
    <p:extLst>
      <p:ext uri="{BB962C8B-B14F-4D97-AF65-F5344CB8AC3E}">
        <p14:creationId xmlns:p14="http://schemas.microsoft.com/office/powerpoint/2010/main" val="4278038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30</a:t>
            </a:fld>
            <a:endParaRPr lang="zh-TW" altLang="en-US"/>
          </a:p>
        </p:txBody>
      </p:sp>
      <p:grpSp>
        <p:nvGrpSpPr>
          <p:cNvPr id="4" name="群組 3"/>
          <p:cNvGrpSpPr>
            <a:grpSpLocks noChangeAspect="1"/>
          </p:cNvGrpSpPr>
          <p:nvPr/>
        </p:nvGrpSpPr>
        <p:grpSpPr>
          <a:xfrm>
            <a:off x="0" y="3744004"/>
            <a:ext cx="9144000" cy="2174770"/>
            <a:chOff x="687335" y="4047770"/>
            <a:chExt cx="7207134" cy="1714113"/>
          </a:xfrm>
        </p:grpSpPr>
        <p:pic>
          <p:nvPicPr>
            <p:cNvPr id="45" name="圖片 44"/>
            <p:cNvPicPr/>
            <p:nvPr/>
          </p:nvPicPr>
          <p:blipFill rotWithShape="1">
            <a:blip r:embed="rId3" cstate="print">
              <a:extLst>
                <a:ext uri="{28A0092B-C50C-407E-A947-70E740481C1C}">
                  <a14:useLocalDpi xmlns:a14="http://schemas.microsoft.com/office/drawing/2010/main"/>
                </a:ext>
              </a:extLst>
            </a:blip>
            <a:srcRect l="4631" b="9783"/>
            <a:stretch/>
          </p:blipFill>
          <p:spPr>
            <a:xfrm>
              <a:off x="687335" y="4047770"/>
              <a:ext cx="2402378" cy="1702473"/>
            </a:xfrm>
            <a:prstGeom prst="rect">
              <a:avLst/>
            </a:prstGeom>
            <a:ln>
              <a:noFill/>
            </a:ln>
            <a:effectLst>
              <a:softEdge rad="112500"/>
            </a:effectLst>
          </p:spPr>
        </p:pic>
        <p:pic>
          <p:nvPicPr>
            <p:cNvPr id="47" name="圖片 46"/>
            <p:cNvPicPr/>
            <p:nvPr/>
          </p:nvPicPr>
          <p:blipFill rotWithShape="1">
            <a:blip r:embed="rId4" cstate="print">
              <a:extLst>
                <a:ext uri="{28A0092B-C50C-407E-A947-70E740481C1C}">
                  <a14:useLocalDpi xmlns:a14="http://schemas.microsoft.com/office/drawing/2010/main"/>
                </a:ext>
              </a:extLst>
            </a:blip>
            <a:srcRect b="5403"/>
            <a:stretch/>
          </p:blipFill>
          <p:spPr>
            <a:xfrm>
              <a:off x="5492091" y="4059410"/>
              <a:ext cx="2402378" cy="1702472"/>
            </a:xfrm>
            <a:prstGeom prst="rect">
              <a:avLst/>
            </a:prstGeom>
            <a:ln>
              <a:noFill/>
            </a:ln>
            <a:effectLst>
              <a:softEdge rad="112500"/>
            </a:effectLst>
          </p:spPr>
        </p:pic>
        <p:pic>
          <p:nvPicPr>
            <p:cNvPr id="49" name="圖片 48"/>
            <p:cNvPicPr/>
            <p:nvPr/>
          </p:nvPicPr>
          <p:blipFill rotWithShape="1">
            <a:blip r:embed="rId5" cstate="print">
              <a:extLst>
                <a:ext uri="{28A0092B-C50C-407E-A947-70E740481C1C}">
                  <a14:useLocalDpi xmlns:a14="http://schemas.microsoft.com/office/drawing/2010/main" val="0"/>
                </a:ext>
              </a:extLst>
            </a:blip>
            <a:srcRect b="5403"/>
            <a:stretch/>
          </p:blipFill>
          <p:spPr>
            <a:xfrm>
              <a:off x="3089713" y="4059410"/>
              <a:ext cx="2402378" cy="1702473"/>
            </a:xfrm>
            <a:prstGeom prst="rect">
              <a:avLst/>
            </a:prstGeom>
            <a:ln>
              <a:noFill/>
            </a:ln>
            <a:effectLst>
              <a:softEdge rad="112500"/>
            </a:effectLst>
          </p:spPr>
        </p:pic>
      </p:grpSp>
      <p:grpSp>
        <p:nvGrpSpPr>
          <p:cNvPr id="3" name="群組 2"/>
          <p:cNvGrpSpPr>
            <a:grpSpLocks noChangeAspect="1"/>
          </p:cNvGrpSpPr>
          <p:nvPr/>
        </p:nvGrpSpPr>
        <p:grpSpPr>
          <a:xfrm>
            <a:off x="0" y="1188000"/>
            <a:ext cx="9144000" cy="2160006"/>
            <a:chOff x="666483" y="1719407"/>
            <a:chExt cx="7207134" cy="1702477"/>
          </a:xfrm>
        </p:grpSpPr>
        <p:pic>
          <p:nvPicPr>
            <p:cNvPr id="43" name="圖片 42"/>
            <p:cNvPicPr/>
            <p:nvPr/>
          </p:nvPicPr>
          <p:blipFill rotWithShape="1">
            <a:blip r:embed="rId6" cstate="print">
              <a:extLst>
                <a:ext uri="{28A0092B-C50C-407E-A947-70E740481C1C}">
                  <a14:useLocalDpi xmlns:a14="http://schemas.microsoft.com/office/drawing/2010/main"/>
                </a:ext>
              </a:extLst>
            </a:blip>
            <a:srcRect b="5403"/>
            <a:stretch/>
          </p:blipFill>
          <p:spPr>
            <a:xfrm>
              <a:off x="3068861" y="1719408"/>
              <a:ext cx="2402378" cy="1702473"/>
            </a:xfrm>
            <a:prstGeom prst="rect">
              <a:avLst/>
            </a:prstGeom>
            <a:ln>
              <a:noFill/>
            </a:ln>
            <a:effectLst>
              <a:softEdge rad="112500"/>
            </a:effectLst>
          </p:spPr>
        </p:pic>
        <p:pic>
          <p:nvPicPr>
            <p:cNvPr id="44" name="圖片 43"/>
            <p:cNvPicPr/>
            <p:nvPr/>
          </p:nvPicPr>
          <p:blipFill rotWithShape="1">
            <a:blip r:embed="rId7" cstate="print">
              <a:extLst>
                <a:ext uri="{28A0092B-C50C-407E-A947-70E740481C1C}">
                  <a14:useLocalDpi xmlns:a14="http://schemas.microsoft.com/office/drawing/2010/main"/>
                </a:ext>
              </a:extLst>
            </a:blip>
            <a:srcRect l="4508" b="9667"/>
            <a:stretch/>
          </p:blipFill>
          <p:spPr>
            <a:xfrm>
              <a:off x="5471239" y="1719407"/>
              <a:ext cx="2402378" cy="1702472"/>
            </a:xfrm>
            <a:prstGeom prst="rect">
              <a:avLst/>
            </a:prstGeom>
            <a:ln>
              <a:noFill/>
            </a:ln>
            <a:effectLst>
              <a:softEdge rad="112500"/>
            </a:effectLst>
          </p:spPr>
        </p:pic>
        <p:pic>
          <p:nvPicPr>
            <p:cNvPr id="39" name="圖片 38"/>
            <p:cNvPicPr/>
            <p:nvPr/>
          </p:nvPicPr>
          <p:blipFill rotWithShape="1">
            <a:blip r:embed="rId8" cstate="print">
              <a:extLst>
                <a:ext uri="{28A0092B-C50C-407E-A947-70E740481C1C}">
                  <a14:useLocalDpi xmlns:a14="http://schemas.microsoft.com/office/drawing/2010/main"/>
                </a:ext>
              </a:extLst>
            </a:blip>
            <a:srcRect b="5404"/>
            <a:stretch/>
          </p:blipFill>
          <p:spPr>
            <a:xfrm>
              <a:off x="666483" y="1719411"/>
              <a:ext cx="2402378" cy="1702473"/>
            </a:xfrm>
            <a:prstGeom prst="rect">
              <a:avLst/>
            </a:prstGeom>
            <a:ln>
              <a:noFill/>
            </a:ln>
            <a:effectLst>
              <a:softEdge rad="112500"/>
            </a:effectLst>
          </p:spPr>
        </p:pic>
      </p:grpSp>
      <p:grpSp>
        <p:nvGrpSpPr>
          <p:cNvPr id="46" name="群組 45"/>
          <p:cNvGrpSpPr/>
          <p:nvPr/>
        </p:nvGrpSpPr>
        <p:grpSpPr>
          <a:xfrm>
            <a:off x="387000" y="774000"/>
            <a:ext cx="7020000" cy="108000"/>
            <a:chOff x="387000" y="774000"/>
            <a:chExt cx="7020000" cy="108000"/>
          </a:xfrm>
        </p:grpSpPr>
        <p:sp>
          <p:nvSpPr>
            <p:cNvPr id="48" name="矩形 47">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52"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安裝規則性</a:t>
            </a:r>
          </a:p>
        </p:txBody>
      </p:sp>
      <p:sp>
        <p:nvSpPr>
          <p:cNvPr id="54" name="文字方塊 53"/>
          <p:cNvSpPr txBox="1"/>
          <p:nvPr/>
        </p:nvSpPr>
        <p:spPr>
          <a:xfrm>
            <a:off x="1647000" y="819000"/>
            <a:ext cx="6090220" cy="461665"/>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雲林縣立國中小</a:t>
            </a:r>
            <a:r>
              <a:rPr lang="zh-TW" altLang="en-US" sz="2400" dirty="0">
                <a:solidFill>
                  <a:srgbClr val="143D53"/>
                </a:solidFill>
                <a:latin typeface="微軟正黑體" panose="020B0604030504040204" pitchFamily="34" charset="-120"/>
                <a:ea typeface="微軟正黑體" panose="020B0604030504040204" pitchFamily="34" charset="-120"/>
              </a:rPr>
              <a:t>冷氣採購案分享</a:t>
            </a:r>
            <a:endParaRPr lang="en-US" altLang="zh-TW" sz="2400" dirty="0">
              <a:solidFill>
                <a:srgbClr val="143D53"/>
              </a:solidFill>
              <a:latin typeface="微軟正黑體" panose="020B0604030504040204" pitchFamily="34" charset="-120"/>
              <a:ea typeface="微軟正黑體" panose="020B0604030504040204" pitchFamily="34" charset="-120"/>
            </a:endParaRPr>
          </a:p>
        </p:txBody>
      </p:sp>
      <p:grpSp>
        <p:nvGrpSpPr>
          <p:cNvPr id="36" name="组合 89">
            <a:extLst>
              <a:ext uri="{FF2B5EF4-FFF2-40B4-BE49-F238E27FC236}">
                <a16:creationId xmlns:a16="http://schemas.microsoft.com/office/drawing/2014/main" xmlns="" id="{DA8FFD72-8B81-49E8-B7F3-80C0D018A938}"/>
              </a:ext>
            </a:extLst>
          </p:cNvPr>
          <p:cNvGrpSpPr>
            <a:grpSpLocks/>
          </p:cNvGrpSpPr>
          <p:nvPr/>
        </p:nvGrpSpPr>
        <p:grpSpPr>
          <a:xfrm>
            <a:off x="894000" y="3404664"/>
            <a:ext cx="1260000" cy="307778"/>
            <a:chOff x="6318792" y="1372148"/>
            <a:chExt cx="1499640" cy="536085"/>
          </a:xfrm>
        </p:grpSpPr>
        <p:sp>
          <p:nvSpPr>
            <p:cNvPr id="37" name="矩形: 圆角 90">
              <a:extLst>
                <a:ext uri="{FF2B5EF4-FFF2-40B4-BE49-F238E27FC236}">
                  <a16:creationId xmlns:a16="http://schemas.microsoft.com/office/drawing/2014/main" xmlns="" id="{02CCB8BB-3B53-4B39-A9F7-7350EBBCE3CE}"/>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38" name="TextBox 88">
              <a:extLst>
                <a:ext uri="{FF2B5EF4-FFF2-40B4-BE49-F238E27FC236}">
                  <a16:creationId xmlns:a16="http://schemas.microsoft.com/office/drawing/2014/main" xmlns="" id="{93D2DF48-2D66-4D4C-A719-2750BFB45B3F}"/>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崙背國小</a:t>
              </a:r>
            </a:p>
          </p:txBody>
        </p:sp>
      </p:grpSp>
      <p:grpSp>
        <p:nvGrpSpPr>
          <p:cNvPr id="40" name="组合 89">
            <a:extLst>
              <a:ext uri="{FF2B5EF4-FFF2-40B4-BE49-F238E27FC236}">
                <a16:creationId xmlns:a16="http://schemas.microsoft.com/office/drawing/2014/main" xmlns="" id="{311BA14D-CDB3-472F-9DB1-112EFEA1D64E}"/>
              </a:ext>
            </a:extLst>
          </p:cNvPr>
          <p:cNvGrpSpPr>
            <a:grpSpLocks/>
          </p:cNvGrpSpPr>
          <p:nvPr/>
        </p:nvGrpSpPr>
        <p:grpSpPr>
          <a:xfrm>
            <a:off x="3943148" y="3404664"/>
            <a:ext cx="1260000" cy="307778"/>
            <a:chOff x="6318792" y="1372148"/>
            <a:chExt cx="1499640" cy="536085"/>
          </a:xfrm>
        </p:grpSpPr>
        <p:sp>
          <p:nvSpPr>
            <p:cNvPr id="41" name="矩形: 圆角 90">
              <a:extLst>
                <a:ext uri="{FF2B5EF4-FFF2-40B4-BE49-F238E27FC236}">
                  <a16:creationId xmlns:a16="http://schemas.microsoft.com/office/drawing/2014/main" xmlns="" id="{9565C941-9FA7-4C7C-8FF5-4432378D4295}"/>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42" name="TextBox 88">
              <a:extLst>
                <a:ext uri="{FF2B5EF4-FFF2-40B4-BE49-F238E27FC236}">
                  <a16:creationId xmlns:a16="http://schemas.microsoft.com/office/drawing/2014/main" xmlns="" id="{5ACC4285-62F7-41C9-82B3-916A3A399871}"/>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斗六國小</a:t>
              </a:r>
            </a:p>
          </p:txBody>
        </p:sp>
      </p:grpSp>
      <p:grpSp>
        <p:nvGrpSpPr>
          <p:cNvPr id="71" name="组合 89">
            <a:extLst>
              <a:ext uri="{FF2B5EF4-FFF2-40B4-BE49-F238E27FC236}">
                <a16:creationId xmlns:a16="http://schemas.microsoft.com/office/drawing/2014/main" xmlns="" id="{F3B6FF28-2B39-4BD2-A0CB-560D10EFED91}"/>
              </a:ext>
            </a:extLst>
          </p:cNvPr>
          <p:cNvGrpSpPr>
            <a:grpSpLocks/>
          </p:cNvGrpSpPr>
          <p:nvPr/>
        </p:nvGrpSpPr>
        <p:grpSpPr>
          <a:xfrm>
            <a:off x="6990000" y="3404664"/>
            <a:ext cx="1260000" cy="307778"/>
            <a:chOff x="6318792" y="1372148"/>
            <a:chExt cx="1499640" cy="536085"/>
          </a:xfrm>
        </p:grpSpPr>
        <p:sp>
          <p:nvSpPr>
            <p:cNvPr id="72" name="矩形: 圆角 90">
              <a:extLst>
                <a:ext uri="{FF2B5EF4-FFF2-40B4-BE49-F238E27FC236}">
                  <a16:creationId xmlns:a16="http://schemas.microsoft.com/office/drawing/2014/main" xmlns="" id="{EA70D4E0-5601-4A96-A949-B04B9D9AE828}"/>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143D53"/>
                </a:solidFill>
                <a:latin typeface="微軟正黑體" panose="020B0604030504040204" pitchFamily="34" charset="-120"/>
                <a:ea typeface="微軟正黑體" panose="020B0604030504040204" pitchFamily="34" charset="-120"/>
              </a:endParaRPr>
            </a:p>
          </p:txBody>
        </p:sp>
        <p:sp>
          <p:nvSpPr>
            <p:cNvPr id="73" name="TextBox 88">
              <a:extLst>
                <a:ext uri="{FF2B5EF4-FFF2-40B4-BE49-F238E27FC236}">
                  <a16:creationId xmlns:a16="http://schemas.microsoft.com/office/drawing/2014/main" xmlns="" id="{D584C918-5546-4F9A-BE44-645D4BCB5624}"/>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中正國小</a:t>
              </a:r>
            </a:p>
          </p:txBody>
        </p:sp>
      </p:grpSp>
      <p:grpSp>
        <p:nvGrpSpPr>
          <p:cNvPr id="74" name="组合 89">
            <a:extLst>
              <a:ext uri="{FF2B5EF4-FFF2-40B4-BE49-F238E27FC236}">
                <a16:creationId xmlns:a16="http://schemas.microsoft.com/office/drawing/2014/main" xmlns="" id="{20547EA6-45AF-4CF8-9E71-580E248C9A70}"/>
              </a:ext>
            </a:extLst>
          </p:cNvPr>
          <p:cNvGrpSpPr>
            <a:grpSpLocks/>
          </p:cNvGrpSpPr>
          <p:nvPr/>
        </p:nvGrpSpPr>
        <p:grpSpPr>
          <a:xfrm>
            <a:off x="894000" y="5980368"/>
            <a:ext cx="1260000" cy="307778"/>
            <a:chOff x="6318792" y="1372148"/>
            <a:chExt cx="1499640" cy="536085"/>
          </a:xfrm>
        </p:grpSpPr>
        <p:sp>
          <p:nvSpPr>
            <p:cNvPr id="75" name="矩形: 圆角 90">
              <a:extLst>
                <a:ext uri="{FF2B5EF4-FFF2-40B4-BE49-F238E27FC236}">
                  <a16:creationId xmlns:a16="http://schemas.microsoft.com/office/drawing/2014/main" xmlns="" id="{44FB7C23-DEA9-44C1-B4C6-7C2C91E232C0}"/>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77" name="TextBox 88">
              <a:extLst>
                <a:ext uri="{FF2B5EF4-FFF2-40B4-BE49-F238E27FC236}">
                  <a16:creationId xmlns:a16="http://schemas.microsoft.com/office/drawing/2014/main" xmlns="" id="{82EFB8DB-D392-40D0-9B7E-581A3565B056}"/>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鎮南國小</a:t>
              </a:r>
            </a:p>
          </p:txBody>
        </p:sp>
      </p:grpSp>
      <p:grpSp>
        <p:nvGrpSpPr>
          <p:cNvPr id="78" name="组合 89">
            <a:extLst>
              <a:ext uri="{FF2B5EF4-FFF2-40B4-BE49-F238E27FC236}">
                <a16:creationId xmlns:a16="http://schemas.microsoft.com/office/drawing/2014/main" xmlns="" id="{B74EC623-FE11-4B39-82CD-0582DEBFDCA5}"/>
              </a:ext>
            </a:extLst>
          </p:cNvPr>
          <p:cNvGrpSpPr>
            <a:grpSpLocks/>
          </p:cNvGrpSpPr>
          <p:nvPr/>
        </p:nvGrpSpPr>
        <p:grpSpPr>
          <a:xfrm>
            <a:off x="3943148" y="5980368"/>
            <a:ext cx="1260000" cy="307778"/>
            <a:chOff x="6318792" y="1372148"/>
            <a:chExt cx="1499640" cy="536085"/>
          </a:xfrm>
        </p:grpSpPr>
        <p:sp>
          <p:nvSpPr>
            <p:cNvPr id="79" name="矩形: 圆角 90">
              <a:extLst>
                <a:ext uri="{FF2B5EF4-FFF2-40B4-BE49-F238E27FC236}">
                  <a16:creationId xmlns:a16="http://schemas.microsoft.com/office/drawing/2014/main" xmlns="" id="{A8EEB501-2FAA-466C-BAAC-07B2D365A311}"/>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80" name="TextBox 88">
              <a:extLst>
                <a:ext uri="{FF2B5EF4-FFF2-40B4-BE49-F238E27FC236}">
                  <a16:creationId xmlns:a16="http://schemas.microsoft.com/office/drawing/2014/main" xmlns="" id="{6F09BE3F-6EF0-4210-9319-C9DC282C1485}"/>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二崙國中</a:t>
              </a:r>
            </a:p>
          </p:txBody>
        </p:sp>
      </p:grpSp>
      <p:grpSp>
        <p:nvGrpSpPr>
          <p:cNvPr id="81" name="组合 89">
            <a:extLst>
              <a:ext uri="{FF2B5EF4-FFF2-40B4-BE49-F238E27FC236}">
                <a16:creationId xmlns:a16="http://schemas.microsoft.com/office/drawing/2014/main" xmlns="" id="{249178F7-1BBB-44E5-A027-1B58909CEBA2}"/>
              </a:ext>
            </a:extLst>
          </p:cNvPr>
          <p:cNvGrpSpPr>
            <a:grpSpLocks/>
          </p:cNvGrpSpPr>
          <p:nvPr/>
        </p:nvGrpSpPr>
        <p:grpSpPr>
          <a:xfrm>
            <a:off x="6990000" y="5980368"/>
            <a:ext cx="1260000" cy="307778"/>
            <a:chOff x="6318792" y="1372148"/>
            <a:chExt cx="1499640" cy="536085"/>
          </a:xfrm>
        </p:grpSpPr>
        <p:sp>
          <p:nvSpPr>
            <p:cNvPr id="82" name="矩形: 圆角 90">
              <a:extLst>
                <a:ext uri="{FF2B5EF4-FFF2-40B4-BE49-F238E27FC236}">
                  <a16:creationId xmlns:a16="http://schemas.microsoft.com/office/drawing/2014/main" xmlns="" id="{EBE84976-F577-4DC9-ABFB-59408DAD6DFE}"/>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83" name="TextBox 88">
              <a:extLst>
                <a:ext uri="{FF2B5EF4-FFF2-40B4-BE49-F238E27FC236}">
                  <a16:creationId xmlns:a16="http://schemas.microsoft.com/office/drawing/2014/main" xmlns="" id="{50BE06F1-D5B3-41DA-8BF1-FFB2BF00AA1A}"/>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文賢國小</a:t>
              </a:r>
            </a:p>
          </p:txBody>
        </p:sp>
      </p:grpSp>
    </p:spTree>
    <p:extLst>
      <p:ext uri="{BB962C8B-B14F-4D97-AF65-F5344CB8AC3E}">
        <p14:creationId xmlns:p14="http://schemas.microsoft.com/office/powerpoint/2010/main" val="132025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barn(inVertical)">
                                      <p:cBhvr>
                                        <p:cTn id="13" dur="500"/>
                                        <p:tgtEl>
                                          <p:spTgt spid="71"/>
                                        </p:tgtEl>
                                      </p:cBhvr>
                                    </p:animEffect>
                                  </p:childTnLst>
                                </p:cTn>
                              </p:par>
                              <p:par>
                                <p:cTn id="14" presetID="16" presetClass="entr" presetSubtype="21"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barn(inVertical)">
                                      <p:cBhvr>
                                        <p:cTn id="16" dur="500"/>
                                        <p:tgtEl>
                                          <p:spTgt spid="74"/>
                                        </p:tgtEl>
                                      </p:cBhvr>
                                    </p:animEffect>
                                  </p:childTnLst>
                                </p:cTn>
                              </p:par>
                              <p:par>
                                <p:cTn id="17" presetID="16" presetClass="entr" presetSubtype="21"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barn(inVertical)">
                                      <p:cBhvr>
                                        <p:cTn id="19" dur="500"/>
                                        <p:tgtEl>
                                          <p:spTgt spid="78"/>
                                        </p:tgtEl>
                                      </p:cBhvr>
                                    </p:animEffect>
                                  </p:childTnLst>
                                </p:cTn>
                              </p:par>
                              <p:par>
                                <p:cTn id="20" presetID="16" presetClass="entr" presetSubtype="21"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arn(inVertical)">
                                      <p:cBhvr>
                                        <p:cTn id="2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31</a:t>
            </a:fld>
            <a:endParaRPr lang="zh-TW" altLang="en-US"/>
          </a:p>
        </p:txBody>
      </p:sp>
      <p:sp>
        <p:nvSpPr>
          <p:cNvPr id="13"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P.14</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28" name="群組 27"/>
          <p:cNvGrpSpPr/>
          <p:nvPr/>
        </p:nvGrpSpPr>
        <p:grpSpPr>
          <a:xfrm>
            <a:off x="387000" y="774000"/>
            <a:ext cx="7020000" cy="108000"/>
            <a:chOff x="387000" y="774000"/>
            <a:chExt cx="7020000" cy="108000"/>
          </a:xfrm>
        </p:grpSpPr>
        <p:sp>
          <p:nvSpPr>
            <p:cNvPr id="33" name="矩形 32">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35"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測試程序</a:t>
            </a:r>
          </a:p>
        </p:txBody>
      </p:sp>
      <p:grpSp>
        <p:nvGrpSpPr>
          <p:cNvPr id="49" name="组合 89">
            <a:extLst>
              <a:ext uri="{FF2B5EF4-FFF2-40B4-BE49-F238E27FC236}">
                <a16:creationId xmlns:a16="http://schemas.microsoft.com/office/drawing/2014/main" xmlns="" id="{6C98611B-26E6-4D53-9CCC-ED9BA5887C1C}"/>
              </a:ext>
            </a:extLst>
          </p:cNvPr>
          <p:cNvGrpSpPr>
            <a:grpSpLocks/>
          </p:cNvGrpSpPr>
          <p:nvPr/>
        </p:nvGrpSpPr>
        <p:grpSpPr>
          <a:xfrm>
            <a:off x="396000" y="3600814"/>
            <a:ext cx="2520000" cy="307778"/>
            <a:chOff x="6318792" y="1372148"/>
            <a:chExt cx="1499640" cy="536085"/>
          </a:xfrm>
        </p:grpSpPr>
        <p:sp>
          <p:nvSpPr>
            <p:cNvPr id="50" name="矩形: 圆角 90">
              <a:extLst>
                <a:ext uri="{FF2B5EF4-FFF2-40B4-BE49-F238E27FC236}">
                  <a16:creationId xmlns:a16="http://schemas.microsoft.com/office/drawing/2014/main" xmlns="" id="{8D8BCC5D-E194-4FA0-A193-1DB3E62B6561}"/>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51" name="TextBox 88">
              <a:extLst>
                <a:ext uri="{FF2B5EF4-FFF2-40B4-BE49-F238E27FC236}">
                  <a16:creationId xmlns:a16="http://schemas.microsoft.com/office/drawing/2014/main" xmlns="" id="{99D9FE2A-7DBF-4FF6-825C-3B7EB67BAB04}"/>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冷氣出風溫度測試</a:t>
              </a:r>
            </a:p>
          </p:txBody>
        </p:sp>
      </p:grpSp>
      <p:grpSp>
        <p:nvGrpSpPr>
          <p:cNvPr id="52" name="组合 89">
            <a:extLst>
              <a:ext uri="{FF2B5EF4-FFF2-40B4-BE49-F238E27FC236}">
                <a16:creationId xmlns:a16="http://schemas.microsoft.com/office/drawing/2014/main" xmlns="" id="{C59CE5A5-5E69-43D3-9578-E9493000B220}"/>
              </a:ext>
            </a:extLst>
          </p:cNvPr>
          <p:cNvGrpSpPr>
            <a:grpSpLocks/>
          </p:cNvGrpSpPr>
          <p:nvPr/>
        </p:nvGrpSpPr>
        <p:grpSpPr>
          <a:xfrm>
            <a:off x="3312000" y="3600814"/>
            <a:ext cx="2520000" cy="307778"/>
            <a:chOff x="6318792" y="1372148"/>
            <a:chExt cx="1499640" cy="536085"/>
          </a:xfrm>
        </p:grpSpPr>
        <p:sp>
          <p:nvSpPr>
            <p:cNvPr id="53" name="矩形: 圆角 90">
              <a:extLst>
                <a:ext uri="{FF2B5EF4-FFF2-40B4-BE49-F238E27FC236}">
                  <a16:creationId xmlns:a16="http://schemas.microsoft.com/office/drawing/2014/main" xmlns="" id="{699997B8-AD9A-4EAE-B36E-DB47B27C0C56}"/>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54" name="TextBox 88">
              <a:extLst>
                <a:ext uri="{FF2B5EF4-FFF2-40B4-BE49-F238E27FC236}">
                  <a16:creationId xmlns:a16="http://schemas.microsoft.com/office/drawing/2014/main" xmlns="" id="{011DA5CE-05D9-44CA-B30D-A7D53DF2700D}"/>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冷氣出風溫度測試</a:t>
              </a:r>
            </a:p>
          </p:txBody>
        </p:sp>
      </p:grpSp>
      <p:grpSp>
        <p:nvGrpSpPr>
          <p:cNvPr id="55" name="组合 89">
            <a:extLst>
              <a:ext uri="{FF2B5EF4-FFF2-40B4-BE49-F238E27FC236}">
                <a16:creationId xmlns:a16="http://schemas.microsoft.com/office/drawing/2014/main" xmlns="" id="{660F96FE-812B-4606-99BC-AB170A62DB98}"/>
              </a:ext>
            </a:extLst>
          </p:cNvPr>
          <p:cNvGrpSpPr>
            <a:grpSpLocks/>
          </p:cNvGrpSpPr>
          <p:nvPr/>
        </p:nvGrpSpPr>
        <p:grpSpPr>
          <a:xfrm>
            <a:off x="6228000" y="3600814"/>
            <a:ext cx="2520000" cy="307778"/>
            <a:chOff x="6318792" y="1372148"/>
            <a:chExt cx="1499640" cy="536085"/>
          </a:xfrm>
        </p:grpSpPr>
        <p:sp>
          <p:nvSpPr>
            <p:cNvPr id="56" name="矩形: 圆角 90">
              <a:extLst>
                <a:ext uri="{FF2B5EF4-FFF2-40B4-BE49-F238E27FC236}">
                  <a16:creationId xmlns:a16="http://schemas.microsoft.com/office/drawing/2014/main" xmlns="" id="{BC62E5D1-2233-4DC5-BF69-376FF153C2D0}"/>
                </a:ext>
              </a:extLst>
            </p:cNvPr>
            <p:cNvSpPr>
              <a:spLocks/>
            </p:cNvSpPr>
            <p:nvPr/>
          </p:nvSpPr>
          <p:spPr>
            <a:xfrm flipH="1">
              <a:off x="6318792" y="1372148"/>
              <a:ext cx="1499640" cy="501638"/>
            </a:xfrm>
            <a:prstGeom prst="roundRect">
              <a:avLst>
                <a:gd name="adj" fmla="val 50000"/>
              </a:avLst>
            </a:prstGeom>
            <a:noFill/>
            <a:ln w="25400">
              <a:solidFill>
                <a:srgbClr val="14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43D53"/>
                </a:solidFill>
                <a:latin typeface="微軟正黑體" panose="020B0604030504040204" pitchFamily="34" charset="-120"/>
                <a:ea typeface="微軟正黑體" panose="020B0604030504040204" pitchFamily="34" charset="-120"/>
              </a:endParaRPr>
            </a:p>
          </p:txBody>
        </p:sp>
        <p:sp>
          <p:nvSpPr>
            <p:cNvPr id="57" name="TextBox 88">
              <a:extLst>
                <a:ext uri="{FF2B5EF4-FFF2-40B4-BE49-F238E27FC236}">
                  <a16:creationId xmlns:a16="http://schemas.microsoft.com/office/drawing/2014/main" xmlns="" id="{FED29A2F-85E4-4408-AD97-72F77B54178F}"/>
                </a:ext>
              </a:extLst>
            </p:cNvPr>
            <p:cNvSpPr txBox="1"/>
            <p:nvPr/>
          </p:nvSpPr>
          <p:spPr>
            <a:xfrm>
              <a:off x="6368780" y="1372151"/>
              <a:ext cx="1399664" cy="536082"/>
            </a:xfrm>
            <a:prstGeom prst="rect">
              <a:avLst/>
            </a:prstGeom>
            <a:noFill/>
            <a:ln>
              <a:noFill/>
            </a:ln>
          </p:spPr>
          <p:txBody>
            <a:bodyPr wrap="square" rtlCol="0">
              <a:spAutoFit/>
            </a:bodyPr>
            <a:lstStyle/>
            <a:p>
              <a:pPr algn="dist"/>
              <a:r>
                <a:rPr lang="zh-TW" altLang="en-US" sz="1400" dirty="0">
                  <a:solidFill>
                    <a:srgbClr val="143D53"/>
                  </a:solidFill>
                  <a:latin typeface="微軟正黑體" panose="020B0604030504040204" pitchFamily="34" charset="-120"/>
                  <a:ea typeface="微軟正黑體" panose="020B0604030504040204" pitchFamily="34" charset="-120"/>
                </a:rPr>
                <a:t>會同學校人員測試</a:t>
              </a:r>
            </a:p>
          </p:txBody>
        </p:sp>
      </p:grpSp>
      <p:pic>
        <p:nvPicPr>
          <p:cNvPr id="58" name="圖片 57" descr="C:\Users\cchen670\Desktop\00.雲林縣立國中小採購案\10.現勘照片\20200310現勘\IMG_9095.JPG">
            <a:extLst>
              <a:ext uri="{FF2B5EF4-FFF2-40B4-BE49-F238E27FC236}">
                <a16:creationId xmlns:a16="http://schemas.microsoft.com/office/drawing/2014/main" xmlns="" id="{7A7CF6C3-39C7-4418-B67C-7002538CB132}"/>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584676" y="1453787"/>
            <a:ext cx="2399030" cy="1799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9" name="圖片 58" descr="C:\Users\cchen670\Desktop\00.雲林縣立國中小採購案\10.現勘照片\20200306現勘\IMG_9002.JPG">
            <a:extLst>
              <a:ext uri="{FF2B5EF4-FFF2-40B4-BE49-F238E27FC236}">
                <a16:creationId xmlns:a16="http://schemas.microsoft.com/office/drawing/2014/main" xmlns="" id="{FF72A3EE-B2B4-4E22-BC5E-B0572267F22A}"/>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941" y="4239410"/>
            <a:ext cx="2399030" cy="1799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0" name="Picture 2" descr="thumbnail_IMG_2654">
            <a:extLst>
              <a:ext uri="{FF2B5EF4-FFF2-40B4-BE49-F238E27FC236}">
                <a16:creationId xmlns:a16="http://schemas.microsoft.com/office/drawing/2014/main" xmlns="" id="{96CA5321-A5E0-4A1E-8B9F-A8600F507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382" y="1453787"/>
            <a:ext cx="2406650" cy="1803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 name="圖片 60" descr="C:\Users\cchen670\Desktop\thumbnail_IMG_2655.jpg">
            <a:extLst>
              <a:ext uri="{FF2B5EF4-FFF2-40B4-BE49-F238E27FC236}">
                <a16:creationId xmlns:a16="http://schemas.microsoft.com/office/drawing/2014/main" xmlns="" id="{2FA72D60-4BB5-498E-AD59-D604B4CA2AF0}"/>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3490912" y="4239410"/>
            <a:ext cx="2401570" cy="1799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2" name="圖片 61">
            <a:extLst>
              <a:ext uri="{FF2B5EF4-FFF2-40B4-BE49-F238E27FC236}">
                <a16:creationId xmlns:a16="http://schemas.microsoft.com/office/drawing/2014/main" xmlns="" id="{DA87378D-F1BD-4CEB-BA5C-8CC2A946D4F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559708" y="1453787"/>
            <a:ext cx="1999615" cy="1799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3" name="圖片 62">
            <a:extLst>
              <a:ext uri="{FF2B5EF4-FFF2-40B4-BE49-F238E27FC236}">
                <a16:creationId xmlns:a16="http://schemas.microsoft.com/office/drawing/2014/main" xmlns="" id="{EBA707AA-F579-482D-B715-D5C8940BAA86}"/>
              </a:ext>
            </a:extLst>
          </p:cNvPr>
          <p:cNvPicPr/>
          <p:nvPr/>
        </p:nvPicPr>
        <p:blipFill rotWithShape="1">
          <a:blip r:embed="rId9" cstate="print">
            <a:extLst>
              <a:ext uri="{28A0092B-C50C-407E-A947-70E740481C1C}">
                <a14:useLocalDpi xmlns:a14="http://schemas.microsoft.com/office/drawing/2010/main" val="0"/>
              </a:ext>
            </a:extLst>
          </a:blip>
          <a:srcRect l="22028" r="17158"/>
          <a:stretch/>
        </p:blipFill>
        <p:spPr bwMode="auto">
          <a:xfrm rot="5400000">
            <a:off x="6642576" y="4035258"/>
            <a:ext cx="1751330" cy="21596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98627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par>
                                <p:cTn id="11" presetID="16" presetClass="entr" presetSubtype="21"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barn(inVertical)">
                                      <p:cBhvr>
                                        <p:cTn id="1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7D4CE5F0-D085-49DB-B409-5CB520ED38F1}" type="slidenum">
              <a:rPr lang="zh-TW" altLang="en-US" smtClean="0"/>
              <a:t>32</a:t>
            </a:fld>
            <a:endParaRPr lang="zh-TW" altLang="en-US"/>
          </a:p>
        </p:txBody>
      </p:sp>
      <p:sp>
        <p:nvSpPr>
          <p:cNvPr id="35" name="文本框 15"/>
          <p:cNvSpPr txBox="1"/>
          <p:nvPr/>
        </p:nvSpPr>
        <p:spPr>
          <a:xfrm>
            <a:off x="2250454" y="29705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38" name="文本框 18"/>
          <p:cNvSpPr txBox="1"/>
          <p:nvPr/>
        </p:nvSpPr>
        <p:spPr>
          <a:xfrm>
            <a:off x="3622055" y="43421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40" name="文本框 18"/>
          <p:cNvSpPr txBox="1"/>
          <p:nvPr/>
        </p:nvSpPr>
        <p:spPr>
          <a:xfrm>
            <a:off x="4079255" y="47993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58" name="文本框 18"/>
          <p:cNvSpPr txBox="1"/>
          <p:nvPr/>
        </p:nvSpPr>
        <p:spPr>
          <a:xfrm>
            <a:off x="4536453" y="5256550"/>
            <a:ext cx="1836000" cy="400110"/>
          </a:xfrm>
          <a:prstGeom prst="rect">
            <a:avLst/>
          </a:prstGeom>
          <a:noFill/>
        </p:spPr>
        <p:txBody>
          <a:bodyPr wrap="square" rtlCol="0">
            <a:spAutoFit/>
          </a:bodyPr>
          <a:lstStyle/>
          <a:p>
            <a:r>
              <a:rPr lang="en-US" altLang="zh-TW" sz="2000" dirty="0">
                <a:solidFill>
                  <a:srgbClr val="143D53"/>
                </a:solidFill>
                <a:latin typeface="微软雅黑" panose="020B0503020204020204" pitchFamily="34" charset="-122"/>
                <a:ea typeface="微软雅黑" panose="020B0503020204020204" pitchFamily="34" charset="-122"/>
              </a:rPr>
              <a:t> </a:t>
            </a:r>
            <a:endParaRPr lang="zh-TW" altLang="en-US" sz="2000" dirty="0">
              <a:solidFill>
                <a:srgbClr val="143D53"/>
              </a:solidFill>
              <a:latin typeface="微软雅黑" panose="020B0503020204020204" pitchFamily="34" charset="-122"/>
              <a:ea typeface="微软雅黑" panose="020B0503020204020204" pitchFamily="34" charset="-122"/>
            </a:endParaRPr>
          </a:p>
        </p:txBody>
      </p:sp>
      <p:sp>
        <p:nvSpPr>
          <p:cNvPr id="59" name="文本框 12"/>
          <p:cNvSpPr txBox="1"/>
          <p:nvPr/>
        </p:nvSpPr>
        <p:spPr>
          <a:xfrm>
            <a:off x="252000" y="1938452"/>
            <a:ext cx="8640000" cy="769441"/>
          </a:xfrm>
          <a:prstGeom prst="rect">
            <a:avLst/>
          </a:prstGeom>
          <a:noFill/>
        </p:spPr>
        <p:txBody>
          <a:bodyPr wrap="square" rtlCol="0">
            <a:spAutoFit/>
          </a:bodyPr>
          <a:lstStyle/>
          <a:p>
            <a:pPr algn="ctr"/>
            <a:r>
              <a:rPr lang="zh-TW" altLang="en-US" sz="4400" b="1" dirty="0">
                <a:solidFill>
                  <a:srgbClr val="4C4948"/>
                </a:solidFill>
                <a:latin typeface="Microsoft JhengHei" charset="-120"/>
                <a:ea typeface="Microsoft JhengHei" charset="-120"/>
                <a:cs typeface="Microsoft JhengHei" charset="-120"/>
              </a:rPr>
              <a:t>履約實績</a:t>
            </a:r>
          </a:p>
        </p:txBody>
      </p:sp>
      <p:sp>
        <p:nvSpPr>
          <p:cNvPr id="60" name="PA_矩形 2">
            <a:extLst>
              <a:ext uri="{FF2B5EF4-FFF2-40B4-BE49-F238E27FC236}">
                <a16:creationId xmlns:a16="http://schemas.microsoft.com/office/drawing/2014/main" xmlns="" id="{DE7714CF-4288-4227-BA0F-A241C26A7CF5}"/>
              </a:ext>
            </a:extLst>
          </p:cNvPr>
          <p:cNvSpPr/>
          <p:nvPr>
            <p:custDataLst>
              <p:tags r:id="rId1"/>
            </p:custDataLst>
          </p:nvPr>
        </p:nvSpPr>
        <p:spPr>
          <a:xfrm>
            <a:off x="793883" y="1746909"/>
            <a:ext cx="1179910" cy="1152525"/>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4500" dirty="0">
                <a:solidFill>
                  <a:srgbClr val="143D53"/>
                </a:solidFill>
              </a:rPr>
              <a:t>05</a:t>
            </a:r>
            <a:endParaRPr lang="zh-CN" altLang="en-US" sz="4500" dirty="0">
              <a:solidFill>
                <a:srgbClr val="143D53"/>
              </a:solidFill>
            </a:endParaRPr>
          </a:p>
        </p:txBody>
      </p:sp>
      <p:cxnSp>
        <p:nvCxnSpPr>
          <p:cNvPr id="61" name="直接连接符 14"/>
          <p:cNvCxnSpPr/>
          <p:nvPr/>
        </p:nvCxnSpPr>
        <p:spPr>
          <a:xfrm>
            <a:off x="2106000" y="2707893"/>
            <a:ext cx="6336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860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33</a:t>
            </a:fld>
            <a:endParaRPr lang="zh-TW" altLang="en-US"/>
          </a:p>
        </p:txBody>
      </p:sp>
      <p:sp>
        <p:nvSpPr>
          <p:cNvPr id="9"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P.15</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10" name="群組 9"/>
          <p:cNvGrpSpPr/>
          <p:nvPr/>
        </p:nvGrpSpPr>
        <p:grpSpPr>
          <a:xfrm>
            <a:off x="387000" y="774000"/>
            <a:ext cx="7020000" cy="108000"/>
            <a:chOff x="387000" y="774000"/>
            <a:chExt cx="7020000" cy="108000"/>
          </a:xfrm>
        </p:grpSpPr>
        <p:sp>
          <p:nvSpPr>
            <p:cNvPr id="12" name="矩形 11">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graphicFrame>
        <p:nvGraphicFramePr>
          <p:cNvPr id="17" name="表格 16">
            <a:extLst>
              <a:ext uri="{FF2B5EF4-FFF2-40B4-BE49-F238E27FC236}">
                <a16:creationId xmlns:a16="http://schemas.microsoft.com/office/drawing/2014/main" xmlns="" id="{BB93B218-26DB-42CC-9C65-127936D4199E}"/>
              </a:ext>
            </a:extLst>
          </p:cNvPr>
          <p:cNvGraphicFramePr>
            <a:graphicFrameLocks noGrp="1"/>
          </p:cNvGraphicFramePr>
          <p:nvPr>
            <p:extLst>
              <p:ext uri="{D42A27DB-BD31-4B8C-83A1-F6EECF244321}">
                <p14:modId xmlns:p14="http://schemas.microsoft.com/office/powerpoint/2010/main" val="694106105"/>
              </p:ext>
            </p:extLst>
          </p:nvPr>
        </p:nvGraphicFramePr>
        <p:xfrm>
          <a:off x="387000" y="1001221"/>
          <a:ext cx="7277061" cy="5047453"/>
        </p:xfrm>
        <a:graphic>
          <a:graphicData uri="http://schemas.openxmlformats.org/drawingml/2006/table">
            <a:tbl>
              <a:tblPr firstRow="1" firstCol="1" bandRow="1">
                <a:tableStyleId>{5FD0F851-EC5A-4D38-B0AD-8093EC10F338}</a:tableStyleId>
              </a:tblPr>
              <a:tblGrid>
                <a:gridCol w="865970">
                  <a:extLst>
                    <a:ext uri="{9D8B030D-6E8A-4147-A177-3AD203B41FA5}">
                      <a16:colId xmlns:a16="http://schemas.microsoft.com/office/drawing/2014/main" xmlns="" val="20000"/>
                    </a:ext>
                  </a:extLst>
                </a:gridCol>
                <a:gridCol w="3984919">
                  <a:extLst>
                    <a:ext uri="{9D8B030D-6E8A-4147-A177-3AD203B41FA5}">
                      <a16:colId xmlns:a16="http://schemas.microsoft.com/office/drawing/2014/main" xmlns="" val="20001"/>
                    </a:ext>
                  </a:extLst>
                </a:gridCol>
                <a:gridCol w="2426172">
                  <a:extLst>
                    <a:ext uri="{9D8B030D-6E8A-4147-A177-3AD203B41FA5}">
                      <a16:colId xmlns:a16="http://schemas.microsoft.com/office/drawing/2014/main" xmlns="" val="20002"/>
                    </a:ext>
                  </a:extLst>
                </a:gridCol>
              </a:tblGrid>
              <a:tr h="348023">
                <a:tc>
                  <a:txBody>
                    <a:bodyPr/>
                    <a:lstStyle/>
                    <a:p>
                      <a:pPr algn="ctr">
                        <a:lnSpc>
                          <a:spcPct val="100000"/>
                        </a:lnSpc>
                        <a:spcBef>
                          <a:spcPts val="0"/>
                        </a:spcBef>
                        <a:spcAft>
                          <a:spcPts val="0"/>
                        </a:spcAft>
                      </a:pPr>
                      <a:r>
                        <a:rPr lang="zh-TW" sz="1600" b="1" kern="100">
                          <a:solidFill>
                            <a:schemeClr val="bg1"/>
                          </a:solidFill>
                          <a:effectLst/>
                          <a:latin typeface="微軟正黑體" panose="020B0604030504040204" pitchFamily="34" charset="-120"/>
                          <a:ea typeface="微軟正黑體" panose="020B0604030504040204" pitchFamily="34" charset="-120"/>
                        </a:rPr>
                        <a:t>項次</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143D53"/>
                    </a:solidFill>
                  </a:tcPr>
                </a:tc>
                <a:tc>
                  <a:txBody>
                    <a:bodyPr/>
                    <a:lstStyle/>
                    <a:p>
                      <a:pPr algn="ctr">
                        <a:lnSpc>
                          <a:spcPct val="100000"/>
                        </a:lnSpc>
                        <a:spcBef>
                          <a:spcPts val="0"/>
                        </a:spcBef>
                        <a:spcAft>
                          <a:spcPts val="0"/>
                        </a:spcAft>
                      </a:pPr>
                      <a:r>
                        <a:rPr lang="zh-TW" sz="1600" b="1" kern="100" dirty="0">
                          <a:solidFill>
                            <a:schemeClr val="bg1"/>
                          </a:solidFill>
                          <a:effectLst/>
                          <a:latin typeface="微軟正黑體" panose="020B0604030504040204" pitchFamily="34" charset="-120"/>
                          <a:ea typeface="微軟正黑體" panose="020B0604030504040204" pitchFamily="34" charset="-120"/>
                        </a:rPr>
                        <a:t>工程名稱</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143D53"/>
                    </a:solidFill>
                  </a:tcPr>
                </a:tc>
                <a:tc>
                  <a:txBody>
                    <a:bodyPr/>
                    <a:lstStyle/>
                    <a:p>
                      <a:pPr algn="ctr">
                        <a:lnSpc>
                          <a:spcPct val="100000"/>
                        </a:lnSpc>
                        <a:spcBef>
                          <a:spcPts val="0"/>
                        </a:spcBef>
                        <a:spcAft>
                          <a:spcPts val="0"/>
                        </a:spcAft>
                      </a:pPr>
                      <a:r>
                        <a:rPr lang="zh-TW" sz="1600" b="1" kern="100" dirty="0">
                          <a:solidFill>
                            <a:schemeClr val="bg1"/>
                          </a:solidFill>
                          <a:effectLst/>
                          <a:latin typeface="微軟正黑體" panose="020B0604030504040204" pitchFamily="34" charset="-120"/>
                          <a:ea typeface="微軟正黑體" panose="020B0604030504040204" pitchFamily="34" charset="-120"/>
                        </a:rPr>
                        <a:t>完工時間</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143D53"/>
                    </a:solidFill>
                  </a:tcPr>
                </a:tc>
                <a:extLst>
                  <a:ext uri="{0D108BD9-81ED-4DB2-BD59-A6C34878D82A}">
                    <a16:rowId xmlns:a16="http://schemas.microsoft.com/office/drawing/2014/main" xmlns="" val="10000"/>
                  </a:ext>
                </a:extLst>
              </a:tr>
              <a:tr h="348023">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600"/>
                        </a:spcAft>
                      </a:pPr>
                      <a:r>
                        <a:rPr lang="zh-TW" sz="1600" b="0" kern="100" dirty="0">
                          <a:effectLst/>
                          <a:latin typeface="微軟正黑體" panose="020B0604030504040204" pitchFamily="34" charset="-120"/>
                          <a:ea typeface="微軟正黑體" panose="020B0604030504040204" pitchFamily="34" charset="-120"/>
                        </a:rPr>
                        <a:t>新店線捷運公館站聯合開發大樓</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95/10/01</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348023">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2</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600"/>
                        </a:spcAft>
                      </a:pPr>
                      <a:r>
                        <a:rPr lang="zh-TW" sz="1600" b="0" kern="100" dirty="0">
                          <a:effectLst/>
                          <a:latin typeface="微軟正黑體" panose="020B0604030504040204" pitchFamily="34" charset="-120"/>
                          <a:ea typeface="微軟正黑體" panose="020B0604030504040204" pitchFamily="34" charset="-120"/>
                        </a:rPr>
                        <a:t>捷運新店七張站聯合開發大樓</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96/08/31</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348023">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3</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600"/>
                        </a:spcAft>
                      </a:pPr>
                      <a:r>
                        <a:rPr lang="zh-TW" sz="1600" b="0" kern="100" dirty="0">
                          <a:effectLst/>
                          <a:latin typeface="微軟正黑體" panose="020B0604030504040204" pitchFamily="34" charset="-120"/>
                          <a:ea typeface="微軟正黑體" panose="020B0604030504040204" pitchFamily="34" charset="-120"/>
                        </a:rPr>
                        <a:t>知本金聯世紀大飯店空調工程</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103/07/01</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348023">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4</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600"/>
                        </a:spcAft>
                      </a:pPr>
                      <a:r>
                        <a:rPr lang="zh-TW" sz="1600" b="0" kern="100" dirty="0">
                          <a:effectLst/>
                          <a:latin typeface="微軟正黑體" panose="020B0604030504040204" pitchFamily="34" charset="-120"/>
                          <a:ea typeface="微軟正黑體" panose="020B0604030504040204" pitchFamily="34" charset="-120"/>
                        </a:rPr>
                        <a:t>宏林營造廠股份有限公司聯虹天耀案</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107/10/8</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348023">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5</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600"/>
                        </a:spcAft>
                      </a:pPr>
                      <a:r>
                        <a:rPr lang="zh-TW" sz="1600" b="0" kern="100" dirty="0">
                          <a:effectLst/>
                          <a:latin typeface="微軟正黑體" panose="020B0604030504040204" pitchFamily="34" charset="-120"/>
                          <a:ea typeface="微軟正黑體" panose="020B0604030504040204" pitchFamily="34" charset="-120"/>
                        </a:rPr>
                        <a:t>中天大飯店有限公司</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108/03/25</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348023">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6</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600"/>
                        </a:spcAft>
                      </a:pPr>
                      <a:r>
                        <a:rPr lang="zh-TW" sz="1600" b="0" kern="100" dirty="0">
                          <a:effectLst/>
                          <a:latin typeface="微軟正黑體" panose="020B0604030504040204" pitchFamily="34" charset="-120"/>
                          <a:ea typeface="微軟正黑體" panose="020B0604030504040204" pitchFamily="34" charset="-120"/>
                        </a:rPr>
                        <a:t>國泰沐善空調工程</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108/04/11</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348023">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7</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600"/>
                        </a:spcAft>
                      </a:pPr>
                      <a:r>
                        <a:rPr lang="zh-TW" sz="1600" b="0" kern="100" dirty="0">
                          <a:effectLst/>
                          <a:latin typeface="微軟正黑體" panose="020B0604030504040204" pitchFamily="34" charset="-120"/>
                          <a:ea typeface="微軟正黑體" panose="020B0604030504040204" pitchFamily="34" charset="-120"/>
                        </a:rPr>
                        <a:t>基隆城上城集合住宅案</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108/06/30</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7"/>
                  </a:ext>
                </a:extLst>
              </a:tr>
              <a:tr h="348023">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8</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600"/>
                        </a:spcAft>
                      </a:pPr>
                      <a:r>
                        <a:rPr lang="zh-TW" sz="1600" b="0" kern="100" dirty="0">
                          <a:effectLst/>
                          <a:latin typeface="微軟正黑體" panose="020B0604030504040204" pitchFamily="34" charset="-120"/>
                          <a:ea typeface="微軟正黑體" panose="020B0604030504040204" pitchFamily="34" charset="-120"/>
                        </a:rPr>
                        <a:t>長虹建設股份有限公司天薈住宅案</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108/11/10</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r h="471455">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9</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0"/>
                        </a:spcAft>
                      </a:pPr>
                      <a:r>
                        <a:rPr lang="zh-TW" sz="1600" b="0" kern="100" dirty="0">
                          <a:effectLst/>
                          <a:latin typeface="微軟正黑體" panose="020B0604030504040204" pitchFamily="34" charset="-120"/>
                          <a:ea typeface="微軟正黑體" panose="020B0604030504040204" pitchFamily="34" charset="-120"/>
                        </a:rPr>
                        <a:t>東源營造股份有限公司</a:t>
                      </a:r>
                    </a:p>
                    <a:p>
                      <a:pPr algn="l">
                        <a:lnSpc>
                          <a:spcPct val="100000"/>
                        </a:lnSpc>
                        <a:spcBef>
                          <a:spcPts val="0"/>
                        </a:spcBef>
                        <a:spcAft>
                          <a:spcPts val="0"/>
                        </a:spcAft>
                      </a:pPr>
                      <a:r>
                        <a:rPr lang="zh-TW" sz="1600" b="0" kern="100" dirty="0">
                          <a:effectLst/>
                          <a:latin typeface="微軟正黑體" panose="020B0604030504040204" pitchFamily="34" charset="-120"/>
                          <a:ea typeface="微軟正黑體" panose="020B0604030504040204" pitchFamily="34" charset="-120"/>
                        </a:rPr>
                        <a:t>米蘭苑、紐約，山崎及山晴案</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108/12/10</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r h="707183">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10</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0"/>
                        </a:spcAft>
                      </a:pPr>
                      <a:r>
                        <a:rPr lang="zh-TW" sz="1600" b="0" kern="100" dirty="0">
                          <a:effectLst/>
                          <a:latin typeface="微軟正黑體" panose="020B0604030504040204" pitchFamily="34" charset="-120"/>
                          <a:ea typeface="微軟正黑體" panose="020B0604030504040204" pitchFamily="34" charset="-120"/>
                        </a:rPr>
                        <a:t>長虹建設股份有限公司</a:t>
                      </a:r>
                    </a:p>
                    <a:p>
                      <a:pPr algn="l">
                        <a:lnSpc>
                          <a:spcPct val="100000"/>
                        </a:lnSpc>
                        <a:spcBef>
                          <a:spcPts val="0"/>
                        </a:spcBef>
                        <a:spcAft>
                          <a:spcPts val="0"/>
                        </a:spcAft>
                      </a:pPr>
                      <a:r>
                        <a:rPr lang="zh-TW" sz="1600" b="0" kern="100" dirty="0">
                          <a:effectLst/>
                          <a:latin typeface="微軟正黑體" panose="020B0604030504040204" pitchFamily="34" charset="-120"/>
                          <a:ea typeface="微軟正黑體" panose="020B0604030504040204" pitchFamily="34" charset="-120"/>
                        </a:rPr>
                        <a:t>長虹創意、長虹新凱旋企業總部、</a:t>
                      </a:r>
                    </a:p>
                    <a:p>
                      <a:pPr algn="l">
                        <a:lnSpc>
                          <a:spcPct val="100000"/>
                        </a:lnSpc>
                        <a:spcBef>
                          <a:spcPts val="0"/>
                        </a:spcBef>
                        <a:spcAft>
                          <a:spcPts val="0"/>
                        </a:spcAft>
                      </a:pPr>
                      <a:r>
                        <a:rPr lang="zh-TW" sz="1600" b="0" kern="100" dirty="0">
                          <a:effectLst/>
                          <a:latin typeface="微軟正黑體" panose="020B0604030504040204" pitchFamily="34" charset="-120"/>
                          <a:ea typeface="微軟正黑體" panose="020B0604030504040204" pitchFamily="34" charset="-120"/>
                        </a:rPr>
                        <a:t>世紀長虹及長虹新時代廣場案</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108/12/10</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10"/>
                  </a:ext>
                </a:extLst>
              </a:tr>
              <a:tr h="348023">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11</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0"/>
                        </a:spcAft>
                      </a:pPr>
                      <a:r>
                        <a:rPr lang="zh-TW" altLang="en-US" sz="1600" b="0" kern="100" dirty="0">
                          <a:effectLst/>
                          <a:latin typeface="微軟正黑體" panose="020B0604030504040204" pitchFamily="34" charset="-120"/>
                          <a:ea typeface="微軟正黑體" panose="020B0604030504040204" pitchFamily="34" charset="-120"/>
                          <a:cs typeface="Times New Roman" panose="02020603050405020304" pitchFamily="18" charset="0"/>
                        </a:rPr>
                        <a:t>雲林縣私立東南國民中學自辦採購案</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alt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rPr>
                        <a:t>109/4/30</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11"/>
                  </a:ext>
                </a:extLst>
              </a:tr>
              <a:tr h="348023">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12</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l">
                        <a:lnSpc>
                          <a:spcPct val="100000"/>
                        </a:lnSpc>
                        <a:spcBef>
                          <a:spcPts val="0"/>
                        </a:spcBef>
                        <a:spcAft>
                          <a:spcPts val="600"/>
                        </a:spcAft>
                      </a:pPr>
                      <a:r>
                        <a:rPr lang="zh-TW" sz="1600" b="0" kern="100" dirty="0">
                          <a:effectLst/>
                          <a:latin typeface="微軟正黑體" panose="020B0604030504040204" pitchFamily="34" charset="-120"/>
                          <a:ea typeface="微軟正黑體" panose="020B0604030504040204" pitchFamily="34" charset="-120"/>
                        </a:rPr>
                        <a:t>雲林縣立國中小冷氣採購案</a:t>
                      </a:r>
                      <a:r>
                        <a:rPr lang="en-US" sz="1600" b="0" kern="100" dirty="0">
                          <a:effectLst/>
                          <a:latin typeface="微軟正黑體" panose="020B0604030504040204" pitchFamily="34" charset="-120"/>
                          <a:ea typeface="微軟正黑體" panose="020B0604030504040204" pitchFamily="34" charset="-120"/>
                        </a:rPr>
                        <a:t>(</a:t>
                      </a:r>
                      <a:r>
                        <a:rPr lang="zh-TW" sz="1600" b="0" kern="100" dirty="0">
                          <a:effectLst/>
                          <a:latin typeface="微軟正黑體" panose="020B0604030504040204" pitchFamily="34" charset="-120"/>
                          <a:ea typeface="微軟正黑體" panose="020B0604030504040204" pitchFamily="34" charset="-120"/>
                        </a:rPr>
                        <a:t>第一階段</a:t>
                      </a:r>
                      <a:r>
                        <a:rPr lang="en-US" sz="1600" b="0" kern="100" dirty="0">
                          <a:effectLst/>
                          <a:latin typeface="微軟正黑體" panose="020B0604030504040204" pitchFamily="34" charset="-120"/>
                          <a:ea typeface="微軟正黑體" panose="020B0604030504040204" pitchFamily="34" charset="-120"/>
                        </a:rPr>
                        <a:t>)</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600"/>
                        </a:spcAft>
                      </a:pPr>
                      <a:r>
                        <a:rPr lang="en-US" sz="1600" b="0" kern="100" dirty="0">
                          <a:effectLst/>
                          <a:latin typeface="微軟正黑體" panose="020B0604030504040204" pitchFamily="34" charset="-120"/>
                          <a:ea typeface="微軟正黑體" panose="020B0604030504040204" pitchFamily="34" charset="-120"/>
                        </a:rPr>
                        <a:t>109/9/24</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12"/>
                  </a:ext>
                </a:extLst>
              </a:tr>
            </a:tbl>
          </a:graphicData>
        </a:graphic>
      </p:graphicFrame>
      <p:sp>
        <p:nvSpPr>
          <p:cNvPr id="11" name="文本框 9">
            <a:extLst>
              <a:ext uri="{FF2B5EF4-FFF2-40B4-BE49-F238E27FC236}">
                <a16:creationId xmlns:a16="http://schemas.microsoft.com/office/drawing/2014/main" xmlns="" id="{911D0917-49DE-4D60-A5D6-4639C904AE32}"/>
              </a:ext>
            </a:extLst>
          </p:cNvPr>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履約實績</a:t>
            </a:r>
          </a:p>
        </p:txBody>
      </p:sp>
      <p:sp>
        <p:nvSpPr>
          <p:cNvPr id="14" name="文本框 9">
            <a:extLst>
              <a:ext uri="{FF2B5EF4-FFF2-40B4-BE49-F238E27FC236}">
                <a16:creationId xmlns:a16="http://schemas.microsoft.com/office/drawing/2014/main" xmlns="" id="{2F3EC02D-15FD-4587-BC68-57FC29F1A46B}"/>
              </a:ext>
            </a:extLst>
          </p:cNvPr>
          <p:cNvSpPr txBox="1"/>
          <p:nvPr/>
        </p:nvSpPr>
        <p:spPr>
          <a:xfrm>
            <a:off x="281530" y="6176787"/>
            <a:ext cx="7488000" cy="400110"/>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sz="2000" dirty="0">
                <a:solidFill>
                  <a:srgbClr val="FF0000"/>
                </a:solidFill>
              </a:rPr>
              <a:t>實績證明書詳</a:t>
            </a:r>
            <a:r>
              <a:rPr lang="en-US" altLang="zh-TW" sz="2000" dirty="0">
                <a:solidFill>
                  <a:srgbClr val="FF0000"/>
                </a:solidFill>
              </a:rPr>
              <a:t>【</a:t>
            </a:r>
            <a:r>
              <a:rPr lang="zh-TW" altLang="en-US" sz="2000" dirty="0">
                <a:solidFill>
                  <a:srgbClr val="FF0000"/>
                </a:solidFill>
              </a:rPr>
              <a:t>服務建議書附件 </a:t>
            </a:r>
            <a:r>
              <a:rPr lang="en-US" altLang="zh-TW" sz="2000" dirty="0">
                <a:solidFill>
                  <a:srgbClr val="FF0000"/>
                </a:solidFill>
              </a:rPr>
              <a:t>P23~25】</a:t>
            </a:r>
            <a:endParaRPr lang="zh-TW" altLang="en-US" sz="2000" dirty="0">
              <a:solidFill>
                <a:srgbClr val="FF0000"/>
              </a:solidFill>
            </a:endParaRPr>
          </a:p>
        </p:txBody>
      </p:sp>
    </p:spTree>
    <p:extLst>
      <p:ext uri="{BB962C8B-B14F-4D97-AF65-F5344CB8AC3E}">
        <p14:creationId xmlns:p14="http://schemas.microsoft.com/office/powerpoint/2010/main" val="1501763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7D4CE5F0-D085-49DB-B409-5CB520ED38F1}" type="slidenum">
              <a:rPr lang="zh-TW" altLang="en-US" smtClean="0"/>
              <a:t>34</a:t>
            </a:fld>
            <a:endParaRPr lang="zh-TW" altLang="en-US"/>
          </a:p>
        </p:txBody>
      </p:sp>
      <p:sp>
        <p:nvSpPr>
          <p:cNvPr id="59" name="文本框 15"/>
          <p:cNvSpPr txBox="1"/>
          <p:nvPr/>
        </p:nvSpPr>
        <p:spPr>
          <a:xfrm>
            <a:off x="2250454" y="29705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62" name="文本框 18"/>
          <p:cNvSpPr txBox="1"/>
          <p:nvPr/>
        </p:nvSpPr>
        <p:spPr>
          <a:xfrm>
            <a:off x="3622055" y="43421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64" name="文本框 18"/>
          <p:cNvSpPr txBox="1"/>
          <p:nvPr/>
        </p:nvSpPr>
        <p:spPr>
          <a:xfrm>
            <a:off x="4079255" y="47993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82" name="文本框 18"/>
          <p:cNvSpPr txBox="1"/>
          <p:nvPr/>
        </p:nvSpPr>
        <p:spPr>
          <a:xfrm>
            <a:off x="4536453" y="5256550"/>
            <a:ext cx="1836000" cy="400110"/>
          </a:xfrm>
          <a:prstGeom prst="rect">
            <a:avLst/>
          </a:prstGeom>
          <a:noFill/>
        </p:spPr>
        <p:txBody>
          <a:bodyPr wrap="square" rtlCol="0">
            <a:spAutoFit/>
          </a:bodyPr>
          <a:lstStyle/>
          <a:p>
            <a:r>
              <a:rPr lang="en-US" altLang="zh-TW" sz="2000" dirty="0">
                <a:solidFill>
                  <a:srgbClr val="143D53"/>
                </a:solidFill>
                <a:latin typeface="微软雅黑" panose="020B0503020204020204" pitchFamily="34" charset="-122"/>
                <a:ea typeface="微软雅黑" panose="020B0503020204020204" pitchFamily="34" charset="-122"/>
              </a:rPr>
              <a:t> </a:t>
            </a:r>
            <a:endParaRPr lang="zh-TW" altLang="en-US" sz="2000" dirty="0">
              <a:solidFill>
                <a:srgbClr val="143D53"/>
              </a:solidFill>
              <a:latin typeface="微软雅黑" panose="020B0503020204020204" pitchFamily="34" charset="-122"/>
              <a:ea typeface="微软雅黑" panose="020B0503020204020204" pitchFamily="34" charset="-122"/>
            </a:endParaRPr>
          </a:p>
        </p:txBody>
      </p:sp>
      <p:sp>
        <p:nvSpPr>
          <p:cNvPr id="83" name="文本框 12"/>
          <p:cNvSpPr txBox="1"/>
          <p:nvPr/>
        </p:nvSpPr>
        <p:spPr>
          <a:xfrm>
            <a:off x="252000" y="1938452"/>
            <a:ext cx="8640000" cy="769441"/>
          </a:xfrm>
          <a:prstGeom prst="rect">
            <a:avLst/>
          </a:prstGeom>
          <a:noFill/>
        </p:spPr>
        <p:txBody>
          <a:bodyPr wrap="square" rtlCol="0">
            <a:spAutoFit/>
          </a:bodyPr>
          <a:lstStyle/>
          <a:p>
            <a:pPr algn="ctr"/>
            <a:r>
              <a:rPr lang="zh-TW" altLang="en-US" sz="4400" b="1" dirty="0">
                <a:solidFill>
                  <a:srgbClr val="4C4948"/>
                </a:solidFill>
                <a:latin typeface="Microsoft JhengHei" charset="-120"/>
                <a:ea typeface="Microsoft JhengHei" charset="-120"/>
                <a:cs typeface="Microsoft JhengHei" charset="-120"/>
              </a:rPr>
              <a:t>專業技術資料</a:t>
            </a:r>
          </a:p>
        </p:txBody>
      </p:sp>
      <p:sp>
        <p:nvSpPr>
          <p:cNvPr id="84" name="PA_矩形 2">
            <a:extLst>
              <a:ext uri="{FF2B5EF4-FFF2-40B4-BE49-F238E27FC236}">
                <a16:creationId xmlns:a16="http://schemas.microsoft.com/office/drawing/2014/main" xmlns="" id="{DE7714CF-4288-4227-BA0F-A241C26A7CF5}"/>
              </a:ext>
            </a:extLst>
          </p:cNvPr>
          <p:cNvSpPr/>
          <p:nvPr>
            <p:custDataLst>
              <p:tags r:id="rId1"/>
            </p:custDataLst>
          </p:nvPr>
        </p:nvSpPr>
        <p:spPr>
          <a:xfrm>
            <a:off x="793883" y="1746909"/>
            <a:ext cx="1179910" cy="1152525"/>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4500" dirty="0">
                <a:solidFill>
                  <a:srgbClr val="143D53"/>
                </a:solidFill>
              </a:rPr>
              <a:t>06</a:t>
            </a:r>
            <a:endParaRPr lang="zh-CN" altLang="en-US" sz="4500" dirty="0">
              <a:solidFill>
                <a:srgbClr val="143D53"/>
              </a:solidFill>
            </a:endParaRPr>
          </a:p>
        </p:txBody>
      </p:sp>
      <p:cxnSp>
        <p:nvCxnSpPr>
          <p:cNvPr id="85" name="直接连接符 14"/>
          <p:cNvCxnSpPr/>
          <p:nvPr/>
        </p:nvCxnSpPr>
        <p:spPr>
          <a:xfrm>
            <a:off x="2106000" y="2707893"/>
            <a:ext cx="6336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691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35</a:t>
            </a:fld>
            <a:endParaRPr lang="zh-TW" altLang="en-US"/>
          </a:p>
        </p:txBody>
      </p:sp>
      <p:sp>
        <p:nvSpPr>
          <p:cNvPr id="8"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P.17</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9" name="群組 8"/>
          <p:cNvGrpSpPr/>
          <p:nvPr/>
        </p:nvGrpSpPr>
        <p:grpSpPr>
          <a:xfrm>
            <a:off x="388800" y="774000"/>
            <a:ext cx="7020000" cy="108000"/>
            <a:chOff x="387000" y="774000"/>
            <a:chExt cx="7020000" cy="108000"/>
          </a:xfrm>
        </p:grpSpPr>
        <p:sp>
          <p:nvSpPr>
            <p:cNvPr id="10" name="矩形 9">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2"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日立負責人簡介</a:t>
            </a:r>
          </a:p>
        </p:txBody>
      </p:sp>
      <p:sp>
        <p:nvSpPr>
          <p:cNvPr id="13" name="TextBox 88">
            <a:extLst>
              <a:ext uri="{FF2B5EF4-FFF2-40B4-BE49-F238E27FC236}">
                <a16:creationId xmlns:a16="http://schemas.microsoft.com/office/drawing/2014/main" xmlns="" id="{55D6A588-D4B3-4BDA-A6BB-1EC9CDDCFF71}"/>
              </a:ext>
            </a:extLst>
          </p:cNvPr>
          <p:cNvSpPr txBox="1"/>
          <p:nvPr/>
        </p:nvSpPr>
        <p:spPr>
          <a:xfrm>
            <a:off x="407442" y="923194"/>
            <a:ext cx="2482715" cy="1088631"/>
          </a:xfrm>
          <a:prstGeom prst="rect">
            <a:avLst/>
          </a:prstGeom>
          <a:noFill/>
          <a:ln>
            <a:noFill/>
          </a:ln>
        </p:spPr>
        <p:txBody>
          <a:bodyPr wrap="square" rtlCol="0">
            <a:spAutoFit/>
          </a:bodyPr>
          <a:lstStyle/>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姓名：黃斌智</a:t>
            </a:r>
            <a:endParaRPr lang="en-US" altLang="zh-TW" sz="1500" b="1" dirty="0">
              <a:solidFill>
                <a:srgbClr val="143D53"/>
              </a:solidFill>
              <a:latin typeface="微軟正黑體" panose="020B0604030504040204" pitchFamily="34" charset="-120"/>
              <a:ea typeface="微軟正黑體" panose="020B0604030504040204" pitchFamily="34" charset="-120"/>
            </a:endParaRPr>
          </a:p>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部門：工程技術部</a:t>
            </a:r>
          </a:p>
          <a:p>
            <a:pPr>
              <a:lnSpc>
                <a:spcPct val="150000"/>
              </a:lnSpc>
            </a:pPr>
            <a:endParaRPr lang="zh-TW" altLang="en-US" sz="1500" b="1" dirty="0">
              <a:solidFill>
                <a:srgbClr val="143D53"/>
              </a:solidFill>
              <a:latin typeface="微軟正黑體" panose="020B0604030504040204" pitchFamily="34" charset="-120"/>
              <a:ea typeface="微軟正黑體" panose="020B0604030504040204" pitchFamily="34" charset="-120"/>
            </a:endParaRPr>
          </a:p>
        </p:txBody>
      </p:sp>
      <p:cxnSp>
        <p:nvCxnSpPr>
          <p:cNvPr id="16" name="直線接點 15">
            <a:extLst>
              <a:ext uri="{FF2B5EF4-FFF2-40B4-BE49-F238E27FC236}">
                <a16:creationId xmlns:a16="http://schemas.microsoft.com/office/drawing/2014/main" xmlns="" id="{384598E4-C064-4896-99DB-FA77A5E6CC97}"/>
              </a:ext>
            </a:extLst>
          </p:cNvPr>
          <p:cNvCxnSpPr>
            <a:cxnSpLocks/>
          </p:cNvCxnSpPr>
          <p:nvPr/>
        </p:nvCxnSpPr>
        <p:spPr>
          <a:xfrm>
            <a:off x="486888" y="1719000"/>
            <a:ext cx="4758351" cy="0"/>
          </a:xfrm>
          <a:prstGeom prst="line">
            <a:avLst/>
          </a:prstGeom>
          <a:ln w="19050"/>
        </p:spPr>
        <p:style>
          <a:lnRef idx="1">
            <a:schemeClr val="dk1"/>
          </a:lnRef>
          <a:fillRef idx="0">
            <a:schemeClr val="dk1"/>
          </a:fillRef>
          <a:effectRef idx="0">
            <a:schemeClr val="dk1"/>
          </a:effectRef>
          <a:fontRef idx="minor">
            <a:schemeClr val="tx1"/>
          </a:fontRef>
        </p:style>
      </p:cxnSp>
      <p:sp>
        <p:nvSpPr>
          <p:cNvPr id="18" name="TextBox 88">
            <a:extLst>
              <a:ext uri="{FF2B5EF4-FFF2-40B4-BE49-F238E27FC236}">
                <a16:creationId xmlns:a16="http://schemas.microsoft.com/office/drawing/2014/main" xmlns="" id="{B7C70292-344D-42DB-B973-ADC337CCFD6E}"/>
              </a:ext>
            </a:extLst>
          </p:cNvPr>
          <p:cNvSpPr txBox="1"/>
          <p:nvPr/>
        </p:nvSpPr>
        <p:spPr>
          <a:xfrm>
            <a:off x="388800" y="1747029"/>
            <a:ext cx="7020000" cy="1776874"/>
          </a:xfrm>
          <a:prstGeom prst="rect">
            <a:avLst/>
          </a:prstGeom>
          <a:noFill/>
          <a:ln>
            <a:noFill/>
          </a:ln>
        </p:spPr>
        <p:txBody>
          <a:bodyPr wrap="square" rtlCol="0">
            <a:spAutoFit/>
          </a:bodyPr>
          <a:lstStyle/>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畢業學校：</a:t>
            </a:r>
            <a:r>
              <a:rPr lang="zh-TW" altLang="zh-TW" sz="1500" b="1" dirty="0">
                <a:solidFill>
                  <a:srgbClr val="143D53"/>
                </a:solidFill>
                <a:latin typeface="微軟正黑體" panose="020B0604030504040204" pitchFamily="34" charset="-120"/>
                <a:ea typeface="微軟正黑體" panose="020B0604030504040204" pitchFamily="34" charset="-120"/>
              </a:rPr>
              <a:t>國立臺灣師範大學工業教育系學士畢業</a:t>
            </a:r>
            <a:r>
              <a:rPr lang="en-US" altLang="zh-TW" sz="1500" b="1" dirty="0">
                <a:solidFill>
                  <a:srgbClr val="143D53"/>
                </a:solidFill>
                <a:latin typeface="微軟正黑體" panose="020B0604030504040204" pitchFamily="34" charset="-120"/>
                <a:ea typeface="微軟正黑體" panose="020B0604030504040204" pitchFamily="34" charset="-120"/>
              </a:rPr>
              <a:t>(91)</a:t>
            </a:r>
          </a:p>
          <a:p>
            <a:pPr lvl="0">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證照：</a:t>
            </a:r>
            <a:r>
              <a:rPr lang="zh-TW" altLang="zh-TW" sz="1500" b="1" dirty="0">
                <a:solidFill>
                  <a:srgbClr val="143D53"/>
                </a:solidFill>
                <a:latin typeface="微軟正黑體" panose="020B0604030504040204" pitchFamily="34" charset="-120"/>
                <a:ea typeface="微軟正黑體" panose="020B0604030504040204" pitchFamily="34" charset="-120"/>
              </a:rPr>
              <a:t>智慧綠建築專業人員認證</a:t>
            </a:r>
            <a:r>
              <a:rPr lang="en-US" altLang="zh-TW" sz="1500" b="1" dirty="0">
                <a:solidFill>
                  <a:srgbClr val="143D53"/>
                </a:solidFill>
                <a:latin typeface="微軟正黑體" panose="020B0604030504040204" pitchFamily="34" charset="-120"/>
                <a:ea typeface="微軟正黑體" panose="020B0604030504040204" pitchFamily="34" charset="-120"/>
              </a:rPr>
              <a:t>(108)</a:t>
            </a:r>
            <a:r>
              <a:rPr lang="zh-TW" altLang="en-US" sz="1500" b="1" dirty="0">
                <a:solidFill>
                  <a:srgbClr val="143D53"/>
                </a:solidFill>
                <a:latin typeface="微軟正黑體" panose="020B0604030504040204" pitchFamily="34" charset="-120"/>
                <a:ea typeface="微軟正黑體" panose="020B0604030504040204" pitchFamily="34" charset="-120"/>
              </a:rPr>
              <a:t>          冷凍空調科教師證書</a:t>
            </a:r>
            <a:r>
              <a:rPr lang="en-US" altLang="zh-TW" sz="1500" b="1" dirty="0">
                <a:solidFill>
                  <a:srgbClr val="143D53"/>
                </a:solidFill>
                <a:latin typeface="微軟正黑體" panose="020B0604030504040204" pitchFamily="34" charset="-120"/>
                <a:ea typeface="微軟正黑體" panose="020B0604030504040204" pitchFamily="34" charset="-120"/>
              </a:rPr>
              <a:t>(92)</a:t>
            </a:r>
          </a:p>
          <a:p>
            <a:pPr lvl="0">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            </a:t>
            </a:r>
            <a:r>
              <a:rPr lang="zh-TW" altLang="zh-TW" sz="1500" b="1" dirty="0">
                <a:solidFill>
                  <a:srgbClr val="143D53"/>
                </a:solidFill>
                <a:latin typeface="微軟正黑體" panose="020B0604030504040204" pitchFamily="34" charset="-120"/>
                <a:ea typeface="微軟正黑體" panose="020B0604030504040204" pitchFamily="34" charset="-120"/>
              </a:rPr>
              <a:t>甲種職業安全衛生業務主管</a:t>
            </a:r>
            <a:r>
              <a:rPr lang="en-US" altLang="zh-TW" sz="1500" b="1" dirty="0">
                <a:solidFill>
                  <a:srgbClr val="143D53"/>
                </a:solidFill>
                <a:latin typeface="微軟正黑體" panose="020B0604030504040204" pitchFamily="34" charset="-120"/>
                <a:ea typeface="微軟正黑體" panose="020B0604030504040204" pitchFamily="34" charset="-120"/>
              </a:rPr>
              <a:t>(108)</a:t>
            </a:r>
            <a:r>
              <a:rPr lang="zh-TW" altLang="en-US" sz="1500" b="1" dirty="0">
                <a:solidFill>
                  <a:srgbClr val="143D53"/>
                </a:solidFill>
                <a:latin typeface="微軟正黑體" panose="020B0604030504040204" pitchFamily="34" charset="-120"/>
                <a:ea typeface="微軟正黑體" panose="020B0604030504040204" pitchFamily="34" charset="-120"/>
              </a:rPr>
              <a:t>      </a:t>
            </a:r>
            <a:r>
              <a:rPr lang="zh-TW" altLang="zh-TW" sz="1500" b="1" dirty="0">
                <a:solidFill>
                  <a:srgbClr val="143D53"/>
                </a:solidFill>
                <a:latin typeface="微軟正黑體" panose="020B0604030504040204" pitchFamily="34" charset="-120"/>
                <a:ea typeface="微軟正黑體" panose="020B0604030504040204" pitchFamily="34" charset="-120"/>
              </a:rPr>
              <a:t>丙級冷凍空調技術士</a:t>
            </a:r>
            <a:r>
              <a:rPr lang="en-US" altLang="zh-TW" sz="1500" b="1" dirty="0">
                <a:solidFill>
                  <a:srgbClr val="143D53"/>
                </a:solidFill>
                <a:latin typeface="微軟正黑體" panose="020B0604030504040204" pitchFamily="34" charset="-120"/>
                <a:ea typeface="微軟正黑體" panose="020B0604030504040204" pitchFamily="34" charset="-120"/>
              </a:rPr>
              <a:t>(87)</a:t>
            </a:r>
            <a:endParaRPr lang="zh-TW" altLang="zh-TW" sz="1500" b="1" dirty="0">
              <a:solidFill>
                <a:srgbClr val="143D53"/>
              </a:solidFill>
              <a:latin typeface="微軟正黑體" panose="020B0604030504040204" pitchFamily="34" charset="-120"/>
              <a:ea typeface="微軟正黑體" panose="020B0604030504040204" pitchFamily="34" charset="-120"/>
            </a:endParaRPr>
          </a:p>
          <a:p>
            <a:pPr lvl="0">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            </a:t>
            </a:r>
            <a:r>
              <a:rPr lang="zh-TW" altLang="zh-TW" sz="1500" b="1" dirty="0">
                <a:solidFill>
                  <a:srgbClr val="143D53"/>
                </a:solidFill>
                <a:latin typeface="微軟正黑體" panose="020B0604030504040204" pitchFamily="34" charset="-120"/>
                <a:ea typeface="微軟正黑體" panose="020B0604030504040204" pitchFamily="34" charset="-120"/>
              </a:rPr>
              <a:t>高考冷凍空調技師</a:t>
            </a:r>
            <a:r>
              <a:rPr lang="en-US" altLang="zh-TW" sz="1500" b="1" dirty="0">
                <a:solidFill>
                  <a:srgbClr val="143D53"/>
                </a:solidFill>
                <a:latin typeface="微軟正黑體" panose="020B0604030504040204" pitchFamily="34" charset="-120"/>
                <a:ea typeface="微軟正黑體" panose="020B0604030504040204" pitchFamily="34" charset="-120"/>
              </a:rPr>
              <a:t>(100)</a:t>
            </a:r>
            <a:r>
              <a:rPr lang="zh-TW" altLang="en-US" sz="1500" b="1" dirty="0">
                <a:solidFill>
                  <a:srgbClr val="143D53"/>
                </a:solidFill>
                <a:latin typeface="微軟正黑體" panose="020B0604030504040204" pitchFamily="34" charset="-120"/>
                <a:ea typeface="微軟正黑體" panose="020B0604030504040204" pitchFamily="34" charset="-120"/>
              </a:rPr>
              <a:t>                      </a:t>
            </a:r>
            <a:r>
              <a:rPr lang="zh-TW" altLang="zh-TW" sz="1500" b="1" dirty="0">
                <a:solidFill>
                  <a:srgbClr val="143D53"/>
                </a:solidFill>
                <a:latin typeface="微軟正黑體" panose="020B0604030504040204" pitchFamily="34" charset="-120"/>
                <a:ea typeface="微軟正黑體" panose="020B0604030504040204" pitchFamily="34" charset="-120"/>
              </a:rPr>
              <a:t>丙級工業電子技術士</a:t>
            </a:r>
            <a:r>
              <a:rPr lang="en-US" altLang="zh-TW" sz="1500" b="1" dirty="0">
                <a:solidFill>
                  <a:srgbClr val="143D53"/>
                </a:solidFill>
                <a:latin typeface="微軟正黑體" panose="020B0604030504040204" pitchFamily="34" charset="-120"/>
                <a:ea typeface="微軟正黑體" panose="020B0604030504040204" pitchFamily="34" charset="-120"/>
              </a:rPr>
              <a:t>(86)</a:t>
            </a:r>
            <a:endParaRPr lang="zh-TW" altLang="zh-TW" sz="1500" b="1" dirty="0">
              <a:solidFill>
                <a:srgbClr val="143D53"/>
              </a:solidFill>
              <a:latin typeface="微軟正黑體" panose="020B0604030504040204" pitchFamily="34" charset="-120"/>
              <a:ea typeface="微軟正黑體" panose="020B0604030504040204" pitchFamily="34" charset="-120"/>
            </a:endParaRPr>
          </a:p>
          <a:p>
            <a:pPr lvl="0">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            </a:t>
            </a:r>
            <a:r>
              <a:rPr lang="zh-TW" altLang="zh-TW" sz="1500" b="1" dirty="0">
                <a:solidFill>
                  <a:srgbClr val="143D53"/>
                </a:solidFill>
                <a:latin typeface="微軟正黑體" panose="020B0604030504040204" pitchFamily="34" charset="-120"/>
                <a:ea typeface="微軟正黑體" panose="020B0604030504040204" pitchFamily="34" charset="-120"/>
              </a:rPr>
              <a:t>公共工程品管師</a:t>
            </a:r>
            <a:r>
              <a:rPr lang="en-US" altLang="zh-TW" sz="1500" b="1" dirty="0">
                <a:solidFill>
                  <a:srgbClr val="143D53"/>
                </a:solidFill>
                <a:latin typeface="微軟正黑體" panose="020B0604030504040204" pitchFamily="34" charset="-120"/>
                <a:ea typeface="微軟正黑體" panose="020B0604030504040204" pitchFamily="34" charset="-120"/>
              </a:rPr>
              <a:t>(99)</a:t>
            </a:r>
            <a:r>
              <a:rPr lang="zh-TW" altLang="en-US" sz="1500" b="1" dirty="0">
                <a:solidFill>
                  <a:srgbClr val="143D53"/>
                </a:solidFill>
                <a:latin typeface="微軟正黑體" panose="020B0604030504040204" pitchFamily="34" charset="-120"/>
                <a:ea typeface="微軟正黑體" panose="020B0604030504040204" pitchFamily="34" charset="-120"/>
              </a:rPr>
              <a:t> </a:t>
            </a:r>
            <a:endParaRPr lang="zh-TW" altLang="zh-TW" sz="1500" b="1" dirty="0">
              <a:solidFill>
                <a:srgbClr val="143D53"/>
              </a:solidFill>
              <a:latin typeface="微軟正黑體" panose="020B0604030504040204" pitchFamily="34" charset="-120"/>
              <a:ea typeface="微軟正黑體" panose="020B0604030504040204" pitchFamily="34" charset="-120"/>
            </a:endParaRPr>
          </a:p>
        </p:txBody>
      </p:sp>
      <p:sp>
        <p:nvSpPr>
          <p:cNvPr id="31" name="TextBox 88">
            <a:extLst>
              <a:ext uri="{FF2B5EF4-FFF2-40B4-BE49-F238E27FC236}">
                <a16:creationId xmlns:a16="http://schemas.microsoft.com/office/drawing/2014/main" xmlns="" id="{66BE5D74-B045-49CD-8F26-C94C5E64F6CC}"/>
              </a:ext>
            </a:extLst>
          </p:cNvPr>
          <p:cNvSpPr txBox="1"/>
          <p:nvPr/>
        </p:nvSpPr>
        <p:spPr>
          <a:xfrm>
            <a:off x="426084" y="3740801"/>
            <a:ext cx="2482715" cy="1088631"/>
          </a:xfrm>
          <a:prstGeom prst="rect">
            <a:avLst/>
          </a:prstGeom>
          <a:noFill/>
          <a:ln>
            <a:noFill/>
          </a:ln>
        </p:spPr>
        <p:txBody>
          <a:bodyPr wrap="square" rtlCol="0">
            <a:spAutoFit/>
          </a:bodyPr>
          <a:lstStyle/>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姓名：呂浚銘</a:t>
            </a:r>
            <a:endParaRPr lang="en-US" altLang="zh-TW" sz="1500" b="1" dirty="0">
              <a:solidFill>
                <a:srgbClr val="143D53"/>
              </a:solidFill>
              <a:latin typeface="微軟正黑體" panose="020B0604030504040204" pitchFamily="34" charset="-120"/>
              <a:ea typeface="微軟正黑體" panose="020B0604030504040204" pitchFamily="34" charset="-120"/>
            </a:endParaRPr>
          </a:p>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部門：工程技術部</a:t>
            </a:r>
          </a:p>
          <a:p>
            <a:pPr>
              <a:lnSpc>
                <a:spcPct val="150000"/>
              </a:lnSpc>
            </a:pPr>
            <a:endParaRPr lang="zh-TW" altLang="en-US" sz="1500" b="1" dirty="0">
              <a:solidFill>
                <a:srgbClr val="143D53"/>
              </a:solidFill>
              <a:latin typeface="微軟正黑體" panose="020B0604030504040204" pitchFamily="34" charset="-120"/>
              <a:ea typeface="微軟正黑體" panose="020B0604030504040204" pitchFamily="34" charset="-120"/>
            </a:endParaRPr>
          </a:p>
        </p:txBody>
      </p:sp>
      <p:cxnSp>
        <p:nvCxnSpPr>
          <p:cNvPr id="32" name="直線接點 31">
            <a:extLst>
              <a:ext uri="{FF2B5EF4-FFF2-40B4-BE49-F238E27FC236}">
                <a16:creationId xmlns:a16="http://schemas.microsoft.com/office/drawing/2014/main" xmlns="" id="{BBBC1431-B329-483B-8EE4-5F8DB2166492}"/>
              </a:ext>
            </a:extLst>
          </p:cNvPr>
          <p:cNvCxnSpPr>
            <a:cxnSpLocks/>
          </p:cNvCxnSpPr>
          <p:nvPr/>
        </p:nvCxnSpPr>
        <p:spPr>
          <a:xfrm>
            <a:off x="505530" y="4536607"/>
            <a:ext cx="3661470" cy="0"/>
          </a:xfrm>
          <a:prstGeom prst="line">
            <a:avLst/>
          </a:prstGeom>
          <a:ln w="19050"/>
        </p:spPr>
        <p:style>
          <a:lnRef idx="1">
            <a:schemeClr val="dk1"/>
          </a:lnRef>
          <a:fillRef idx="0">
            <a:schemeClr val="dk1"/>
          </a:fillRef>
          <a:effectRef idx="0">
            <a:schemeClr val="dk1"/>
          </a:effectRef>
          <a:fontRef idx="minor">
            <a:schemeClr val="tx1"/>
          </a:fontRef>
        </p:style>
      </p:cxnSp>
      <p:sp>
        <p:nvSpPr>
          <p:cNvPr id="33" name="TextBox 88">
            <a:extLst>
              <a:ext uri="{FF2B5EF4-FFF2-40B4-BE49-F238E27FC236}">
                <a16:creationId xmlns:a16="http://schemas.microsoft.com/office/drawing/2014/main" xmlns="" id="{5F28C37A-EC67-4116-AD90-DD48A9336945}"/>
              </a:ext>
            </a:extLst>
          </p:cNvPr>
          <p:cNvSpPr txBox="1"/>
          <p:nvPr/>
        </p:nvSpPr>
        <p:spPr>
          <a:xfrm>
            <a:off x="407442" y="4564633"/>
            <a:ext cx="5893200" cy="1434880"/>
          </a:xfrm>
          <a:prstGeom prst="rect">
            <a:avLst/>
          </a:prstGeom>
          <a:noFill/>
          <a:ln>
            <a:noFill/>
          </a:ln>
        </p:spPr>
        <p:txBody>
          <a:bodyPr wrap="square" rtlCol="0">
            <a:spAutoFit/>
          </a:bodyPr>
          <a:lstStyle/>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畢業學校：國立勤益科技大學碩士畢業</a:t>
            </a:r>
            <a:endParaRPr lang="en-US" altLang="zh-TW" sz="1500" b="1" dirty="0">
              <a:solidFill>
                <a:srgbClr val="143D53"/>
              </a:solidFill>
              <a:latin typeface="微軟正黑體" panose="020B0604030504040204" pitchFamily="34" charset="-120"/>
              <a:ea typeface="微軟正黑體" panose="020B0604030504040204" pitchFamily="34" charset="-120"/>
            </a:endParaRPr>
          </a:p>
          <a:p>
            <a:pPr lvl="0">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證照：公共工程品管師</a:t>
            </a:r>
            <a:r>
              <a:rPr lang="en-US" altLang="zh-TW" sz="1500" b="1" dirty="0">
                <a:solidFill>
                  <a:srgbClr val="143D53"/>
                </a:solidFill>
                <a:latin typeface="微軟正黑體" panose="020B0604030504040204" pitchFamily="34" charset="-120"/>
                <a:ea typeface="微軟正黑體" panose="020B0604030504040204" pitchFamily="34" charset="-120"/>
              </a:rPr>
              <a:t>(108)</a:t>
            </a:r>
            <a:endParaRPr lang="zh-TW" altLang="zh-TW" sz="1500" b="1" dirty="0">
              <a:solidFill>
                <a:srgbClr val="143D53"/>
              </a:solidFill>
              <a:latin typeface="微軟正黑體" panose="020B0604030504040204" pitchFamily="34" charset="-120"/>
              <a:ea typeface="微軟正黑體" panose="020B0604030504040204" pitchFamily="34" charset="-120"/>
            </a:endParaRPr>
          </a:p>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            營造業甲種職安衛業務主管</a:t>
            </a:r>
            <a:r>
              <a:rPr lang="en-US" altLang="zh-TW" sz="1500" b="1" dirty="0">
                <a:solidFill>
                  <a:srgbClr val="143D53"/>
                </a:solidFill>
                <a:latin typeface="微軟正黑體" panose="020B0604030504040204" pitchFamily="34" charset="-120"/>
                <a:ea typeface="微軟正黑體" panose="020B0604030504040204" pitchFamily="34" charset="-120"/>
              </a:rPr>
              <a:t>(104)</a:t>
            </a:r>
            <a:r>
              <a:rPr lang="zh-TW" altLang="en-US" sz="1500" b="1" dirty="0">
                <a:solidFill>
                  <a:srgbClr val="143D53"/>
                </a:solidFill>
                <a:latin typeface="微軟正黑體" panose="020B0604030504040204" pitchFamily="34" charset="-120"/>
                <a:ea typeface="微軟正黑體" panose="020B0604030504040204" pitchFamily="34" charset="-120"/>
              </a:rPr>
              <a:t> </a:t>
            </a:r>
            <a:endParaRPr lang="en-US" altLang="zh-TW" sz="1500" b="1" dirty="0">
              <a:solidFill>
                <a:srgbClr val="143D53"/>
              </a:solidFill>
              <a:latin typeface="微軟正黑體" panose="020B0604030504040204" pitchFamily="34" charset="-120"/>
              <a:ea typeface="微軟正黑體" panose="020B0604030504040204" pitchFamily="34" charset="-120"/>
            </a:endParaRPr>
          </a:p>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            乙級冷凍空調技術士</a:t>
            </a:r>
            <a:r>
              <a:rPr lang="en-US" altLang="zh-TW" sz="1500" b="1" dirty="0">
                <a:solidFill>
                  <a:srgbClr val="143D53"/>
                </a:solidFill>
                <a:latin typeface="微軟正黑體" panose="020B0604030504040204" pitchFamily="34" charset="-120"/>
                <a:ea typeface="微軟正黑體" panose="020B0604030504040204" pitchFamily="34" charset="-120"/>
              </a:rPr>
              <a:t>(101)</a:t>
            </a:r>
            <a:r>
              <a:rPr lang="zh-TW" altLang="en-US" sz="1500" b="1" dirty="0">
                <a:solidFill>
                  <a:srgbClr val="143D53"/>
                </a:solidFill>
                <a:latin typeface="微軟正黑體" panose="020B0604030504040204" pitchFamily="34" charset="-120"/>
                <a:ea typeface="微軟正黑體" panose="020B0604030504040204" pitchFamily="34" charset="-120"/>
              </a:rPr>
              <a:t> </a:t>
            </a:r>
            <a:endParaRPr lang="zh-TW" altLang="zh-TW" sz="1500" b="1" dirty="0">
              <a:solidFill>
                <a:srgbClr val="143D53"/>
              </a:solidFill>
              <a:latin typeface="微軟正黑體" panose="020B0604030504040204" pitchFamily="34" charset="-120"/>
              <a:ea typeface="微軟正黑體" panose="020B0604030504040204" pitchFamily="34" charset="-120"/>
            </a:endParaRPr>
          </a:p>
        </p:txBody>
      </p:sp>
      <p:sp>
        <p:nvSpPr>
          <p:cNvPr id="35" name="TextBox 88">
            <a:extLst>
              <a:ext uri="{FF2B5EF4-FFF2-40B4-BE49-F238E27FC236}">
                <a16:creationId xmlns:a16="http://schemas.microsoft.com/office/drawing/2014/main" xmlns="" id="{B5E60672-90FF-431C-9141-1FBA01D9C76C}"/>
              </a:ext>
            </a:extLst>
          </p:cNvPr>
          <p:cNvSpPr txBox="1"/>
          <p:nvPr/>
        </p:nvSpPr>
        <p:spPr>
          <a:xfrm>
            <a:off x="4590642" y="3735288"/>
            <a:ext cx="2482715" cy="1088631"/>
          </a:xfrm>
          <a:prstGeom prst="rect">
            <a:avLst/>
          </a:prstGeom>
          <a:noFill/>
          <a:ln>
            <a:noFill/>
          </a:ln>
        </p:spPr>
        <p:txBody>
          <a:bodyPr wrap="square" rtlCol="0">
            <a:spAutoFit/>
          </a:bodyPr>
          <a:lstStyle/>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姓名：陳冠維</a:t>
            </a:r>
            <a:endParaRPr lang="en-US" altLang="zh-TW" sz="1500" b="1" dirty="0">
              <a:solidFill>
                <a:srgbClr val="143D53"/>
              </a:solidFill>
              <a:latin typeface="微軟正黑體" panose="020B0604030504040204" pitchFamily="34" charset="-120"/>
              <a:ea typeface="微軟正黑體" panose="020B0604030504040204" pitchFamily="34" charset="-120"/>
            </a:endParaRPr>
          </a:p>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部門：工程技術部</a:t>
            </a:r>
          </a:p>
          <a:p>
            <a:pPr>
              <a:lnSpc>
                <a:spcPct val="150000"/>
              </a:lnSpc>
            </a:pPr>
            <a:endParaRPr lang="zh-TW" altLang="en-US" sz="1500" b="1" dirty="0">
              <a:solidFill>
                <a:srgbClr val="143D53"/>
              </a:solidFill>
              <a:latin typeface="微軟正黑體" panose="020B0604030504040204" pitchFamily="34" charset="-120"/>
              <a:ea typeface="微軟正黑體" panose="020B0604030504040204" pitchFamily="34" charset="-120"/>
            </a:endParaRPr>
          </a:p>
        </p:txBody>
      </p:sp>
      <p:cxnSp>
        <p:nvCxnSpPr>
          <p:cNvPr id="36" name="直線接點 35">
            <a:extLst>
              <a:ext uri="{FF2B5EF4-FFF2-40B4-BE49-F238E27FC236}">
                <a16:creationId xmlns:a16="http://schemas.microsoft.com/office/drawing/2014/main" xmlns="" id="{6FBA6EC5-6B74-4635-BF23-FE41AEAAC272}"/>
              </a:ext>
            </a:extLst>
          </p:cNvPr>
          <p:cNvCxnSpPr>
            <a:cxnSpLocks/>
          </p:cNvCxnSpPr>
          <p:nvPr/>
        </p:nvCxnSpPr>
        <p:spPr>
          <a:xfrm>
            <a:off x="4670088" y="4531094"/>
            <a:ext cx="3661470" cy="0"/>
          </a:xfrm>
          <a:prstGeom prst="line">
            <a:avLst/>
          </a:prstGeom>
          <a:ln w="19050"/>
        </p:spPr>
        <p:style>
          <a:lnRef idx="1">
            <a:schemeClr val="dk1"/>
          </a:lnRef>
          <a:fillRef idx="0">
            <a:schemeClr val="dk1"/>
          </a:fillRef>
          <a:effectRef idx="0">
            <a:schemeClr val="dk1"/>
          </a:effectRef>
          <a:fontRef idx="minor">
            <a:schemeClr val="tx1"/>
          </a:fontRef>
        </p:style>
      </p:cxnSp>
      <p:sp>
        <p:nvSpPr>
          <p:cNvPr id="37" name="TextBox 88">
            <a:extLst>
              <a:ext uri="{FF2B5EF4-FFF2-40B4-BE49-F238E27FC236}">
                <a16:creationId xmlns:a16="http://schemas.microsoft.com/office/drawing/2014/main" xmlns="" id="{E871AF5C-753A-4564-8645-666E49D7EF8A}"/>
              </a:ext>
            </a:extLst>
          </p:cNvPr>
          <p:cNvSpPr txBox="1"/>
          <p:nvPr/>
        </p:nvSpPr>
        <p:spPr>
          <a:xfrm>
            <a:off x="4572000" y="4559120"/>
            <a:ext cx="5893200" cy="1434880"/>
          </a:xfrm>
          <a:prstGeom prst="rect">
            <a:avLst/>
          </a:prstGeom>
          <a:noFill/>
          <a:ln>
            <a:noFill/>
          </a:ln>
        </p:spPr>
        <p:txBody>
          <a:bodyPr wrap="square" rtlCol="0">
            <a:spAutoFit/>
          </a:bodyPr>
          <a:lstStyle/>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畢業學校：國立台北科技大學碩士畢業</a:t>
            </a:r>
            <a:endParaRPr lang="en-US" altLang="zh-TW" sz="1500" b="1" dirty="0">
              <a:solidFill>
                <a:srgbClr val="143D53"/>
              </a:solidFill>
              <a:latin typeface="微軟正黑體" panose="020B0604030504040204" pitchFamily="34" charset="-120"/>
              <a:ea typeface="微軟正黑體" panose="020B0604030504040204" pitchFamily="34" charset="-120"/>
            </a:endParaRPr>
          </a:p>
          <a:p>
            <a:pPr lvl="0">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證照：公共工程品管師</a:t>
            </a:r>
            <a:r>
              <a:rPr lang="en-US" altLang="zh-TW" sz="1500" b="1" dirty="0">
                <a:solidFill>
                  <a:srgbClr val="143D53"/>
                </a:solidFill>
                <a:latin typeface="微軟正黑體" panose="020B0604030504040204" pitchFamily="34" charset="-120"/>
                <a:ea typeface="微軟正黑體" panose="020B0604030504040204" pitchFamily="34" charset="-120"/>
              </a:rPr>
              <a:t>(108)</a:t>
            </a:r>
            <a:endParaRPr lang="zh-TW" altLang="zh-TW" sz="1500" b="1" dirty="0">
              <a:solidFill>
                <a:srgbClr val="143D53"/>
              </a:solidFill>
              <a:latin typeface="微軟正黑體" panose="020B0604030504040204" pitchFamily="34" charset="-120"/>
              <a:ea typeface="微軟正黑體" panose="020B0604030504040204" pitchFamily="34" charset="-120"/>
            </a:endParaRPr>
          </a:p>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            營造業甲種職安衛業務主管</a:t>
            </a:r>
            <a:r>
              <a:rPr lang="en-US" altLang="zh-TW" sz="1500" b="1" dirty="0">
                <a:solidFill>
                  <a:srgbClr val="143D53"/>
                </a:solidFill>
                <a:latin typeface="微軟正黑體" panose="020B0604030504040204" pitchFamily="34" charset="-120"/>
                <a:ea typeface="微軟正黑體" panose="020B0604030504040204" pitchFamily="34" charset="-120"/>
              </a:rPr>
              <a:t>(105)</a:t>
            </a:r>
            <a:r>
              <a:rPr lang="zh-TW" altLang="en-US" sz="1500" b="1" dirty="0">
                <a:solidFill>
                  <a:srgbClr val="143D53"/>
                </a:solidFill>
                <a:latin typeface="微軟正黑體" panose="020B0604030504040204" pitchFamily="34" charset="-120"/>
                <a:ea typeface="微軟正黑體" panose="020B0604030504040204" pitchFamily="34" charset="-120"/>
              </a:rPr>
              <a:t> </a:t>
            </a:r>
            <a:endParaRPr lang="en-US" altLang="zh-TW" sz="1500" b="1" dirty="0">
              <a:solidFill>
                <a:srgbClr val="143D53"/>
              </a:solidFill>
              <a:latin typeface="微軟正黑體" panose="020B0604030504040204" pitchFamily="34" charset="-120"/>
              <a:ea typeface="微軟正黑體" panose="020B0604030504040204" pitchFamily="34" charset="-120"/>
            </a:endParaRPr>
          </a:p>
          <a:p>
            <a:pPr>
              <a:lnSpc>
                <a:spcPct val="150000"/>
              </a:lnSpc>
            </a:pPr>
            <a:r>
              <a:rPr lang="zh-TW" altLang="en-US" sz="1500" b="1" dirty="0">
                <a:solidFill>
                  <a:srgbClr val="143D53"/>
                </a:solidFill>
                <a:latin typeface="微軟正黑體" panose="020B0604030504040204" pitchFamily="34" charset="-120"/>
                <a:ea typeface="微軟正黑體" panose="020B0604030504040204" pitchFamily="34" charset="-120"/>
              </a:rPr>
              <a:t>            乙級冷凍空調技術士 </a:t>
            </a:r>
            <a:endParaRPr lang="zh-TW" altLang="zh-TW" sz="1500" b="1" dirty="0">
              <a:solidFill>
                <a:srgbClr val="143D53"/>
              </a:solidFill>
              <a:latin typeface="微軟正黑體" panose="020B0604030504040204" pitchFamily="34" charset="-120"/>
              <a:ea typeface="微軟正黑體" panose="020B0604030504040204" pitchFamily="34" charset="-120"/>
            </a:endParaRPr>
          </a:p>
        </p:txBody>
      </p:sp>
      <p:sp>
        <p:nvSpPr>
          <p:cNvPr id="38" name="文本框 9">
            <a:extLst>
              <a:ext uri="{FF2B5EF4-FFF2-40B4-BE49-F238E27FC236}">
                <a16:creationId xmlns:a16="http://schemas.microsoft.com/office/drawing/2014/main" xmlns="" id="{113FDE4C-16CD-4EF2-AA76-4734CD3B3E14}"/>
              </a:ext>
            </a:extLst>
          </p:cNvPr>
          <p:cNvSpPr txBox="1"/>
          <p:nvPr/>
        </p:nvSpPr>
        <p:spPr>
          <a:xfrm>
            <a:off x="281530" y="6176787"/>
            <a:ext cx="7488000" cy="400110"/>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en-US" altLang="zh-TW" sz="2000" dirty="0">
                <a:solidFill>
                  <a:srgbClr val="FF0000"/>
                </a:solidFill>
              </a:rPr>
              <a:t>※</a:t>
            </a:r>
            <a:r>
              <a:rPr lang="zh-TW" altLang="en-US" sz="2000" dirty="0">
                <a:solidFill>
                  <a:srgbClr val="FF0000"/>
                </a:solidFill>
              </a:rPr>
              <a:t>相關經歷詳</a:t>
            </a:r>
            <a:r>
              <a:rPr lang="en-US" altLang="zh-TW" sz="2000" dirty="0">
                <a:solidFill>
                  <a:srgbClr val="FF0000"/>
                </a:solidFill>
              </a:rPr>
              <a:t>【</a:t>
            </a:r>
            <a:r>
              <a:rPr lang="zh-TW" altLang="en-US" sz="2000" dirty="0">
                <a:solidFill>
                  <a:srgbClr val="FF0000"/>
                </a:solidFill>
              </a:rPr>
              <a:t>服務建議書附件 </a:t>
            </a:r>
            <a:r>
              <a:rPr lang="en-US" altLang="zh-TW" sz="2000" dirty="0">
                <a:solidFill>
                  <a:srgbClr val="FF0000"/>
                </a:solidFill>
              </a:rPr>
              <a:t>P26~29】</a:t>
            </a:r>
            <a:endParaRPr lang="zh-TW" altLang="en-US" sz="2000" dirty="0">
              <a:solidFill>
                <a:srgbClr val="FF0000"/>
              </a:solidFill>
            </a:endParaRPr>
          </a:p>
        </p:txBody>
      </p:sp>
    </p:spTree>
    <p:extLst>
      <p:ext uri="{BB962C8B-B14F-4D97-AF65-F5344CB8AC3E}">
        <p14:creationId xmlns:p14="http://schemas.microsoft.com/office/powerpoint/2010/main" val="4128916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noChangeAspect="1"/>
          </p:cNvGrpSpPr>
          <p:nvPr/>
        </p:nvGrpSpPr>
        <p:grpSpPr>
          <a:xfrm>
            <a:off x="380035" y="936000"/>
            <a:ext cx="7812000" cy="5336404"/>
            <a:chOff x="-2633662" y="1044000"/>
            <a:chExt cx="10388063" cy="7096125"/>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23" r="523"/>
            <a:stretch/>
          </p:blipFill>
          <p:spPr bwMode="auto">
            <a:xfrm>
              <a:off x="2556001" y="1044000"/>
              <a:ext cx="5198400" cy="709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圖片 6"/>
            <p:cNvPicPr>
              <a:picLocks noChangeAspect="1"/>
            </p:cNvPicPr>
            <p:nvPr/>
          </p:nvPicPr>
          <p:blipFill rotWithShape="1">
            <a:blip r:embed="rId4"/>
            <a:srcRect l="-1" r="1240"/>
            <a:stretch/>
          </p:blipFill>
          <p:spPr>
            <a:xfrm>
              <a:off x="-2633662" y="1044000"/>
              <a:ext cx="5202000" cy="7096125"/>
            </a:xfrm>
            <a:prstGeom prst="rect">
              <a:avLst/>
            </a:prstGeom>
            <a:noFill/>
            <a:ln>
              <a:noFill/>
            </a:ln>
          </p:spPr>
        </p:pic>
      </p:grpSp>
      <p:sp>
        <p:nvSpPr>
          <p:cNvPr id="2" name="投影片編號版面配置區 1"/>
          <p:cNvSpPr>
            <a:spLocks noGrp="1"/>
          </p:cNvSpPr>
          <p:nvPr>
            <p:ph type="sldNum" sz="quarter" idx="12"/>
          </p:nvPr>
        </p:nvSpPr>
        <p:spPr/>
        <p:txBody>
          <a:bodyPr/>
          <a:lstStyle/>
          <a:p>
            <a:fld id="{7D4CE5F0-D085-49DB-B409-5CB520ED38F1}" type="slidenum">
              <a:rPr lang="zh-TW" altLang="en-US" smtClean="0"/>
              <a:t>36</a:t>
            </a:fld>
            <a:endParaRPr lang="zh-TW" altLang="en-US"/>
          </a:p>
        </p:txBody>
      </p:sp>
      <p:grpSp>
        <p:nvGrpSpPr>
          <p:cNvPr id="10" name="群組 9"/>
          <p:cNvGrpSpPr/>
          <p:nvPr/>
        </p:nvGrpSpPr>
        <p:grpSpPr>
          <a:xfrm>
            <a:off x="387000" y="774000"/>
            <a:ext cx="7020000" cy="108000"/>
            <a:chOff x="387000" y="774000"/>
            <a:chExt cx="7020000" cy="108000"/>
          </a:xfrm>
        </p:grpSpPr>
        <p:sp>
          <p:nvSpPr>
            <p:cNvPr id="11" name="矩形 10">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4"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專業人員證照</a:t>
            </a:r>
          </a:p>
        </p:txBody>
      </p:sp>
    </p:spTree>
    <p:extLst>
      <p:ext uri="{BB962C8B-B14F-4D97-AF65-F5344CB8AC3E}">
        <p14:creationId xmlns:p14="http://schemas.microsoft.com/office/powerpoint/2010/main" val="449741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37</a:t>
            </a:fld>
            <a:endParaRPr lang="zh-TW" altLang="en-US"/>
          </a:p>
        </p:txBody>
      </p:sp>
      <p:sp>
        <p:nvSpPr>
          <p:cNvPr id="41" name="文本框 18"/>
          <p:cNvSpPr txBox="1"/>
          <p:nvPr/>
        </p:nvSpPr>
        <p:spPr>
          <a:xfrm>
            <a:off x="4079255" y="47993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59" name="文本框 18"/>
          <p:cNvSpPr txBox="1"/>
          <p:nvPr/>
        </p:nvSpPr>
        <p:spPr>
          <a:xfrm>
            <a:off x="4536453" y="5256550"/>
            <a:ext cx="1836000" cy="400110"/>
          </a:xfrm>
          <a:prstGeom prst="rect">
            <a:avLst/>
          </a:prstGeom>
          <a:noFill/>
        </p:spPr>
        <p:txBody>
          <a:bodyPr wrap="square" rtlCol="0">
            <a:spAutoFit/>
          </a:bodyPr>
          <a:lstStyle/>
          <a:p>
            <a:r>
              <a:rPr lang="en-US" altLang="zh-TW" sz="2000" dirty="0">
                <a:solidFill>
                  <a:srgbClr val="143D53"/>
                </a:solidFill>
                <a:latin typeface="微软雅黑" panose="020B0503020204020204" pitchFamily="34" charset="-122"/>
                <a:ea typeface="微软雅黑" panose="020B0503020204020204" pitchFamily="34" charset="-122"/>
              </a:rPr>
              <a:t> </a:t>
            </a:r>
            <a:endParaRPr lang="zh-TW" altLang="en-US" sz="2000" dirty="0">
              <a:solidFill>
                <a:srgbClr val="143D53"/>
              </a:solidFill>
              <a:latin typeface="微软雅黑" panose="020B0503020204020204" pitchFamily="34" charset="-122"/>
              <a:ea typeface="微软雅黑" panose="020B0503020204020204" pitchFamily="34" charset="-122"/>
            </a:endParaRPr>
          </a:p>
        </p:txBody>
      </p:sp>
      <p:sp>
        <p:nvSpPr>
          <p:cNvPr id="60" name="文本框 12"/>
          <p:cNvSpPr txBox="1"/>
          <p:nvPr/>
        </p:nvSpPr>
        <p:spPr>
          <a:xfrm>
            <a:off x="252000" y="1938452"/>
            <a:ext cx="8640000" cy="769441"/>
          </a:xfrm>
          <a:prstGeom prst="rect">
            <a:avLst/>
          </a:prstGeom>
          <a:noFill/>
        </p:spPr>
        <p:txBody>
          <a:bodyPr wrap="square" rtlCol="0">
            <a:spAutoFit/>
          </a:bodyPr>
          <a:lstStyle/>
          <a:p>
            <a:pPr algn="ctr"/>
            <a:r>
              <a:rPr lang="zh-TW" altLang="en-US" sz="4400" b="1" dirty="0">
                <a:solidFill>
                  <a:srgbClr val="4C4948"/>
                </a:solidFill>
                <a:latin typeface="Microsoft JhengHei" charset="-120"/>
                <a:ea typeface="Microsoft JhengHei" charset="-120"/>
                <a:cs typeface="Microsoft JhengHei" charset="-120"/>
              </a:rPr>
              <a:t>交貨期程</a:t>
            </a:r>
          </a:p>
        </p:txBody>
      </p:sp>
      <p:sp>
        <p:nvSpPr>
          <p:cNvPr id="61" name="PA_矩形 2">
            <a:extLst>
              <a:ext uri="{FF2B5EF4-FFF2-40B4-BE49-F238E27FC236}">
                <a16:creationId xmlns:a16="http://schemas.microsoft.com/office/drawing/2014/main" xmlns="" id="{DE7714CF-4288-4227-BA0F-A241C26A7CF5}"/>
              </a:ext>
            </a:extLst>
          </p:cNvPr>
          <p:cNvSpPr/>
          <p:nvPr>
            <p:custDataLst>
              <p:tags r:id="rId1"/>
            </p:custDataLst>
          </p:nvPr>
        </p:nvSpPr>
        <p:spPr>
          <a:xfrm>
            <a:off x="793883" y="1746909"/>
            <a:ext cx="1179910" cy="1152525"/>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4500" dirty="0">
                <a:solidFill>
                  <a:srgbClr val="143D53"/>
                </a:solidFill>
              </a:rPr>
              <a:t>07</a:t>
            </a:r>
            <a:endParaRPr lang="zh-CN" altLang="en-US" sz="4500" dirty="0">
              <a:solidFill>
                <a:srgbClr val="143D53"/>
              </a:solidFill>
            </a:endParaRPr>
          </a:p>
        </p:txBody>
      </p:sp>
      <p:cxnSp>
        <p:nvCxnSpPr>
          <p:cNvPr id="62" name="直接连接符 14"/>
          <p:cNvCxnSpPr/>
          <p:nvPr/>
        </p:nvCxnSpPr>
        <p:spPr>
          <a:xfrm>
            <a:off x="2106000" y="2707893"/>
            <a:ext cx="6336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893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38</a:t>
            </a:fld>
            <a:endParaRPr lang="zh-TW" altLang="en-US"/>
          </a:p>
        </p:txBody>
      </p:sp>
      <p:grpSp>
        <p:nvGrpSpPr>
          <p:cNvPr id="64" name="群組 63"/>
          <p:cNvGrpSpPr/>
          <p:nvPr/>
        </p:nvGrpSpPr>
        <p:grpSpPr>
          <a:xfrm>
            <a:off x="387000" y="774000"/>
            <a:ext cx="7020000" cy="108000"/>
            <a:chOff x="387000" y="774000"/>
            <a:chExt cx="7020000" cy="108000"/>
          </a:xfrm>
        </p:grpSpPr>
        <p:sp>
          <p:nvSpPr>
            <p:cNvPr id="65" name="矩形 64">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p:spPr>
          <p:style>
            <a:lnRef idx="1">
              <a:schemeClr val="accent1"/>
            </a:lnRef>
            <a:fillRef idx="0">
              <a:schemeClr val="accent1"/>
            </a:fillRef>
            <a:effectRef idx="0">
              <a:schemeClr val="accent1"/>
            </a:effectRef>
            <a:fontRef idx="minor">
              <a:schemeClr val="tx1"/>
            </a:fontRef>
          </p:style>
        </p:cxnSp>
      </p:grpSp>
      <p:sp>
        <p:nvSpPr>
          <p:cNvPr id="67"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組織架構</a:t>
            </a:r>
          </a:p>
        </p:txBody>
      </p:sp>
      <p:grpSp>
        <p:nvGrpSpPr>
          <p:cNvPr id="29" name="群組 28">
            <a:extLst>
              <a:ext uri="{FF2B5EF4-FFF2-40B4-BE49-F238E27FC236}">
                <a16:creationId xmlns:a16="http://schemas.microsoft.com/office/drawing/2014/main" xmlns="" id="{11B1DDED-0578-4B3B-AC1A-AE7434BB0494}"/>
              </a:ext>
            </a:extLst>
          </p:cNvPr>
          <p:cNvGrpSpPr>
            <a:grpSpLocks noChangeAspect="1"/>
          </p:cNvGrpSpPr>
          <p:nvPr/>
        </p:nvGrpSpPr>
        <p:grpSpPr>
          <a:xfrm>
            <a:off x="738000" y="1024527"/>
            <a:ext cx="7884000" cy="5284473"/>
            <a:chOff x="266400" y="935999"/>
            <a:chExt cx="8688046" cy="5823407"/>
          </a:xfrm>
        </p:grpSpPr>
        <p:sp>
          <p:nvSpPr>
            <p:cNvPr id="30" name="圓角矩形 33">
              <a:extLst>
                <a:ext uri="{FF2B5EF4-FFF2-40B4-BE49-F238E27FC236}">
                  <a16:creationId xmlns:a16="http://schemas.microsoft.com/office/drawing/2014/main" xmlns="" id="{272DC6F3-E750-4840-9831-91AE005A3D81}"/>
                </a:ext>
              </a:extLst>
            </p:cNvPr>
            <p:cNvSpPr/>
            <p:nvPr/>
          </p:nvSpPr>
          <p:spPr>
            <a:xfrm>
              <a:off x="2768804" y="935999"/>
              <a:ext cx="2378885" cy="606618"/>
            </a:xfrm>
            <a:prstGeom prst="roundRect">
              <a:avLst/>
            </a:prstGeom>
            <a:solidFill>
              <a:srgbClr val="143D53"/>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台灣日立</a:t>
              </a:r>
            </a:p>
          </p:txBody>
        </p:sp>
        <p:cxnSp>
          <p:nvCxnSpPr>
            <p:cNvPr id="31" name="直線單箭頭接點 30">
              <a:extLst>
                <a:ext uri="{FF2B5EF4-FFF2-40B4-BE49-F238E27FC236}">
                  <a16:creationId xmlns:a16="http://schemas.microsoft.com/office/drawing/2014/main" xmlns="" id="{24028D88-F9C6-46A7-902D-AF68E05121C7}"/>
                </a:ext>
              </a:extLst>
            </p:cNvPr>
            <p:cNvCxnSpPr>
              <a:stCxn id="30" idx="2"/>
              <a:endCxn id="38" idx="0"/>
            </p:cNvCxnSpPr>
            <p:nvPr/>
          </p:nvCxnSpPr>
          <p:spPr>
            <a:xfrm flipH="1">
              <a:off x="3958246" y="1542617"/>
              <a:ext cx="1" cy="350983"/>
            </a:xfrm>
            <a:prstGeom prst="straightConnector1">
              <a:avLst/>
            </a:prstGeom>
            <a:ln>
              <a:solidFill>
                <a:srgbClr val="143D53"/>
              </a:solidFill>
              <a:tailEnd type="triangle"/>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cxnSp>
        <p:sp>
          <p:nvSpPr>
            <p:cNvPr id="32" name="圓角矩形 38">
              <a:extLst>
                <a:ext uri="{FF2B5EF4-FFF2-40B4-BE49-F238E27FC236}">
                  <a16:creationId xmlns:a16="http://schemas.microsoft.com/office/drawing/2014/main" xmlns="" id="{E28D1FFB-1810-41B5-8CBC-B66E15797DF3}"/>
                </a:ext>
              </a:extLst>
            </p:cNvPr>
            <p:cNvSpPr/>
            <p:nvPr/>
          </p:nvSpPr>
          <p:spPr>
            <a:xfrm>
              <a:off x="266400" y="3153414"/>
              <a:ext cx="3630600" cy="604807"/>
            </a:xfrm>
            <a:prstGeom prst="roundRect">
              <a:avLst/>
            </a:prstGeom>
            <a:solidFill>
              <a:srgbClr val="007EBB"/>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全國分區負責人</a:t>
              </a:r>
              <a:endParaRPr lang="zh-TW" sz="20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endParaRPr>
            </a:p>
          </p:txBody>
        </p:sp>
        <p:cxnSp>
          <p:nvCxnSpPr>
            <p:cNvPr id="33" name="直線單箭頭接點 32">
              <a:extLst>
                <a:ext uri="{FF2B5EF4-FFF2-40B4-BE49-F238E27FC236}">
                  <a16:creationId xmlns:a16="http://schemas.microsoft.com/office/drawing/2014/main" xmlns="" id="{8B4301B3-A507-4860-848A-165794053215}"/>
                </a:ext>
              </a:extLst>
            </p:cNvPr>
            <p:cNvCxnSpPr>
              <a:stCxn id="32" idx="2"/>
              <a:endCxn id="54" idx="0"/>
            </p:cNvCxnSpPr>
            <p:nvPr/>
          </p:nvCxnSpPr>
          <p:spPr>
            <a:xfrm>
              <a:off x="2081700" y="3758221"/>
              <a:ext cx="0" cy="469818"/>
            </a:xfrm>
            <a:prstGeom prst="straightConnector1">
              <a:avLst/>
            </a:prstGeom>
            <a:ln>
              <a:solidFill>
                <a:srgbClr val="007EBB"/>
              </a:solidFill>
              <a:tailEnd type="triangle"/>
            </a:ln>
          </p:spPr>
          <p:style>
            <a:lnRef idx="2">
              <a:schemeClr val="accent6"/>
            </a:lnRef>
            <a:fillRef idx="1">
              <a:schemeClr val="lt1"/>
            </a:fillRef>
            <a:effectRef idx="0">
              <a:schemeClr val="accent6"/>
            </a:effectRef>
            <a:fontRef idx="minor">
              <a:schemeClr val="dk1"/>
            </a:fontRef>
          </p:style>
        </p:cxnSp>
        <p:grpSp>
          <p:nvGrpSpPr>
            <p:cNvPr id="37" name="群組 36">
              <a:extLst>
                <a:ext uri="{FF2B5EF4-FFF2-40B4-BE49-F238E27FC236}">
                  <a16:creationId xmlns:a16="http://schemas.microsoft.com/office/drawing/2014/main" xmlns="" id="{457EC99B-3179-47BA-AD16-A78ED30A6B40}"/>
                </a:ext>
              </a:extLst>
            </p:cNvPr>
            <p:cNvGrpSpPr/>
            <p:nvPr/>
          </p:nvGrpSpPr>
          <p:grpSpPr>
            <a:xfrm>
              <a:off x="266400" y="4228039"/>
              <a:ext cx="6460711" cy="2531367"/>
              <a:chOff x="266400" y="4228039"/>
              <a:chExt cx="6678041" cy="2531367"/>
            </a:xfrm>
          </p:grpSpPr>
          <p:sp>
            <p:nvSpPr>
              <p:cNvPr id="54" name="矩形 53">
                <a:extLst>
                  <a:ext uri="{FF2B5EF4-FFF2-40B4-BE49-F238E27FC236}">
                    <a16:creationId xmlns:a16="http://schemas.microsoft.com/office/drawing/2014/main" xmlns="" id="{D89CD585-65BE-43F8-9C1C-E1B412E6FD94}"/>
                  </a:ext>
                </a:extLst>
              </p:cNvPr>
              <p:cNvSpPr/>
              <p:nvPr/>
            </p:nvSpPr>
            <p:spPr>
              <a:xfrm>
                <a:off x="266400" y="4228039"/>
                <a:ext cx="3752730" cy="1983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55" name="圓角矩形 41">
                <a:extLst>
                  <a:ext uri="{FF2B5EF4-FFF2-40B4-BE49-F238E27FC236}">
                    <a16:creationId xmlns:a16="http://schemas.microsoft.com/office/drawing/2014/main" xmlns="" id="{19665937-A97D-4F5E-AF27-783F17AA42B4}"/>
                  </a:ext>
                </a:extLst>
              </p:cNvPr>
              <p:cNvSpPr/>
              <p:nvPr/>
            </p:nvSpPr>
            <p:spPr>
              <a:xfrm>
                <a:off x="1301800" y="4228039"/>
                <a:ext cx="5638316" cy="1390813"/>
              </a:xfrm>
              <a:prstGeom prst="roundRect">
                <a:avLst/>
              </a:prstGeom>
              <a:solidFill>
                <a:srgbClr val="00B4E3"/>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8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rPr>
                  <a:t>花東營業所</a:t>
                </a:r>
                <a:endParaRPr lang="en-US" altLang="zh-TW" sz="28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endParaRPr>
              </a:p>
              <a:p>
                <a:pPr algn="ctr">
                  <a:spcAft>
                    <a:spcPts val="0"/>
                  </a:spcAft>
                </a:pPr>
                <a:r>
                  <a:rPr lang="zh-TW" altLang="en-US" sz="28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rPr>
                  <a:t>廖柏霖所長</a:t>
                </a:r>
                <a:endParaRPr lang="en-US" altLang="zh-TW" sz="28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endParaRPr>
              </a:p>
              <a:p>
                <a:pPr algn="ctr">
                  <a:spcAft>
                    <a:spcPts val="0"/>
                  </a:spcAft>
                </a:pPr>
                <a:r>
                  <a:rPr lang="zh-TW" altLang="en-US" sz="28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rPr>
                  <a:t>等全體同仁</a:t>
                </a:r>
                <a:endParaRPr lang="zh-TW" sz="28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endParaRPr>
              </a:p>
            </p:txBody>
          </p:sp>
          <p:sp>
            <p:nvSpPr>
              <p:cNvPr id="56" name="圓角矩形 50">
                <a:extLst>
                  <a:ext uri="{FF2B5EF4-FFF2-40B4-BE49-F238E27FC236}">
                    <a16:creationId xmlns:a16="http://schemas.microsoft.com/office/drawing/2014/main" xmlns="" id="{986CC072-60C8-4926-89C0-5017748D1F2E}"/>
                  </a:ext>
                </a:extLst>
              </p:cNvPr>
              <p:cNvSpPr/>
              <p:nvPr/>
            </p:nvSpPr>
            <p:spPr>
              <a:xfrm>
                <a:off x="1306125" y="5992114"/>
                <a:ext cx="5638316" cy="767292"/>
              </a:xfrm>
              <a:prstGeom prst="roundRect">
                <a:avLst/>
              </a:prstGeom>
              <a:solidFill>
                <a:srgbClr val="35B597"/>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Times New Roman" panose="02020603050405020304" pitchFamily="18" charset="0"/>
                  </a:rPr>
                  <a:t>施工</a:t>
                </a:r>
                <a:r>
                  <a:rPr lang="en-US" altLang="zh-TW" sz="20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Times New Roman" panose="02020603050405020304" pitchFamily="18" charset="0"/>
                  </a:rPr>
                  <a:t/>
                </a:r>
                <a:br>
                  <a:rPr lang="en-US" altLang="zh-TW" sz="20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Times New Roman" panose="02020603050405020304" pitchFamily="18" charset="0"/>
                  </a:rPr>
                </a:br>
                <a:r>
                  <a:rPr lang="zh-TW" altLang="en-US" sz="20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Times New Roman" panose="02020603050405020304" pitchFamily="18" charset="0"/>
                  </a:rPr>
                  <a:t>團隊</a:t>
                </a:r>
                <a:endParaRPr lang="zh-TW" altLang="zh-TW" sz="20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endParaRPr>
              </a:p>
            </p:txBody>
          </p:sp>
          <p:cxnSp>
            <p:nvCxnSpPr>
              <p:cNvPr id="58" name="直線單箭頭接點 57">
                <a:extLst>
                  <a:ext uri="{FF2B5EF4-FFF2-40B4-BE49-F238E27FC236}">
                    <a16:creationId xmlns:a16="http://schemas.microsoft.com/office/drawing/2014/main" xmlns="" id="{804409F4-8FEA-4913-9DC6-12232F35E154}"/>
                  </a:ext>
                </a:extLst>
              </p:cNvPr>
              <p:cNvCxnSpPr>
                <a:cxnSpLocks/>
                <a:stCxn id="55" idx="2"/>
                <a:endCxn id="56" idx="0"/>
              </p:cNvCxnSpPr>
              <p:nvPr/>
            </p:nvCxnSpPr>
            <p:spPr>
              <a:xfrm>
                <a:off x="4120959" y="5618852"/>
                <a:ext cx="4325" cy="373262"/>
              </a:xfrm>
              <a:prstGeom prst="straightConnector1">
                <a:avLst/>
              </a:prstGeom>
              <a:ln>
                <a:solidFill>
                  <a:srgbClr val="00B4E3"/>
                </a:solidFill>
                <a:tailEnd type="triangle"/>
              </a:ln>
            </p:spPr>
            <p:style>
              <a:lnRef idx="2">
                <a:schemeClr val="accent6"/>
              </a:lnRef>
              <a:fillRef idx="1">
                <a:schemeClr val="lt1"/>
              </a:fillRef>
              <a:effectRef idx="0">
                <a:schemeClr val="accent6"/>
              </a:effectRef>
              <a:fontRef idx="minor">
                <a:schemeClr val="dk1"/>
              </a:fontRef>
            </p:style>
          </p:cxnSp>
        </p:grpSp>
        <p:sp>
          <p:nvSpPr>
            <p:cNvPr id="38" name="圓角矩形 34">
              <a:extLst>
                <a:ext uri="{FF2B5EF4-FFF2-40B4-BE49-F238E27FC236}">
                  <a16:creationId xmlns:a16="http://schemas.microsoft.com/office/drawing/2014/main" xmlns="" id="{F37A4C5E-533A-4895-833D-41143FD18A9F}"/>
                </a:ext>
              </a:extLst>
            </p:cNvPr>
            <p:cNvSpPr/>
            <p:nvPr/>
          </p:nvSpPr>
          <p:spPr>
            <a:xfrm>
              <a:off x="2768803" y="1893600"/>
              <a:ext cx="2378886" cy="606311"/>
            </a:xfrm>
            <a:prstGeom prst="roundRect">
              <a:avLst/>
            </a:prstGeom>
            <a:solidFill>
              <a:srgbClr val="004B99"/>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日立總負責人</a:t>
              </a:r>
              <a:endParaRPr lang="zh-TW" sz="20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endParaRPr>
            </a:p>
          </p:txBody>
        </p:sp>
        <p:sp>
          <p:nvSpPr>
            <p:cNvPr id="40" name="圓角矩形 61">
              <a:extLst>
                <a:ext uri="{FF2B5EF4-FFF2-40B4-BE49-F238E27FC236}">
                  <a16:creationId xmlns:a16="http://schemas.microsoft.com/office/drawing/2014/main" xmlns="" id="{1E636407-98E1-40D5-94AC-A18AB25D3D38}"/>
                </a:ext>
              </a:extLst>
            </p:cNvPr>
            <p:cNvSpPr/>
            <p:nvPr/>
          </p:nvSpPr>
          <p:spPr>
            <a:xfrm>
              <a:off x="266401" y="1892717"/>
              <a:ext cx="2378886" cy="606311"/>
            </a:xfrm>
            <a:prstGeom prst="roundRect">
              <a:avLst/>
            </a:prstGeom>
            <a:solidFill>
              <a:srgbClr val="6CBC64"/>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sz="2000" b="1"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職安衛管理人員</a:t>
              </a:r>
            </a:p>
          </p:txBody>
        </p:sp>
        <p:sp>
          <p:nvSpPr>
            <p:cNvPr id="41" name="圓角矩形 62">
              <a:extLst>
                <a:ext uri="{FF2B5EF4-FFF2-40B4-BE49-F238E27FC236}">
                  <a16:creationId xmlns:a16="http://schemas.microsoft.com/office/drawing/2014/main" xmlns="" id="{7F914FE4-D8FB-4BD1-AA62-315E1277B06E}"/>
                </a:ext>
              </a:extLst>
            </p:cNvPr>
            <p:cNvSpPr/>
            <p:nvPr/>
          </p:nvSpPr>
          <p:spPr>
            <a:xfrm>
              <a:off x="5269315" y="1893600"/>
              <a:ext cx="2378886" cy="605559"/>
            </a:xfrm>
            <a:prstGeom prst="roundRect">
              <a:avLst/>
            </a:prstGeom>
            <a:solidFill>
              <a:srgbClr val="00AEC4"/>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sz="2000" b="1"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行政文書組</a:t>
              </a:r>
            </a:p>
          </p:txBody>
        </p:sp>
        <p:cxnSp>
          <p:nvCxnSpPr>
            <p:cNvPr id="43" name="肘形接點 14">
              <a:extLst>
                <a:ext uri="{FF2B5EF4-FFF2-40B4-BE49-F238E27FC236}">
                  <a16:creationId xmlns:a16="http://schemas.microsoft.com/office/drawing/2014/main" xmlns="" id="{720B4A3D-9AD4-4568-96FA-F081ED8EA0B7}"/>
                </a:ext>
              </a:extLst>
            </p:cNvPr>
            <p:cNvCxnSpPr>
              <a:stCxn id="38" idx="2"/>
              <a:endCxn id="32" idx="0"/>
            </p:cNvCxnSpPr>
            <p:nvPr/>
          </p:nvCxnSpPr>
          <p:spPr>
            <a:xfrm rot="5400000">
              <a:off x="2693222" y="1888389"/>
              <a:ext cx="653503" cy="1876546"/>
            </a:xfrm>
            <a:prstGeom prst="bentConnector3">
              <a:avLst/>
            </a:prstGeom>
            <a:ln>
              <a:solidFill>
                <a:srgbClr val="004B99"/>
              </a:solidFill>
              <a:tailEnd type="triangle"/>
            </a:ln>
          </p:spPr>
          <p:style>
            <a:lnRef idx="2">
              <a:schemeClr val="accent6"/>
            </a:lnRef>
            <a:fillRef idx="1">
              <a:schemeClr val="lt1"/>
            </a:fillRef>
            <a:effectRef idx="0">
              <a:schemeClr val="accent6"/>
            </a:effectRef>
            <a:fontRef idx="minor">
              <a:schemeClr val="dk1"/>
            </a:fontRef>
          </p:style>
        </p:cxnSp>
        <p:cxnSp>
          <p:nvCxnSpPr>
            <p:cNvPr id="45" name="肘形接點 89">
              <a:extLst>
                <a:ext uri="{FF2B5EF4-FFF2-40B4-BE49-F238E27FC236}">
                  <a16:creationId xmlns:a16="http://schemas.microsoft.com/office/drawing/2014/main" xmlns="" id="{84D2477D-D913-4113-A2CF-D4046B104C96}"/>
                </a:ext>
              </a:extLst>
            </p:cNvPr>
            <p:cNvCxnSpPr>
              <a:stCxn id="38" idx="2"/>
              <a:endCxn id="49" idx="0"/>
            </p:cNvCxnSpPr>
            <p:nvPr/>
          </p:nvCxnSpPr>
          <p:spPr>
            <a:xfrm rot="16200000" flipH="1">
              <a:off x="4568729" y="1889428"/>
              <a:ext cx="653689" cy="1874654"/>
            </a:xfrm>
            <a:prstGeom prst="bentConnector3">
              <a:avLst>
                <a:gd name="adj1" fmla="val 50000"/>
              </a:avLst>
            </a:prstGeom>
            <a:ln>
              <a:solidFill>
                <a:srgbClr val="004B99"/>
              </a:solidFill>
              <a:tailEnd type="triangle"/>
            </a:ln>
          </p:spPr>
          <p:style>
            <a:lnRef idx="2">
              <a:schemeClr val="accent6"/>
            </a:lnRef>
            <a:fillRef idx="1">
              <a:schemeClr val="lt1"/>
            </a:fillRef>
            <a:effectRef idx="0">
              <a:schemeClr val="accent6"/>
            </a:effectRef>
            <a:fontRef idx="minor">
              <a:schemeClr val="dk1"/>
            </a:fontRef>
          </p:style>
        </p:cxnSp>
        <p:cxnSp>
          <p:nvCxnSpPr>
            <p:cNvPr id="46" name="直線單箭頭接點 45">
              <a:extLst>
                <a:ext uri="{FF2B5EF4-FFF2-40B4-BE49-F238E27FC236}">
                  <a16:creationId xmlns:a16="http://schemas.microsoft.com/office/drawing/2014/main" xmlns="" id="{8884B731-8DB3-40D6-AD4C-6E723A44C7DD}"/>
                </a:ext>
              </a:extLst>
            </p:cNvPr>
            <p:cNvCxnSpPr>
              <a:stCxn id="49" idx="2"/>
              <a:endCxn id="52" idx="0"/>
            </p:cNvCxnSpPr>
            <p:nvPr/>
          </p:nvCxnSpPr>
          <p:spPr>
            <a:xfrm flipH="1">
              <a:off x="5829300" y="3758407"/>
              <a:ext cx="3600" cy="471593"/>
            </a:xfrm>
            <a:prstGeom prst="straightConnector1">
              <a:avLst/>
            </a:prstGeom>
            <a:ln>
              <a:solidFill>
                <a:srgbClr val="007EBB"/>
              </a:solidFill>
              <a:tailEnd type="triangle"/>
            </a:ln>
          </p:spPr>
          <p:style>
            <a:lnRef idx="2">
              <a:schemeClr val="accent6"/>
            </a:lnRef>
            <a:fillRef idx="1">
              <a:schemeClr val="lt1"/>
            </a:fillRef>
            <a:effectRef idx="0">
              <a:schemeClr val="accent6"/>
            </a:effectRef>
            <a:fontRef idx="minor">
              <a:schemeClr val="dk1"/>
            </a:fontRef>
          </p:style>
        </p:cxnSp>
        <p:grpSp>
          <p:nvGrpSpPr>
            <p:cNvPr id="47" name="群組 46">
              <a:extLst>
                <a:ext uri="{FF2B5EF4-FFF2-40B4-BE49-F238E27FC236}">
                  <a16:creationId xmlns:a16="http://schemas.microsoft.com/office/drawing/2014/main" xmlns="" id="{962434E9-BF8D-47E0-86F4-ED11833DE0A1}"/>
                </a:ext>
              </a:extLst>
            </p:cNvPr>
            <p:cNvGrpSpPr/>
            <p:nvPr/>
          </p:nvGrpSpPr>
          <p:grpSpPr>
            <a:xfrm>
              <a:off x="4010400" y="4230000"/>
              <a:ext cx="4944046" cy="1983925"/>
              <a:chOff x="4010400" y="4230000"/>
              <a:chExt cx="4944046" cy="1983925"/>
            </a:xfrm>
          </p:grpSpPr>
          <p:sp>
            <p:nvSpPr>
              <p:cNvPr id="52" name="矩形 51">
                <a:extLst>
                  <a:ext uri="{FF2B5EF4-FFF2-40B4-BE49-F238E27FC236}">
                    <a16:creationId xmlns:a16="http://schemas.microsoft.com/office/drawing/2014/main" xmlns="" id="{D33822E0-D69C-4EF1-8CD6-CF528A3EB0F2}"/>
                  </a:ext>
                </a:extLst>
              </p:cNvPr>
              <p:cNvSpPr/>
              <p:nvPr/>
            </p:nvSpPr>
            <p:spPr>
              <a:xfrm>
                <a:off x="4010400" y="4230000"/>
                <a:ext cx="3637800" cy="1983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53" name="圓角矩形 134">
                <a:extLst>
                  <a:ext uri="{FF2B5EF4-FFF2-40B4-BE49-F238E27FC236}">
                    <a16:creationId xmlns:a16="http://schemas.microsoft.com/office/drawing/2014/main" xmlns="" id="{1E755776-E07E-42F0-9D75-B23078D96BC1}"/>
                  </a:ext>
                </a:extLst>
              </p:cNvPr>
              <p:cNvSpPr/>
              <p:nvPr/>
            </p:nvSpPr>
            <p:spPr>
              <a:xfrm>
                <a:off x="7768800" y="4355667"/>
                <a:ext cx="1185646" cy="767292"/>
              </a:xfrm>
              <a:prstGeom prst="roundRect">
                <a:avLst/>
              </a:prstGeom>
              <a:no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n-US" altLang="zh-TW" sz="4400" b="1" dirty="0">
                    <a:ln w="0"/>
                    <a:solidFill>
                      <a:srgbClr val="00B4E3"/>
                    </a:solidFill>
                    <a:effectLst>
                      <a:outerShdw blurRad="38100" dist="38100" dir="2700000" algn="tl">
                        <a:srgbClr val="000000">
                          <a:alpha val="43137"/>
                        </a:srgbClr>
                      </a:outerShdw>
                    </a:effectLst>
                    <a:ea typeface="微軟正黑體" panose="020B0604030504040204" pitchFamily="34" charset="-120"/>
                    <a:cs typeface="Times New Roman" panose="02020603050405020304" pitchFamily="18" charset="0"/>
                  </a:rPr>
                  <a:t>……</a:t>
                </a:r>
                <a:endParaRPr lang="zh-TW" altLang="zh-TW" sz="4400" b="1" dirty="0">
                  <a:ln w="0"/>
                  <a:solidFill>
                    <a:srgbClr val="00B4E3"/>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endParaRPr>
              </a:p>
            </p:txBody>
          </p:sp>
        </p:grpSp>
        <p:grpSp>
          <p:nvGrpSpPr>
            <p:cNvPr id="48" name="群組 47">
              <a:extLst>
                <a:ext uri="{FF2B5EF4-FFF2-40B4-BE49-F238E27FC236}">
                  <a16:creationId xmlns:a16="http://schemas.microsoft.com/office/drawing/2014/main" xmlns="" id="{0C9B3A3E-99E8-4C67-A189-82ECDE5A594F}"/>
                </a:ext>
              </a:extLst>
            </p:cNvPr>
            <p:cNvGrpSpPr/>
            <p:nvPr/>
          </p:nvGrpSpPr>
          <p:grpSpPr>
            <a:xfrm>
              <a:off x="4017600" y="3153600"/>
              <a:ext cx="4935600" cy="642123"/>
              <a:chOff x="4017600" y="3153600"/>
              <a:chExt cx="4935600" cy="642123"/>
            </a:xfrm>
          </p:grpSpPr>
          <p:sp>
            <p:nvSpPr>
              <p:cNvPr id="49" name="圓角矩形 121">
                <a:extLst>
                  <a:ext uri="{FF2B5EF4-FFF2-40B4-BE49-F238E27FC236}">
                    <a16:creationId xmlns:a16="http://schemas.microsoft.com/office/drawing/2014/main" xmlns="" id="{903074A3-3568-411C-B339-A7B0A6E5A145}"/>
                  </a:ext>
                </a:extLst>
              </p:cNvPr>
              <p:cNvSpPr/>
              <p:nvPr/>
            </p:nvSpPr>
            <p:spPr>
              <a:xfrm>
                <a:off x="4017600" y="3153600"/>
                <a:ext cx="3630600" cy="604807"/>
              </a:xfrm>
              <a:prstGeom prst="roundRect">
                <a:avLst/>
              </a:prstGeom>
              <a:solidFill>
                <a:srgbClr val="007EBB"/>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全國分區負責人</a:t>
                </a:r>
                <a:endParaRPr lang="zh-TW" sz="2000" b="1" dirty="0">
                  <a:ln w="0"/>
                  <a:solidFill>
                    <a:schemeClr val="bg1"/>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endParaRPr>
              </a:p>
            </p:txBody>
          </p:sp>
          <p:sp>
            <p:nvSpPr>
              <p:cNvPr id="50" name="圓角矩形 144">
                <a:extLst>
                  <a:ext uri="{FF2B5EF4-FFF2-40B4-BE49-F238E27FC236}">
                    <a16:creationId xmlns:a16="http://schemas.microsoft.com/office/drawing/2014/main" xmlns="" id="{3C868D3B-A4CF-4E39-A44E-BE4677FDD5F5}"/>
                  </a:ext>
                </a:extLst>
              </p:cNvPr>
              <p:cNvSpPr/>
              <p:nvPr/>
            </p:nvSpPr>
            <p:spPr>
              <a:xfrm>
                <a:off x="7768800" y="3190916"/>
                <a:ext cx="1184400" cy="604807"/>
              </a:xfrm>
              <a:prstGeom prst="roundRect">
                <a:avLst/>
              </a:prstGeom>
              <a:no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n-US" altLang="zh-TW" sz="4400" b="1" dirty="0">
                    <a:ln w="0"/>
                    <a:solidFill>
                      <a:srgbClr val="007EBB"/>
                    </a:solidFill>
                    <a:effectLst>
                      <a:outerShdw blurRad="38100" dist="38100" dir="2700000" algn="tl">
                        <a:srgbClr val="000000">
                          <a:alpha val="43137"/>
                        </a:srgbClr>
                      </a:outerShdw>
                    </a:effectLst>
                    <a:ea typeface="微軟正黑體" panose="020B0604030504040204" pitchFamily="34" charset="-120"/>
                    <a:cs typeface="Times New Roman" panose="02020603050405020304" pitchFamily="18" charset="0"/>
                  </a:rPr>
                  <a:t>……</a:t>
                </a:r>
                <a:endParaRPr lang="zh-TW" sz="4400" b="1" dirty="0">
                  <a:ln w="0"/>
                  <a:solidFill>
                    <a:srgbClr val="007EBB"/>
                  </a:solidFill>
                  <a:effectLst>
                    <a:outerShdw blurRad="38100" dist="38100" dir="2700000" algn="tl">
                      <a:srgbClr val="000000">
                        <a:alpha val="43137"/>
                      </a:srgbClr>
                    </a:outerShdw>
                  </a:effectLst>
                  <a:ea typeface="微軟正黑體" panose="020B0604030504040204" pitchFamily="34" charset="-120"/>
                  <a:cs typeface="新細明體" panose="02020500000000000000" pitchFamily="18" charset="-120"/>
                </a:endParaRPr>
              </a:p>
            </p:txBody>
          </p:sp>
        </p:grpSp>
      </p:grpSp>
    </p:spTree>
    <p:extLst>
      <p:ext uri="{BB962C8B-B14F-4D97-AF65-F5344CB8AC3E}">
        <p14:creationId xmlns:p14="http://schemas.microsoft.com/office/powerpoint/2010/main" val="1313959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xmlns="" id="{19FFD374-BF04-4E37-90D3-8848A0C4C144}"/>
              </a:ext>
            </a:extLst>
          </p:cNvPr>
          <p:cNvPicPr>
            <a:picLocks noChangeAspect="1"/>
          </p:cNvPicPr>
          <p:nvPr/>
        </p:nvPicPr>
        <p:blipFill rotWithShape="1">
          <a:blip r:embed="rId4">
            <a:extLst>
              <a:ext uri="{28A0092B-C50C-407E-A947-70E740481C1C}">
                <a14:useLocalDpi xmlns:a14="http://schemas.microsoft.com/office/drawing/2010/main" val="0"/>
              </a:ext>
            </a:extLst>
          </a:blip>
          <a:srcRect b="8568"/>
          <a:stretch/>
        </p:blipFill>
        <p:spPr bwMode="auto">
          <a:xfrm>
            <a:off x="1737000" y="754857"/>
            <a:ext cx="4320000" cy="6085431"/>
          </a:xfrm>
          <a:prstGeom prst="rect">
            <a:avLst/>
          </a:prstGeom>
          <a:noFill/>
          <a:ln>
            <a:noFill/>
          </a:ln>
          <a:extLst>
            <a:ext uri="{53640926-AAD7-44D8-BBD7-CCE9431645EC}">
              <a14:shadowObscured xmlns:a14="http://schemas.microsoft.com/office/drawing/2010/main"/>
            </a:ext>
          </a:extLst>
        </p:spPr>
      </p:pic>
      <p:sp>
        <p:nvSpPr>
          <p:cNvPr id="2" name="投影片編號版面配置區 1"/>
          <p:cNvSpPr>
            <a:spLocks noGrp="1"/>
          </p:cNvSpPr>
          <p:nvPr>
            <p:ph type="sldNum" sz="quarter" idx="12"/>
          </p:nvPr>
        </p:nvSpPr>
        <p:spPr/>
        <p:txBody>
          <a:bodyPr/>
          <a:lstStyle/>
          <a:p>
            <a:fld id="{7D4CE5F0-D085-49DB-B409-5CB520ED38F1}" type="slidenum">
              <a:rPr lang="zh-TW" altLang="en-US" smtClean="0"/>
              <a:t>39</a:t>
            </a:fld>
            <a:endParaRPr lang="zh-TW" altLang="en-US"/>
          </a:p>
        </p:txBody>
      </p:sp>
      <p:sp>
        <p:nvSpPr>
          <p:cNvPr id="27"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lumMod val="95000"/>
                    <a:lumOff val="5000"/>
                  </a:schemeClr>
                </a:solidFill>
                <a:latin typeface="Microsoft JhengHei" charset="-120"/>
                <a:ea typeface="Microsoft JhengHei" charset="-120"/>
                <a:cs typeface="Microsoft JhengHei" charset="-120"/>
                <a:sym typeface="+mn-lt"/>
              </a:rPr>
              <a:t>翻至</a:t>
            </a:r>
            <a:r>
              <a:rPr lang="en-US" altLang="zh-TW" dirty="0">
                <a:solidFill>
                  <a:schemeClr val="tx1">
                    <a:lumMod val="95000"/>
                    <a:lumOff val="5000"/>
                  </a:schemeClr>
                </a:solidFill>
                <a:latin typeface="Microsoft JhengHei" charset="-120"/>
                <a:ea typeface="Microsoft JhengHei" charset="-120"/>
                <a:cs typeface="Microsoft JhengHei" charset="-120"/>
                <a:sym typeface="+mn-lt"/>
              </a:rPr>
              <a:t>P.20</a:t>
            </a:r>
            <a:r>
              <a:rPr lang="zh-TW" altLang="en-US" dirty="0">
                <a:solidFill>
                  <a:schemeClr val="tx1">
                    <a:lumMod val="95000"/>
                    <a:lumOff val="5000"/>
                  </a:schemeClr>
                </a:solidFill>
                <a:latin typeface="Microsoft JhengHei" charset="-120"/>
                <a:ea typeface="Microsoft JhengHei" charset="-120"/>
                <a:cs typeface="Microsoft JhengHei" charset="-120"/>
                <a:sym typeface="+mn-lt"/>
              </a:rPr>
              <a:t>頁</a:t>
            </a:r>
            <a:endParaRPr lang="zh-CN" altLang="en-US" dirty="0">
              <a:solidFill>
                <a:schemeClr val="tx1">
                  <a:lumMod val="95000"/>
                  <a:lumOff val="5000"/>
                </a:schemeClr>
              </a:solidFill>
              <a:latin typeface="Microsoft JhengHei" charset="-120"/>
              <a:ea typeface="Microsoft JhengHei" charset="-120"/>
              <a:cs typeface="Microsoft JhengHei" charset="-120"/>
              <a:sym typeface="+mn-lt"/>
            </a:endParaRPr>
          </a:p>
        </p:txBody>
      </p:sp>
      <p:grpSp>
        <p:nvGrpSpPr>
          <p:cNvPr id="14" name="群組 13"/>
          <p:cNvGrpSpPr/>
          <p:nvPr/>
        </p:nvGrpSpPr>
        <p:grpSpPr>
          <a:xfrm>
            <a:off x="387000" y="774000"/>
            <a:ext cx="7020000" cy="108000"/>
            <a:chOff x="387000" y="774000"/>
            <a:chExt cx="7020000" cy="108000"/>
          </a:xfrm>
        </p:grpSpPr>
        <p:sp>
          <p:nvSpPr>
            <p:cNvPr id="15" name="矩形 14">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8"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專案執行計劃</a:t>
            </a:r>
          </a:p>
        </p:txBody>
      </p:sp>
      <p:sp>
        <p:nvSpPr>
          <p:cNvPr id="11" name="location-pin_74746">
            <a:extLst>
              <a:ext uri="{FF2B5EF4-FFF2-40B4-BE49-F238E27FC236}">
                <a16:creationId xmlns:a16="http://schemas.microsoft.com/office/drawing/2014/main" xmlns="" id="{3B62BDBD-B9F0-4BE1-BB27-237D0EF6F177}"/>
              </a:ext>
            </a:extLst>
          </p:cNvPr>
          <p:cNvSpPr>
            <a:spLocks noChangeAspect="1"/>
          </p:cNvSpPr>
          <p:nvPr/>
        </p:nvSpPr>
        <p:spPr bwMode="auto">
          <a:xfrm>
            <a:off x="4572000" y="1989000"/>
            <a:ext cx="425890" cy="540000"/>
          </a:xfrm>
          <a:custGeom>
            <a:avLst/>
            <a:gdLst>
              <a:gd name="T0" fmla="*/ 1971 w 3941"/>
              <a:gd name="T1" fmla="*/ 0 h 5005"/>
              <a:gd name="T2" fmla="*/ 0 w 3941"/>
              <a:gd name="T3" fmla="*/ 1971 h 5005"/>
              <a:gd name="T4" fmla="*/ 1910 w 3941"/>
              <a:gd name="T5" fmla="*/ 4945 h 5005"/>
              <a:gd name="T6" fmla="*/ 1971 w 3941"/>
              <a:gd name="T7" fmla="*/ 5005 h 5005"/>
              <a:gd name="T8" fmla="*/ 2031 w 3941"/>
              <a:gd name="T9" fmla="*/ 4945 h 5005"/>
              <a:gd name="T10" fmla="*/ 3941 w 3941"/>
              <a:gd name="T11" fmla="*/ 1971 h 5005"/>
              <a:gd name="T12" fmla="*/ 1971 w 3941"/>
              <a:gd name="T13" fmla="*/ 0 h 5005"/>
              <a:gd name="T14" fmla="*/ 1971 w 3941"/>
              <a:gd name="T15" fmla="*/ 2571 h 5005"/>
              <a:gd name="T16" fmla="*/ 1114 w 3941"/>
              <a:gd name="T17" fmla="*/ 1714 h 5005"/>
              <a:gd name="T18" fmla="*/ 1971 w 3941"/>
              <a:gd name="T19" fmla="*/ 857 h 5005"/>
              <a:gd name="T20" fmla="*/ 2827 w 3941"/>
              <a:gd name="T21" fmla="*/ 1714 h 5005"/>
              <a:gd name="T22" fmla="*/ 1971 w 3941"/>
              <a:gd name="T23" fmla="*/ 2571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1" h="5005">
                <a:moveTo>
                  <a:pt x="1971" y="0"/>
                </a:moveTo>
                <a:cubicBezTo>
                  <a:pt x="884" y="0"/>
                  <a:pt x="0" y="884"/>
                  <a:pt x="0" y="1971"/>
                </a:cubicBezTo>
                <a:cubicBezTo>
                  <a:pt x="0" y="3035"/>
                  <a:pt x="1832" y="4868"/>
                  <a:pt x="1910" y="4945"/>
                </a:cubicBezTo>
                <a:lnTo>
                  <a:pt x="1971" y="5005"/>
                </a:lnTo>
                <a:lnTo>
                  <a:pt x="2031" y="4945"/>
                </a:lnTo>
                <a:cubicBezTo>
                  <a:pt x="2109" y="4868"/>
                  <a:pt x="3941" y="3035"/>
                  <a:pt x="3941" y="1971"/>
                </a:cubicBezTo>
                <a:cubicBezTo>
                  <a:pt x="3941" y="884"/>
                  <a:pt x="3057" y="0"/>
                  <a:pt x="1971" y="0"/>
                </a:cubicBezTo>
                <a:close/>
                <a:moveTo>
                  <a:pt x="1971" y="2571"/>
                </a:moveTo>
                <a:cubicBezTo>
                  <a:pt x="1498" y="2571"/>
                  <a:pt x="1114" y="2186"/>
                  <a:pt x="1114" y="1714"/>
                </a:cubicBezTo>
                <a:cubicBezTo>
                  <a:pt x="1114" y="1242"/>
                  <a:pt x="1498" y="857"/>
                  <a:pt x="1971" y="857"/>
                </a:cubicBezTo>
                <a:cubicBezTo>
                  <a:pt x="2443" y="857"/>
                  <a:pt x="2827" y="1242"/>
                  <a:pt x="2827" y="1714"/>
                </a:cubicBezTo>
                <a:cubicBezTo>
                  <a:pt x="2827" y="2186"/>
                  <a:pt x="2443" y="2571"/>
                  <a:pt x="1971" y="2571"/>
                </a:cubicBezTo>
                <a:close/>
              </a:path>
            </a:pathLst>
          </a:custGeom>
          <a:solidFill>
            <a:srgbClr val="FFC000"/>
          </a:solidFill>
          <a:ln>
            <a:noFill/>
          </a:ln>
          <a:effectLst/>
          <a:scene3d>
            <a:camera prst="orthographicFront">
              <a:rot lat="0" lon="0" rev="0"/>
            </a:camera>
            <a:lightRig rig="contrasting" dir="t">
              <a:rot lat="0" lon="0" rev="7800000"/>
            </a:lightRig>
          </a:scene3d>
          <a:sp3d>
            <a:bevelT w="139700" h="139700"/>
          </a:sp3d>
        </p:spPr>
      </p:sp>
      <p:sp>
        <p:nvSpPr>
          <p:cNvPr id="12" name="矩形 11">
            <a:extLst>
              <a:ext uri="{FF2B5EF4-FFF2-40B4-BE49-F238E27FC236}">
                <a16:creationId xmlns:a16="http://schemas.microsoft.com/office/drawing/2014/main" xmlns="" id="{635979B8-B2E0-437C-B366-63AE52FA866D}"/>
              </a:ext>
            </a:extLst>
          </p:cNvPr>
          <p:cNvSpPr/>
          <p:nvPr/>
        </p:nvSpPr>
        <p:spPr>
          <a:xfrm>
            <a:off x="5194788" y="3416416"/>
            <a:ext cx="3877212" cy="1294137"/>
          </a:xfrm>
          <a:prstGeom prst="rect">
            <a:avLst/>
          </a:prstGeom>
        </p:spPr>
        <p:txBody>
          <a:bodyPr wrap="square">
            <a:spAutoFit/>
          </a:bodyPr>
          <a:lstStyle/>
          <a:p>
            <a:pPr>
              <a:lnSpc>
                <a:spcPct val="150000"/>
              </a:lnSpc>
            </a:pPr>
            <a:r>
              <a:rPr lang="zh-TW" altLang="en-US" b="1" dirty="0">
                <a:solidFill>
                  <a:srgbClr val="FF4747"/>
                </a:solidFill>
                <a:ea typeface="微軟正黑體" panose="020B0604030504040204" pitchFamily="34" charset="-120"/>
              </a:rPr>
              <a:t>負責單位：花東營業所</a:t>
            </a:r>
            <a:endParaRPr lang="en-US" altLang="zh-TW" b="1" dirty="0">
              <a:solidFill>
                <a:srgbClr val="FF4747"/>
              </a:solidFill>
              <a:ea typeface="微軟正黑體" panose="020B0604030504040204" pitchFamily="34" charset="-120"/>
            </a:endParaRPr>
          </a:p>
          <a:p>
            <a:pPr>
              <a:lnSpc>
                <a:spcPct val="150000"/>
              </a:lnSpc>
            </a:pPr>
            <a:r>
              <a:rPr lang="zh-TW" altLang="en-US" b="1" dirty="0">
                <a:solidFill>
                  <a:srgbClr val="FF4747"/>
                </a:solidFill>
                <a:ea typeface="微軟正黑體" panose="020B0604030504040204" pitchFamily="34" charset="-120"/>
              </a:rPr>
              <a:t>地址：花蓮市建國路</a:t>
            </a:r>
            <a:r>
              <a:rPr lang="en-US" altLang="zh-TW" b="1" dirty="0">
                <a:solidFill>
                  <a:srgbClr val="FF4747"/>
                </a:solidFill>
                <a:ea typeface="微軟正黑體" panose="020B0604030504040204" pitchFamily="34" charset="-120"/>
              </a:rPr>
              <a:t>212</a:t>
            </a:r>
            <a:r>
              <a:rPr lang="zh-TW" altLang="en-US" b="1" dirty="0">
                <a:solidFill>
                  <a:srgbClr val="FF4747"/>
                </a:solidFill>
                <a:ea typeface="微軟正黑體" panose="020B0604030504040204" pitchFamily="34" charset="-120"/>
              </a:rPr>
              <a:t>號</a:t>
            </a:r>
            <a:endParaRPr lang="en-US" altLang="zh-TW" b="1" dirty="0">
              <a:solidFill>
                <a:srgbClr val="FF4747"/>
              </a:solidFill>
              <a:ea typeface="微軟正黑體" panose="020B0604030504040204" pitchFamily="34" charset="-120"/>
            </a:endParaRPr>
          </a:p>
          <a:p>
            <a:pPr>
              <a:lnSpc>
                <a:spcPct val="150000"/>
              </a:lnSpc>
            </a:pPr>
            <a:r>
              <a:rPr lang="zh-TW" altLang="en-US" b="1" dirty="0">
                <a:solidFill>
                  <a:srgbClr val="FF4747"/>
                </a:solidFill>
                <a:ea typeface="微軟正黑體" panose="020B0604030504040204" pitchFamily="34" charset="-120"/>
              </a:rPr>
              <a:t>電話：</a:t>
            </a:r>
            <a:r>
              <a:rPr lang="en-US" altLang="zh-TW" b="1" dirty="0">
                <a:solidFill>
                  <a:srgbClr val="FF4747"/>
                </a:solidFill>
                <a:ea typeface="微軟正黑體" panose="020B0604030504040204" pitchFamily="34" charset="-120"/>
              </a:rPr>
              <a:t>(03)835-9288</a:t>
            </a:r>
          </a:p>
        </p:txBody>
      </p:sp>
    </p:spTree>
    <p:extLst>
      <p:ext uri="{BB962C8B-B14F-4D97-AF65-F5344CB8AC3E}">
        <p14:creationId xmlns:p14="http://schemas.microsoft.com/office/powerpoint/2010/main" val="311211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solidFill>
                  <a:prstClr val="black">
                    <a:tint val="75000"/>
                  </a:prstClr>
                </a:solidFill>
              </a:rPr>
              <a:pPr/>
              <a:t>4</a:t>
            </a:fld>
            <a:endParaRPr lang="zh-TW" altLang="en-US">
              <a:solidFill>
                <a:prstClr val="black">
                  <a:tint val="75000"/>
                </a:prstClr>
              </a:solidFill>
            </a:endParaRPr>
          </a:p>
        </p:txBody>
      </p:sp>
      <p:grpSp>
        <p:nvGrpSpPr>
          <p:cNvPr id="9" name="群組 8"/>
          <p:cNvGrpSpPr/>
          <p:nvPr/>
        </p:nvGrpSpPr>
        <p:grpSpPr>
          <a:xfrm>
            <a:off x="387000" y="774000"/>
            <a:ext cx="7020000" cy="108000"/>
            <a:chOff x="387000" y="774000"/>
            <a:chExt cx="7020000" cy="108000"/>
          </a:xfrm>
        </p:grpSpPr>
        <p:sp>
          <p:nvSpPr>
            <p:cNvPr id="10" name="矩形 9">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1"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2" name="文本框 9"/>
          <p:cNvSpPr txBox="1"/>
          <p:nvPr/>
        </p:nvSpPr>
        <p:spPr>
          <a:xfrm>
            <a:off x="266400" y="180000"/>
            <a:ext cx="7488000" cy="584775"/>
          </a:xfrm>
          <a:prstGeom prst="rect">
            <a:avLst/>
          </a:prstGeom>
          <a:noFill/>
        </p:spPr>
        <p:txBody>
          <a:bodyPr wrap="square" rtlCol="0">
            <a:spAutoFit/>
          </a:bodyPr>
          <a:lstStyle/>
          <a:p>
            <a:r>
              <a:rPr lang="zh-TW" altLang="en-US" sz="3200" b="1" dirty="0">
                <a:solidFill>
                  <a:srgbClr val="143D53"/>
                </a:solidFill>
                <a:latin typeface="微軟正黑體" panose="020B0604030504040204" pitchFamily="34" charset="-120"/>
                <a:ea typeface="微軟正黑體" panose="020B0604030504040204" pitchFamily="34" charset="-120"/>
              </a:rPr>
              <a:t>為學生裝最好的日立冷氣</a:t>
            </a:r>
          </a:p>
        </p:txBody>
      </p:sp>
      <p:pic>
        <p:nvPicPr>
          <p:cNvPr id="1026" name="Picture 2" descr="\\192.168.3.3\其他-公共區\2021日立冷氣-班班有冷氣-0318\2020雲林縣日立簽約記者會-03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00" y="1260000"/>
            <a:ext cx="4725000" cy="4725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342000" y="5994000"/>
            <a:ext cx="4815000" cy="461665"/>
          </a:xfrm>
          <a:prstGeom prst="rect">
            <a:avLst/>
          </a:prstGeom>
        </p:spPr>
        <p:txBody>
          <a:bodyPr wrap="square">
            <a:spAutoFit/>
          </a:bodyPr>
          <a:lstStyle/>
          <a:p>
            <a:pPr lvl="0" algn="just">
              <a:spcAft>
                <a:spcPts val="0"/>
              </a:spcAft>
            </a:pPr>
            <a:r>
              <a:rPr lang="zh-TW" altLang="zh-TW" sz="1200" kern="100" dirty="0">
                <a:solidFill>
                  <a:srgbClr val="143D53"/>
                </a:solidFill>
                <a:latin typeface="微軟正黑體" panose="020B0604030504040204" pitchFamily="34" charset="-120"/>
                <a:ea typeface="微軟正黑體" panose="020B0604030504040204" pitchFamily="34" charset="-120"/>
                <a:cs typeface="Times New Roman"/>
              </a:rPr>
              <a:t>雲林國中小學裝設最好的日立冷氣，</a:t>
            </a:r>
            <a:r>
              <a:rPr lang="zh-TW" altLang="en-US" sz="1200" kern="100" dirty="0">
                <a:solidFill>
                  <a:srgbClr val="143D53"/>
                </a:solidFill>
                <a:latin typeface="微軟正黑體" panose="020B0604030504040204" pitchFamily="34" charset="-120"/>
                <a:ea typeface="微軟正黑體" panose="020B0604030504040204" pitchFamily="34" charset="-120"/>
                <a:cs typeface="Times New Roman"/>
              </a:rPr>
              <a:t>雲林縣長張麗善</a:t>
            </a:r>
            <a:r>
              <a:rPr lang="en-US" altLang="zh-TW" sz="1200" kern="100" dirty="0">
                <a:solidFill>
                  <a:srgbClr val="143D53"/>
                </a:solidFill>
                <a:latin typeface="微軟正黑體" panose="020B0604030504040204" pitchFamily="34" charset="-120"/>
                <a:ea typeface="微軟正黑體" panose="020B0604030504040204" pitchFamily="34" charset="-120"/>
                <a:cs typeface="Times New Roman"/>
              </a:rPr>
              <a:t>(</a:t>
            </a:r>
            <a:r>
              <a:rPr lang="zh-TW" altLang="en-US" sz="1200" kern="100" dirty="0">
                <a:solidFill>
                  <a:srgbClr val="143D53"/>
                </a:solidFill>
                <a:latin typeface="微軟正黑體" panose="020B0604030504040204" pitchFamily="34" charset="-120"/>
                <a:ea typeface="微軟正黑體" panose="020B0604030504040204" pitchFamily="34" charset="-120"/>
                <a:cs typeface="Times New Roman"/>
              </a:rPr>
              <a:t>左一</a:t>
            </a:r>
            <a:r>
              <a:rPr lang="en-US" altLang="zh-TW" sz="1200" kern="100" dirty="0">
                <a:solidFill>
                  <a:srgbClr val="143D53"/>
                </a:solidFill>
                <a:latin typeface="微軟正黑體" panose="020B0604030504040204" pitchFamily="34" charset="-120"/>
                <a:ea typeface="微軟正黑體" panose="020B0604030504040204" pitchFamily="34" charset="-120"/>
                <a:cs typeface="Times New Roman"/>
              </a:rPr>
              <a:t>)</a:t>
            </a:r>
            <a:r>
              <a:rPr lang="zh-TW" altLang="en-US" sz="1200" kern="100" dirty="0">
                <a:solidFill>
                  <a:srgbClr val="143D53"/>
                </a:solidFill>
                <a:latin typeface="微軟正黑體" panose="020B0604030504040204" pitchFamily="34" charset="-120"/>
                <a:ea typeface="微軟正黑體" panose="020B0604030504040204" pitchFamily="34" charset="-120"/>
                <a:cs typeface="Times New Roman"/>
              </a:rPr>
              <a:t>大讚</a:t>
            </a:r>
            <a:r>
              <a:rPr lang="zh-TW" altLang="zh-TW" sz="1200" kern="100" dirty="0">
                <a:solidFill>
                  <a:srgbClr val="143D53"/>
                </a:solidFill>
                <a:latin typeface="微軟正黑體" panose="020B0604030504040204" pitchFamily="34" charset="-120"/>
                <a:ea typeface="微軟正黑體" panose="020B0604030504040204" pitchFamily="34" charset="-120"/>
                <a:cs typeface="Times New Roman"/>
              </a:rPr>
              <a:t>讓學子有更好的學習環境。</a:t>
            </a:r>
          </a:p>
        </p:txBody>
      </p:sp>
      <p:sp>
        <p:nvSpPr>
          <p:cNvPr id="13" name="矩形 12"/>
          <p:cNvSpPr/>
          <p:nvPr/>
        </p:nvSpPr>
        <p:spPr>
          <a:xfrm>
            <a:off x="5427000" y="2349000"/>
            <a:ext cx="3420000" cy="2169825"/>
          </a:xfrm>
          <a:prstGeom prst="rect">
            <a:avLst/>
          </a:prstGeom>
        </p:spPr>
        <p:txBody>
          <a:bodyPr wrap="square">
            <a:spAutoFit/>
          </a:bodyPr>
          <a:lstStyle/>
          <a:p>
            <a:pPr>
              <a:lnSpc>
                <a:spcPct val="150000"/>
              </a:lnSpc>
            </a:pPr>
            <a:r>
              <a:rPr lang="zh-TW" altLang="en-US" dirty="0">
                <a:solidFill>
                  <a:srgbClr val="143D53"/>
                </a:solidFill>
                <a:latin typeface="微軟正黑體" panose="020B0604030504040204" pitchFamily="34" charset="-120"/>
                <a:ea typeface="微軟正黑體" panose="020B0604030504040204" pitchFamily="34" charset="-120"/>
              </a:rPr>
              <a:t>為了校園的長期使用，日立冷氣更用心配合地區環境特色，提供貼心的設計與服務，讓孩子們有優質的學習環境。</a:t>
            </a:r>
          </a:p>
          <a:p>
            <a:pPr>
              <a:lnSpc>
                <a:spcPct val="150000"/>
              </a:lnSpc>
            </a:pPr>
            <a:endParaRPr lang="zh-TW" altLang="zh-TW" dirty="0">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3316418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40</a:t>
            </a:fld>
            <a:endParaRPr lang="zh-TW" altLang="en-US"/>
          </a:p>
        </p:txBody>
      </p:sp>
      <p:sp>
        <p:nvSpPr>
          <p:cNvPr id="37" name="文本框 18"/>
          <p:cNvSpPr txBox="1"/>
          <p:nvPr/>
        </p:nvSpPr>
        <p:spPr>
          <a:xfrm>
            <a:off x="3622055" y="43421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39" name="文本框 18"/>
          <p:cNvSpPr txBox="1"/>
          <p:nvPr/>
        </p:nvSpPr>
        <p:spPr>
          <a:xfrm>
            <a:off x="4079255" y="47993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57" name="文本框 18"/>
          <p:cNvSpPr txBox="1"/>
          <p:nvPr/>
        </p:nvSpPr>
        <p:spPr>
          <a:xfrm>
            <a:off x="4536453" y="5256550"/>
            <a:ext cx="1836000" cy="400110"/>
          </a:xfrm>
          <a:prstGeom prst="rect">
            <a:avLst/>
          </a:prstGeom>
          <a:noFill/>
        </p:spPr>
        <p:txBody>
          <a:bodyPr wrap="square" rtlCol="0">
            <a:spAutoFit/>
          </a:bodyPr>
          <a:lstStyle/>
          <a:p>
            <a:r>
              <a:rPr lang="en-US" altLang="zh-TW" sz="2000" dirty="0">
                <a:solidFill>
                  <a:srgbClr val="143D53"/>
                </a:solidFill>
                <a:latin typeface="微软雅黑" panose="020B0503020204020204" pitchFamily="34" charset="-122"/>
                <a:ea typeface="微软雅黑" panose="020B0503020204020204" pitchFamily="34" charset="-122"/>
              </a:rPr>
              <a:t> </a:t>
            </a:r>
            <a:endParaRPr lang="zh-TW" altLang="en-US" sz="2000" dirty="0">
              <a:solidFill>
                <a:srgbClr val="143D53"/>
              </a:solidFill>
              <a:latin typeface="微软雅黑" panose="020B0503020204020204" pitchFamily="34" charset="-122"/>
              <a:ea typeface="微软雅黑" panose="020B0503020204020204" pitchFamily="34" charset="-122"/>
            </a:endParaRPr>
          </a:p>
        </p:txBody>
      </p:sp>
      <p:sp>
        <p:nvSpPr>
          <p:cNvPr id="58" name="文本框 12"/>
          <p:cNvSpPr txBox="1"/>
          <p:nvPr/>
        </p:nvSpPr>
        <p:spPr>
          <a:xfrm>
            <a:off x="252000" y="1938452"/>
            <a:ext cx="8640000" cy="769441"/>
          </a:xfrm>
          <a:prstGeom prst="rect">
            <a:avLst/>
          </a:prstGeom>
          <a:noFill/>
        </p:spPr>
        <p:txBody>
          <a:bodyPr wrap="square" rtlCol="0">
            <a:spAutoFit/>
          </a:bodyPr>
          <a:lstStyle/>
          <a:p>
            <a:pPr algn="ctr"/>
            <a:r>
              <a:rPr lang="zh-TW" altLang="en-US" sz="4400" b="1" dirty="0">
                <a:solidFill>
                  <a:srgbClr val="4C4948"/>
                </a:solidFill>
                <a:latin typeface="Microsoft JhengHei" charset="-120"/>
                <a:ea typeface="Microsoft JhengHei" charset="-120"/>
                <a:cs typeface="Microsoft JhengHei" charset="-120"/>
              </a:rPr>
              <a:t>後續維護保固</a:t>
            </a:r>
          </a:p>
        </p:txBody>
      </p:sp>
      <p:sp>
        <p:nvSpPr>
          <p:cNvPr id="59" name="PA_矩形 2">
            <a:extLst>
              <a:ext uri="{FF2B5EF4-FFF2-40B4-BE49-F238E27FC236}">
                <a16:creationId xmlns:a16="http://schemas.microsoft.com/office/drawing/2014/main" xmlns="" id="{DE7714CF-4288-4227-BA0F-A241C26A7CF5}"/>
              </a:ext>
            </a:extLst>
          </p:cNvPr>
          <p:cNvSpPr/>
          <p:nvPr>
            <p:custDataLst>
              <p:tags r:id="rId1"/>
            </p:custDataLst>
          </p:nvPr>
        </p:nvSpPr>
        <p:spPr>
          <a:xfrm>
            <a:off x="793883" y="1746909"/>
            <a:ext cx="1179910" cy="1152525"/>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4500" dirty="0">
                <a:solidFill>
                  <a:srgbClr val="143D53"/>
                </a:solidFill>
              </a:rPr>
              <a:t>08</a:t>
            </a:r>
            <a:endParaRPr lang="zh-CN" altLang="en-US" sz="4500" dirty="0">
              <a:solidFill>
                <a:srgbClr val="143D53"/>
              </a:solidFill>
            </a:endParaRPr>
          </a:p>
        </p:txBody>
      </p:sp>
      <p:cxnSp>
        <p:nvCxnSpPr>
          <p:cNvPr id="60" name="直接连接符 14"/>
          <p:cNvCxnSpPr/>
          <p:nvPr/>
        </p:nvCxnSpPr>
        <p:spPr>
          <a:xfrm>
            <a:off x="2106000" y="2707893"/>
            <a:ext cx="6336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173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41</a:t>
            </a:fld>
            <a:endParaRPr lang="zh-TW" altLang="en-US"/>
          </a:p>
        </p:txBody>
      </p:sp>
      <p:sp>
        <p:nvSpPr>
          <p:cNvPr id="8" name="PA_圆角矩形 159"/>
          <p:cNvSpPr/>
          <p:nvPr>
            <p:custDataLst>
              <p:tags r:id="rId1"/>
            </p:custDataLst>
          </p:nvPr>
        </p:nvSpPr>
        <p:spPr>
          <a:xfrm>
            <a:off x="7182000" y="6345762"/>
            <a:ext cx="1440000" cy="360000"/>
          </a:xfrm>
          <a:prstGeom prst="roundRect">
            <a:avLst>
              <a:gd name="adj" fmla="val 50000"/>
            </a:avLst>
          </a:prstGeom>
          <a:noFill/>
          <a:ln w="25400">
            <a:gradFill>
              <a:gsLst>
                <a:gs pos="15000">
                  <a:schemeClr val="tx2">
                    <a:lumMod val="40000"/>
                    <a:lumOff val="60000"/>
                  </a:schemeClr>
                </a:gs>
                <a:gs pos="100000">
                  <a:schemeClr val="bg1"/>
                </a:gs>
              </a:gsLst>
              <a:lin ang="5400000" scaled="1"/>
            </a:gradFill>
          </a:ln>
          <a:effectLst>
            <a:innerShdw blurRad="1270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black">
                    <a:lumMod val="95000"/>
                    <a:lumOff val="5000"/>
                  </a:prstClr>
                </a:solidFill>
                <a:latin typeface="Microsoft JhengHei" charset="-120"/>
                <a:ea typeface="Microsoft JhengHei" charset="-120"/>
                <a:cs typeface="Microsoft JhengHei" charset="-120"/>
                <a:sym typeface="+mn-lt"/>
              </a:rPr>
              <a:t>翻至</a:t>
            </a:r>
            <a:r>
              <a:rPr lang="en-US" altLang="zh-TW" dirty="0">
                <a:solidFill>
                  <a:prstClr val="black">
                    <a:lumMod val="95000"/>
                    <a:lumOff val="5000"/>
                  </a:prstClr>
                </a:solidFill>
                <a:latin typeface="Microsoft JhengHei" charset="-120"/>
                <a:ea typeface="Microsoft JhengHei" charset="-120"/>
                <a:cs typeface="Microsoft JhengHei" charset="-120"/>
                <a:sym typeface="+mn-lt"/>
              </a:rPr>
              <a:t>P.21</a:t>
            </a:r>
            <a:r>
              <a:rPr lang="zh-TW" altLang="en-US" dirty="0">
                <a:solidFill>
                  <a:prstClr val="black">
                    <a:lumMod val="95000"/>
                    <a:lumOff val="5000"/>
                  </a:prstClr>
                </a:solidFill>
                <a:latin typeface="Microsoft JhengHei" charset="-120"/>
                <a:ea typeface="Microsoft JhengHei" charset="-120"/>
                <a:cs typeface="Microsoft JhengHei" charset="-120"/>
                <a:sym typeface="+mn-lt"/>
              </a:rPr>
              <a:t>頁</a:t>
            </a:r>
            <a:endParaRPr lang="zh-CN" altLang="en-US" dirty="0">
              <a:solidFill>
                <a:prstClr val="black">
                  <a:lumMod val="95000"/>
                  <a:lumOff val="5000"/>
                </a:prstClr>
              </a:solidFill>
              <a:latin typeface="Microsoft JhengHei" charset="-120"/>
              <a:ea typeface="Microsoft JhengHei" charset="-120"/>
              <a:cs typeface="Microsoft JhengHei" charset="-120"/>
              <a:sym typeface="+mn-lt"/>
            </a:endParaRPr>
          </a:p>
        </p:txBody>
      </p:sp>
      <p:grpSp>
        <p:nvGrpSpPr>
          <p:cNvPr id="13" name="群組 12"/>
          <p:cNvGrpSpPr/>
          <p:nvPr/>
        </p:nvGrpSpPr>
        <p:grpSpPr>
          <a:xfrm>
            <a:off x="387000" y="774000"/>
            <a:ext cx="7020000" cy="108000"/>
            <a:chOff x="387000" y="774000"/>
            <a:chExt cx="7020000" cy="108000"/>
          </a:xfrm>
        </p:grpSpPr>
        <p:sp>
          <p:nvSpPr>
            <p:cNvPr id="15" name="矩形 14">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7"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售後服務據點</a:t>
            </a:r>
          </a:p>
        </p:txBody>
      </p:sp>
      <p:sp>
        <p:nvSpPr>
          <p:cNvPr id="18" name="文字方塊 17"/>
          <p:cNvSpPr txBox="1"/>
          <p:nvPr/>
        </p:nvSpPr>
        <p:spPr>
          <a:xfrm>
            <a:off x="657000" y="933003"/>
            <a:ext cx="7080220" cy="461665"/>
          </a:xfrm>
          <a:prstGeom prst="rect">
            <a:avLst/>
          </a:prstGeom>
          <a:noFill/>
        </p:spPr>
        <p:txBody>
          <a:bodyPr wrap="square" rtlCol="0">
            <a:spAutoFit/>
          </a:bodyPr>
          <a:lstStyle/>
          <a:p>
            <a:r>
              <a:rPr lang="zh-TW" altLang="en-US" sz="2400" b="1" dirty="0">
                <a:solidFill>
                  <a:srgbClr val="143D53"/>
                </a:solidFill>
                <a:latin typeface="微軟正黑體" panose="020B0604030504040204" pitchFamily="34" charset="-120"/>
                <a:ea typeface="微軟正黑體" panose="020B0604030504040204" pitchFamily="34" charset="-120"/>
              </a:rPr>
              <a:t>負責單位</a:t>
            </a:r>
            <a:r>
              <a:rPr lang="zh-TW" altLang="en-US" sz="2400" dirty="0">
                <a:solidFill>
                  <a:srgbClr val="143D53"/>
                </a:solidFill>
                <a:latin typeface="微軟正黑體" panose="020B0604030504040204" pitchFamily="34" charset="-120"/>
                <a:ea typeface="微軟正黑體" panose="020B0604030504040204" pitchFamily="34" charset="-120"/>
              </a:rPr>
              <a:t>：花東營業所</a:t>
            </a:r>
            <a:endParaRPr lang="en-US" altLang="zh-TW" sz="2400" dirty="0">
              <a:solidFill>
                <a:srgbClr val="143D53"/>
              </a:solidFill>
              <a:latin typeface="微軟正黑體" panose="020B0604030504040204" pitchFamily="34" charset="-120"/>
              <a:ea typeface="微軟正黑體" panose="020B0604030504040204" pitchFamily="34" charset="-120"/>
            </a:endParaRPr>
          </a:p>
        </p:txBody>
      </p:sp>
      <p:grpSp>
        <p:nvGrpSpPr>
          <p:cNvPr id="22" name="组合 89">
            <a:extLst>
              <a:ext uri="{FF2B5EF4-FFF2-40B4-BE49-F238E27FC236}">
                <a16:creationId xmlns:a16="http://schemas.microsoft.com/office/drawing/2014/main" xmlns="" id="{69D7ECA3-40C7-4DB1-A1D4-57DE8B6D6197}"/>
              </a:ext>
            </a:extLst>
          </p:cNvPr>
          <p:cNvGrpSpPr>
            <a:grpSpLocks/>
          </p:cNvGrpSpPr>
          <p:nvPr/>
        </p:nvGrpSpPr>
        <p:grpSpPr>
          <a:xfrm>
            <a:off x="3139200" y="5847003"/>
            <a:ext cx="2865600" cy="830997"/>
            <a:chOff x="6318792" y="1357784"/>
            <a:chExt cx="1599615" cy="913813"/>
          </a:xfrm>
        </p:grpSpPr>
        <p:sp>
          <p:nvSpPr>
            <p:cNvPr id="23"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599615" cy="501638"/>
            </a:xfrm>
            <a:prstGeom prst="roundRect">
              <a:avLst>
                <a:gd name="adj" fmla="val 50000"/>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4948"/>
                </a:solidFill>
              </a:endParaRPr>
            </a:p>
          </p:txBody>
        </p:sp>
        <p:sp>
          <p:nvSpPr>
            <p:cNvPr id="24" name="TextBox 88">
              <a:extLst>
                <a:ext uri="{FF2B5EF4-FFF2-40B4-BE49-F238E27FC236}">
                  <a16:creationId xmlns:a16="http://schemas.microsoft.com/office/drawing/2014/main" xmlns="" id="{6955B291-76E6-49FB-8D44-CA9D0541AB11}"/>
                </a:ext>
              </a:extLst>
            </p:cNvPr>
            <p:cNvSpPr txBox="1"/>
            <p:nvPr/>
          </p:nvSpPr>
          <p:spPr>
            <a:xfrm>
              <a:off x="6413309" y="1357784"/>
              <a:ext cx="1332347" cy="913813"/>
            </a:xfrm>
            <a:prstGeom prst="rect">
              <a:avLst/>
            </a:prstGeom>
            <a:noFill/>
          </p:spPr>
          <p:txBody>
            <a:bodyPr wrap="square" rtlCol="0">
              <a:spAutoFit/>
            </a:bodyPr>
            <a:lstStyle/>
            <a:p>
              <a:pPr algn="dist"/>
              <a:r>
                <a:rPr lang="zh-TW" altLang="en-US" sz="2400" b="1" dirty="0">
                  <a:solidFill>
                    <a:srgbClr val="4C4948"/>
                  </a:solidFill>
                  <a:latin typeface="微軟正黑體" panose="020B0604030504040204" pitchFamily="34" charset="-120"/>
                  <a:ea typeface="微軟正黑體" panose="020B0604030504040204" pitchFamily="34" charset="-120"/>
                </a:rPr>
                <a:t>可動用服務人員共計</a:t>
              </a:r>
              <a:r>
                <a:rPr lang="en-US" altLang="zh-TW" sz="2400" b="1" dirty="0">
                  <a:solidFill>
                    <a:srgbClr val="4C4948"/>
                  </a:solidFill>
                  <a:latin typeface="微軟正黑體" panose="020B0604030504040204" pitchFamily="34" charset="-120"/>
                  <a:ea typeface="微軟正黑體" panose="020B0604030504040204" pitchFamily="34" charset="-120"/>
                </a:rPr>
                <a:t>22</a:t>
              </a:r>
              <a:r>
                <a:rPr lang="zh-TW" altLang="en-US" sz="2400" b="1" dirty="0">
                  <a:solidFill>
                    <a:srgbClr val="4C4948"/>
                  </a:solidFill>
                  <a:latin typeface="微軟正黑體" panose="020B0604030504040204" pitchFamily="34" charset="-120"/>
                  <a:ea typeface="微軟正黑體" panose="020B0604030504040204" pitchFamily="34" charset="-120"/>
                </a:rPr>
                <a:t>人</a:t>
              </a:r>
            </a:p>
          </p:txBody>
        </p:sp>
      </p:grpSp>
      <p:pic>
        <p:nvPicPr>
          <p:cNvPr id="14" name="圖片 13">
            <a:extLst>
              <a:ext uri="{FF2B5EF4-FFF2-40B4-BE49-F238E27FC236}">
                <a16:creationId xmlns:a16="http://schemas.microsoft.com/office/drawing/2014/main" xmlns="" id="{F222A888-91B4-4EA4-95DD-40424A139297}"/>
              </a:ext>
            </a:extLst>
          </p:cNvPr>
          <p:cNvPicPr>
            <a:picLocks noChangeAspect="1"/>
          </p:cNvPicPr>
          <p:nvPr/>
        </p:nvPicPr>
        <p:blipFill>
          <a:blip r:embed="rId4"/>
          <a:stretch>
            <a:fillRect/>
          </a:stretch>
        </p:blipFill>
        <p:spPr>
          <a:xfrm>
            <a:off x="657000" y="1474168"/>
            <a:ext cx="7489313" cy="3909663"/>
          </a:xfrm>
          <a:prstGeom prst="rect">
            <a:avLst/>
          </a:prstGeom>
        </p:spPr>
      </p:pic>
    </p:spTree>
    <p:extLst>
      <p:ext uri="{BB962C8B-B14F-4D97-AF65-F5344CB8AC3E}">
        <p14:creationId xmlns:p14="http://schemas.microsoft.com/office/powerpoint/2010/main" val="420155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50" fill="hold"/>
                                        <p:tgtEl>
                                          <p:spTgt spid="22"/>
                                        </p:tgtEl>
                                        <p:attrNameLst>
                                          <p:attrName>ppt_w</p:attrName>
                                        </p:attrNameLst>
                                      </p:cBhvr>
                                      <p:tavLst>
                                        <p:tav tm="0">
                                          <p:val>
                                            <p:fltVal val="0"/>
                                          </p:val>
                                        </p:tav>
                                        <p:tav tm="100000">
                                          <p:val>
                                            <p:strVal val="#ppt_w"/>
                                          </p:val>
                                        </p:tav>
                                      </p:tavLst>
                                    </p:anim>
                                    <p:anim calcmode="lin" valueType="num">
                                      <p:cBhvr>
                                        <p:cTn id="8" dur="750" fill="hold"/>
                                        <p:tgtEl>
                                          <p:spTgt spid="22"/>
                                        </p:tgtEl>
                                        <p:attrNameLst>
                                          <p:attrName>ppt_h</p:attrName>
                                        </p:attrNameLst>
                                      </p:cBhvr>
                                      <p:tavLst>
                                        <p:tav tm="0">
                                          <p:val>
                                            <p:fltVal val="0"/>
                                          </p:val>
                                        </p:tav>
                                        <p:tav tm="100000">
                                          <p:val>
                                            <p:strVal val="#ppt_h"/>
                                          </p:val>
                                        </p:tav>
                                      </p:tavLst>
                                    </p:anim>
                                    <p:anim calcmode="lin" valueType="num">
                                      <p:cBhvr>
                                        <p:cTn id="9" dur="750" fill="hold"/>
                                        <p:tgtEl>
                                          <p:spTgt spid="22"/>
                                        </p:tgtEl>
                                        <p:attrNameLst>
                                          <p:attrName>style.rotation</p:attrName>
                                        </p:attrNameLst>
                                      </p:cBhvr>
                                      <p:tavLst>
                                        <p:tav tm="0">
                                          <p:val>
                                            <p:fltVal val="360"/>
                                          </p:val>
                                        </p:tav>
                                        <p:tav tm="100000">
                                          <p:val>
                                            <p:fltVal val="0"/>
                                          </p:val>
                                        </p:tav>
                                      </p:tavLst>
                                    </p:anim>
                                    <p:animEffect transition="in" filter="fade">
                                      <p:cBhvr>
                                        <p:cTn id="10"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42</a:t>
            </a:fld>
            <a:endParaRPr lang="zh-TW" altLang="en-US"/>
          </a:p>
        </p:txBody>
      </p:sp>
      <p:grpSp>
        <p:nvGrpSpPr>
          <p:cNvPr id="9" name="群組 8"/>
          <p:cNvGrpSpPr/>
          <p:nvPr/>
        </p:nvGrpSpPr>
        <p:grpSpPr>
          <a:xfrm>
            <a:off x="387000" y="774000"/>
            <a:ext cx="7020000" cy="108000"/>
            <a:chOff x="387000" y="774000"/>
            <a:chExt cx="7020000" cy="108000"/>
          </a:xfrm>
        </p:grpSpPr>
        <p:sp>
          <p:nvSpPr>
            <p:cNvPr id="10" name="矩形 9">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2"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報修流程</a:t>
            </a:r>
          </a:p>
        </p:txBody>
      </p:sp>
      <p:sp>
        <p:nvSpPr>
          <p:cNvPr id="14" name="圓角矩形 13"/>
          <p:cNvSpPr/>
          <p:nvPr/>
        </p:nvSpPr>
        <p:spPr>
          <a:xfrm>
            <a:off x="1017000" y="1666621"/>
            <a:ext cx="7109999" cy="419146"/>
          </a:xfrm>
          <a:prstGeom prst="roundRect">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參閱使用說明書，排除簡易故障</a:t>
            </a:r>
          </a:p>
        </p:txBody>
      </p:sp>
      <p:sp>
        <p:nvSpPr>
          <p:cNvPr id="16" name="向下箭號 15"/>
          <p:cNvSpPr/>
          <p:nvPr/>
        </p:nvSpPr>
        <p:spPr>
          <a:xfrm>
            <a:off x="4353475" y="1380858"/>
            <a:ext cx="437170" cy="279431"/>
          </a:xfrm>
          <a:prstGeom prst="downArrow">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TW" altLang="en-US" sz="200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15" name="圓角矩形 14"/>
          <p:cNvSpPr/>
          <p:nvPr/>
        </p:nvSpPr>
        <p:spPr>
          <a:xfrm>
            <a:off x="1017000" y="2377862"/>
            <a:ext cx="7110000" cy="1131695"/>
          </a:xfrm>
          <a:prstGeom prst="roundRect">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zh-TW" altLang="en-US" sz="2400" b="1" dirty="0">
                <a:solidFill>
                  <a:srgbClr val="143D53"/>
                </a:solidFill>
                <a:latin typeface="微軟正黑體" panose="020B0604030504040204" pitchFamily="34" charset="-120"/>
                <a:ea typeface="微軟正黑體" panose="020B0604030504040204" pitchFamily="34" charset="-120"/>
              </a:rPr>
              <a:t>若無法排除，撥打服務專線 </a:t>
            </a:r>
            <a:r>
              <a:rPr lang="en-US" altLang="zh-TW" sz="2400" b="1" dirty="0">
                <a:solidFill>
                  <a:srgbClr val="143D53"/>
                </a:solidFill>
                <a:latin typeface="微軟正黑體" panose="020B0604030504040204" pitchFamily="34" charset="-120"/>
                <a:ea typeface="微軟正黑體" panose="020B0604030504040204" pitchFamily="34" charset="-120"/>
              </a:rPr>
              <a:t>(03)-835-9288</a:t>
            </a:r>
          </a:p>
          <a:p>
            <a:pPr algn="ctr">
              <a:lnSpc>
                <a:spcPct val="150000"/>
              </a:lnSpc>
            </a:pPr>
            <a:r>
              <a:rPr lang="zh-TW" altLang="en-US" sz="2400" b="1" dirty="0">
                <a:solidFill>
                  <a:srgbClr val="143D53"/>
                </a:solidFill>
                <a:latin typeface="微軟正黑體" panose="020B0604030504040204" pitchFamily="34" charset="-120"/>
                <a:ea typeface="微軟正黑體" panose="020B0604030504040204" pitchFamily="34" charset="-120"/>
              </a:rPr>
              <a:t>（花東營業所）</a:t>
            </a:r>
            <a:endParaRPr lang="en-US" altLang="zh-TW" sz="2400" b="1" dirty="0">
              <a:solidFill>
                <a:srgbClr val="143D53"/>
              </a:solidFill>
              <a:latin typeface="微軟正黑體" panose="020B0604030504040204" pitchFamily="34" charset="-120"/>
              <a:ea typeface="微軟正黑體" panose="020B0604030504040204" pitchFamily="34" charset="-120"/>
            </a:endParaRPr>
          </a:p>
        </p:txBody>
      </p:sp>
      <p:sp>
        <p:nvSpPr>
          <p:cNvPr id="19" name="向下箭號 18"/>
          <p:cNvSpPr/>
          <p:nvPr/>
        </p:nvSpPr>
        <p:spPr>
          <a:xfrm>
            <a:off x="4353475" y="2092099"/>
            <a:ext cx="437170" cy="279431"/>
          </a:xfrm>
          <a:prstGeom prst="downArrow">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TW" altLang="en-US" sz="200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17" name="圓角矩形 16"/>
          <p:cNvSpPr/>
          <p:nvPr/>
        </p:nvSpPr>
        <p:spPr>
          <a:xfrm>
            <a:off x="2367995" y="955380"/>
            <a:ext cx="4408010" cy="419146"/>
          </a:xfrm>
          <a:prstGeom prst="roundRect">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冷氣故障</a:t>
            </a:r>
          </a:p>
        </p:txBody>
      </p:sp>
      <p:sp>
        <p:nvSpPr>
          <p:cNvPr id="21" name="圓角矩形 20"/>
          <p:cNvSpPr/>
          <p:nvPr/>
        </p:nvSpPr>
        <p:spPr>
          <a:xfrm>
            <a:off x="2367873" y="3801652"/>
            <a:ext cx="4408131" cy="419146"/>
          </a:xfrm>
          <a:prstGeom prst="roundRect">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洽詢故障事宜</a:t>
            </a:r>
          </a:p>
        </p:txBody>
      </p:sp>
      <p:sp>
        <p:nvSpPr>
          <p:cNvPr id="24" name="向下箭號 23"/>
          <p:cNvSpPr/>
          <p:nvPr/>
        </p:nvSpPr>
        <p:spPr>
          <a:xfrm>
            <a:off x="4353354" y="3515889"/>
            <a:ext cx="437170" cy="279431"/>
          </a:xfrm>
          <a:prstGeom prst="downArrow">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TW" altLang="en-US" sz="200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22" name="圓角矩形 21"/>
          <p:cNvSpPr/>
          <p:nvPr/>
        </p:nvSpPr>
        <p:spPr>
          <a:xfrm>
            <a:off x="2367873" y="4512893"/>
            <a:ext cx="4408131" cy="420000"/>
          </a:xfrm>
          <a:prstGeom prst="roundRect">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服務人員到府維修</a:t>
            </a:r>
          </a:p>
        </p:txBody>
      </p:sp>
      <p:sp>
        <p:nvSpPr>
          <p:cNvPr id="26" name="向下箭號 25"/>
          <p:cNvSpPr/>
          <p:nvPr/>
        </p:nvSpPr>
        <p:spPr>
          <a:xfrm>
            <a:off x="4353354" y="4227130"/>
            <a:ext cx="437170" cy="279431"/>
          </a:xfrm>
          <a:prstGeom prst="downArrow">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TW" altLang="en-US" sz="200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27" name="向下箭號 26"/>
          <p:cNvSpPr/>
          <p:nvPr/>
        </p:nvSpPr>
        <p:spPr>
          <a:xfrm>
            <a:off x="4353354" y="4939225"/>
            <a:ext cx="437170" cy="279431"/>
          </a:xfrm>
          <a:prstGeom prst="downArrow">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TW" altLang="en-US" sz="200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25" name="圓角矩形 24"/>
          <p:cNvSpPr/>
          <p:nvPr/>
        </p:nvSpPr>
        <p:spPr>
          <a:xfrm>
            <a:off x="2367873" y="5224988"/>
            <a:ext cx="4408131" cy="419146"/>
          </a:xfrm>
          <a:prstGeom prst="roundRect">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維修費用估價</a:t>
            </a:r>
          </a:p>
        </p:txBody>
      </p:sp>
      <p:sp>
        <p:nvSpPr>
          <p:cNvPr id="29" name="向下箭號 28"/>
          <p:cNvSpPr/>
          <p:nvPr/>
        </p:nvSpPr>
        <p:spPr>
          <a:xfrm>
            <a:off x="4353354" y="5650466"/>
            <a:ext cx="437170" cy="279431"/>
          </a:xfrm>
          <a:prstGeom prst="downArrow">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TW" altLang="en-US" sz="200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28" name="圓角矩形 27"/>
          <p:cNvSpPr/>
          <p:nvPr/>
        </p:nvSpPr>
        <p:spPr>
          <a:xfrm>
            <a:off x="2367873" y="5936234"/>
            <a:ext cx="4408131" cy="419146"/>
          </a:xfrm>
          <a:prstGeom prst="roundRect">
            <a:avLst/>
          </a:prstGeom>
          <a:solidFill>
            <a:schemeClr val="bg1">
              <a:lumMod val="95000"/>
            </a:schemeClr>
          </a:solidFill>
          <a:ln w="28575">
            <a:noFill/>
          </a:ln>
          <a:effectLst>
            <a:outerShdw blurRad="44450" dist="27940" dir="5400000" algn="ctr">
              <a:srgbClr val="000000">
                <a:alpha val="32000"/>
              </a:srgbClr>
            </a:outerShdw>
          </a:effectLst>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000" dirty="0">
                <a:solidFill>
                  <a:srgbClr val="143D53"/>
                </a:solidFill>
                <a:latin typeface="微軟正黑體" panose="020B0604030504040204" pitchFamily="34" charset="-120"/>
                <a:ea typeface="微軟正黑體" panose="020B0604030504040204" pitchFamily="34" charset="-120"/>
                <a:cs typeface="新細明體" panose="02020500000000000000" pitchFamily="18" charset="-120"/>
              </a:rPr>
              <a:t>完成維修</a:t>
            </a:r>
          </a:p>
        </p:txBody>
      </p:sp>
    </p:spTree>
    <p:extLst>
      <p:ext uri="{BB962C8B-B14F-4D97-AF65-F5344CB8AC3E}">
        <p14:creationId xmlns:p14="http://schemas.microsoft.com/office/powerpoint/2010/main" val="2170917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43</a:t>
            </a:fld>
            <a:endParaRPr lang="zh-TW" altLang="en-US"/>
          </a:p>
        </p:txBody>
      </p:sp>
      <p:sp>
        <p:nvSpPr>
          <p:cNvPr id="59" name="文本框 12"/>
          <p:cNvSpPr txBox="1"/>
          <p:nvPr/>
        </p:nvSpPr>
        <p:spPr>
          <a:xfrm>
            <a:off x="252000" y="1938452"/>
            <a:ext cx="8640000" cy="769441"/>
          </a:xfrm>
          <a:prstGeom prst="rect">
            <a:avLst/>
          </a:prstGeom>
          <a:noFill/>
        </p:spPr>
        <p:txBody>
          <a:bodyPr wrap="square" rtlCol="0">
            <a:spAutoFit/>
          </a:bodyPr>
          <a:lstStyle/>
          <a:p>
            <a:pPr algn="ctr"/>
            <a:r>
              <a:rPr lang="zh-TW" altLang="en-US" sz="4400" b="1" dirty="0">
                <a:solidFill>
                  <a:srgbClr val="4C4948"/>
                </a:solidFill>
                <a:latin typeface="Microsoft JhengHei" charset="-120"/>
                <a:ea typeface="Microsoft JhengHei" charset="-120"/>
                <a:cs typeface="Microsoft JhengHei" charset="-120"/>
              </a:rPr>
              <a:t>創意及商業優惠條款</a:t>
            </a:r>
          </a:p>
        </p:txBody>
      </p:sp>
      <p:sp>
        <p:nvSpPr>
          <p:cNvPr id="60" name="PA_矩形 2">
            <a:extLst>
              <a:ext uri="{FF2B5EF4-FFF2-40B4-BE49-F238E27FC236}">
                <a16:creationId xmlns:a16="http://schemas.microsoft.com/office/drawing/2014/main" xmlns="" id="{DE7714CF-4288-4227-BA0F-A241C26A7CF5}"/>
              </a:ext>
            </a:extLst>
          </p:cNvPr>
          <p:cNvSpPr/>
          <p:nvPr>
            <p:custDataLst>
              <p:tags r:id="rId1"/>
            </p:custDataLst>
          </p:nvPr>
        </p:nvSpPr>
        <p:spPr>
          <a:xfrm>
            <a:off x="793883" y="1746909"/>
            <a:ext cx="1179910" cy="1152525"/>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4500" dirty="0">
                <a:solidFill>
                  <a:srgbClr val="143D53"/>
                </a:solidFill>
              </a:rPr>
              <a:t>0</a:t>
            </a:r>
            <a:r>
              <a:rPr lang="en-US" altLang="zh-TW" sz="4500" dirty="0">
                <a:solidFill>
                  <a:srgbClr val="143D53"/>
                </a:solidFill>
              </a:rPr>
              <a:t>9</a:t>
            </a:r>
            <a:endParaRPr lang="zh-CN" altLang="en-US" sz="4500" dirty="0">
              <a:solidFill>
                <a:srgbClr val="143D53"/>
              </a:solidFill>
            </a:endParaRPr>
          </a:p>
        </p:txBody>
      </p:sp>
      <p:cxnSp>
        <p:nvCxnSpPr>
          <p:cNvPr id="61" name="直接连接符 14"/>
          <p:cNvCxnSpPr/>
          <p:nvPr/>
        </p:nvCxnSpPr>
        <p:spPr>
          <a:xfrm>
            <a:off x="2106000" y="2707893"/>
            <a:ext cx="6336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344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創意及商業優惠條款</a:t>
            </a:r>
          </a:p>
        </p:txBody>
      </p:sp>
      <p:grpSp>
        <p:nvGrpSpPr>
          <p:cNvPr id="2" name="群組 1">
            <a:extLst>
              <a:ext uri="{FF2B5EF4-FFF2-40B4-BE49-F238E27FC236}">
                <a16:creationId xmlns:a16="http://schemas.microsoft.com/office/drawing/2014/main" xmlns="" id="{683383F8-C783-4972-9812-ED5F8F13A439}"/>
              </a:ext>
            </a:extLst>
          </p:cNvPr>
          <p:cNvGrpSpPr/>
          <p:nvPr/>
        </p:nvGrpSpPr>
        <p:grpSpPr>
          <a:xfrm>
            <a:off x="200882" y="1494000"/>
            <a:ext cx="8826118" cy="5769000"/>
            <a:chOff x="200882" y="1494000"/>
            <a:chExt cx="8826118" cy="5769000"/>
          </a:xfrm>
        </p:grpSpPr>
        <p:graphicFrame>
          <p:nvGraphicFramePr>
            <p:cNvPr id="12" name="資料庫圖表 11">
              <a:extLst>
                <a:ext uri="{FF2B5EF4-FFF2-40B4-BE49-F238E27FC236}">
                  <a16:creationId xmlns:a16="http://schemas.microsoft.com/office/drawing/2014/main" xmlns="" id="{8B20C057-C5C1-4D08-A909-22A87A3E96C7}"/>
                </a:ext>
              </a:extLst>
            </p:cNvPr>
            <p:cNvGraphicFramePr/>
            <p:nvPr>
              <p:extLst>
                <p:ext uri="{D42A27DB-BD31-4B8C-83A1-F6EECF244321}">
                  <p14:modId xmlns:p14="http://schemas.microsoft.com/office/powerpoint/2010/main" val="3859747998"/>
                </p:ext>
              </p:extLst>
            </p:nvPr>
          </p:nvGraphicFramePr>
          <p:xfrm>
            <a:off x="297000" y="1494000"/>
            <a:ext cx="8730000" cy="576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橢圓 39">
              <a:extLst>
                <a:ext uri="{FF2B5EF4-FFF2-40B4-BE49-F238E27FC236}">
                  <a16:creationId xmlns:a16="http://schemas.microsoft.com/office/drawing/2014/main" xmlns="" id="{C31ACB14-2FB0-4BF5-A2D8-E129FA9947A5}"/>
                </a:ext>
              </a:extLst>
            </p:cNvPr>
            <p:cNvSpPr/>
            <p:nvPr/>
          </p:nvSpPr>
          <p:spPr>
            <a:xfrm>
              <a:off x="200882" y="3566688"/>
              <a:ext cx="1394606" cy="1434621"/>
            </a:xfrm>
            <a:prstGeom prst="ellipse">
              <a:avLst/>
            </a:prstGeom>
            <a:solidFill>
              <a:srgbClr val="0070C0"/>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800" b="1"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冷氣</a:t>
              </a:r>
            </a:p>
          </p:txBody>
        </p:sp>
        <p:sp>
          <p:nvSpPr>
            <p:cNvPr id="42" name="橢圓 41">
              <a:extLst>
                <a:ext uri="{FF2B5EF4-FFF2-40B4-BE49-F238E27FC236}">
                  <a16:creationId xmlns:a16="http://schemas.microsoft.com/office/drawing/2014/main" xmlns="" id="{9F7381AE-9F41-4A57-8ED6-61E9AD3D9DE5}"/>
                </a:ext>
              </a:extLst>
            </p:cNvPr>
            <p:cNvSpPr/>
            <p:nvPr/>
          </p:nvSpPr>
          <p:spPr>
            <a:xfrm>
              <a:off x="3075110" y="3569572"/>
              <a:ext cx="1394606" cy="1434621"/>
            </a:xfrm>
            <a:prstGeom prst="ellipse">
              <a:avLst/>
            </a:prstGeom>
            <a:solidFill>
              <a:srgbClr val="0070C0"/>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800" b="1"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暖氣</a:t>
              </a:r>
            </a:p>
          </p:txBody>
        </p:sp>
        <p:sp>
          <p:nvSpPr>
            <p:cNvPr id="43" name="橢圓 42">
              <a:extLst>
                <a:ext uri="{FF2B5EF4-FFF2-40B4-BE49-F238E27FC236}">
                  <a16:creationId xmlns:a16="http://schemas.microsoft.com/office/drawing/2014/main" xmlns="" id="{29C7A6F6-5886-4A94-9F1C-77A019000E46}"/>
                </a:ext>
              </a:extLst>
            </p:cNvPr>
            <p:cNvSpPr/>
            <p:nvPr/>
          </p:nvSpPr>
          <p:spPr>
            <a:xfrm>
              <a:off x="5945824" y="3566687"/>
              <a:ext cx="1394606" cy="1434621"/>
            </a:xfrm>
            <a:prstGeom prst="ellipse">
              <a:avLst/>
            </a:prstGeom>
            <a:solidFill>
              <a:srgbClr val="0070C0"/>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800" b="1"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除濕</a:t>
              </a:r>
            </a:p>
          </p:txBody>
        </p:sp>
        <p:sp>
          <p:nvSpPr>
            <p:cNvPr id="44" name="橢圓 43">
              <a:extLst>
                <a:ext uri="{FF2B5EF4-FFF2-40B4-BE49-F238E27FC236}">
                  <a16:creationId xmlns:a16="http://schemas.microsoft.com/office/drawing/2014/main" xmlns="" id="{726B688D-FAD2-4D38-A223-96A4F8377CB7}"/>
                </a:ext>
              </a:extLst>
            </p:cNvPr>
            <p:cNvSpPr/>
            <p:nvPr/>
          </p:nvSpPr>
          <p:spPr>
            <a:xfrm>
              <a:off x="1639753" y="3569572"/>
              <a:ext cx="1394606" cy="1434621"/>
            </a:xfrm>
            <a:prstGeom prst="ellipse">
              <a:avLst/>
            </a:prstGeom>
            <a:solidFill>
              <a:schemeClr val="accent3"/>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800" b="1"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清淨</a:t>
              </a:r>
            </a:p>
          </p:txBody>
        </p:sp>
        <p:sp>
          <p:nvSpPr>
            <p:cNvPr id="45" name="橢圓 44">
              <a:extLst>
                <a:ext uri="{FF2B5EF4-FFF2-40B4-BE49-F238E27FC236}">
                  <a16:creationId xmlns:a16="http://schemas.microsoft.com/office/drawing/2014/main" xmlns="" id="{BE386345-792C-4F76-B797-F4E54AFE4D20}"/>
                </a:ext>
              </a:extLst>
            </p:cNvPr>
            <p:cNvSpPr/>
            <p:nvPr/>
          </p:nvSpPr>
          <p:spPr>
            <a:xfrm>
              <a:off x="4510467" y="3569572"/>
              <a:ext cx="1394606" cy="1434621"/>
            </a:xfrm>
            <a:prstGeom prst="ellipse">
              <a:avLst/>
            </a:prstGeom>
            <a:solidFill>
              <a:schemeClr val="accent3"/>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800" b="1"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耐候防護</a:t>
              </a:r>
            </a:p>
          </p:txBody>
        </p:sp>
        <p:sp>
          <p:nvSpPr>
            <p:cNvPr id="46" name="橢圓 45">
              <a:extLst>
                <a:ext uri="{FF2B5EF4-FFF2-40B4-BE49-F238E27FC236}">
                  <a16:creationId xmlns:a16="http://schemas.microsoft.com/office/drawing/2014/main" xmlns="" id="{B87E51C9-25F4-421F-8A3D-5F8F120E3D02}"/>
                </a:ext>
              </a:extLst>
            </p:cNvPr>
            <p:cNvSpPr/>
            <p:nvPr/>
          </p:nvSpPr>
          <p:spPr>
            <a:xfrm>
              <a:off x="7381181" y="3566686"/>
              <a:ext cx="1394606" cy="1434621"/>
            </a:xfrm>
            <a:prstGeom prst="ellipse">
              <a:avLst/>
            </a:prstGeom>
            <a:solidFill>
              <a:schemeClr val="accent3"/>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altLang="en-US" sz="2800" b="1" dirty="0">
                  <a:ln w="0"/>
                  <a:solidFill>
                    <a:schemeClr val="bg1"/>
                  </a:solidFill>
                  <a:effectLst>
                    <a:outerShdw blurRad="38100" dist="38100" dir="2700000" algn="tl">
                      <a:srgbClr val="000000">
                        <a:alpha val="43137"/>
                      </a:srgbClr>
                    </a:outerShdw>
                  </a:effectLst>
                  <a:ea typeface="微軟正黑體" pitchFamily="34" charset="-120"/>
                  <a:cs typeface="Times New Roman" panose="02020603050405020304" pitchFamily="18" charset="0"/>
                </a:rPr>
                <a:t>節能舒適</a:t>
              </a:r>
            </a:p>
          </p:txBody>
        </p:sp>
        <p:sp>
          <p:nvSpPr>
            <p:cNvPr id="47" name="文字方塊 46">
              <a:extLst>
                <a:ext uri="{FF2B5EF4-FFF2-40B4-BE49-F238E27FC236}">
                  <a16:creationId xmlns:a16="http://schemas.microsoft.com/office/drawing/2014/main" xmlns="" id="{2834D85E-1A2D-4689-89DA-F68C03A6BF3B}"/>
                </a:ext>
              </a:extLst>
            </p:cNvPr>
            <p:cNvSpPr txBox="1"/>
            <p:nvPr/>
          </p:nvSpPr>
          <p:spPr>
            <a:xfrm>
              <a:off x="1736999" y="5091609"/>
              <a:ext cx="1665001" cy="923330"/>
            </a:xfrm>
            <a:prstGeom prst="rect">
              <a:avLst/>
            </a:prstGeom>
            <a:noFill/>
          </p:spPr>
          <p:txBody>
            <a:bodyPr wrap="square" rtlCol="0">
              <a:spAutoFit/>
            </a:bodyPr>
            <a:lstStyle/>
            <a:p>
              <a:r>
                <a:rPr lang="zh-TW" altLang="en-US" b="1" dirty="0">
                  <a:solidFill>
                    <a:srgbClr val="008737"/>
                  </a:solidFill>
                  <a:latin typeface="微軟正黑體" panose="020B0604030504040204" pitchFamily="34" charset="-120"/>
                  <a:ea typeface="微軟正黑體" panose="020B0604030504040204" pitchFamily="34" charset="-120"/>
                </a:rPr>
                <a:t>防霉風扇</a:t>
              </a:r>
              <a:endParaRPr lang="en-US" altLang="zh-TW" b="1" dirty="0">
                <a:solidFill>
                  <a:srgbClr val="008737"/>
                </a:solidFill>
                <a:latin typeface="微軟正黑體" panose="020B0604030504040204" pitchFamily="34" charset="-120"/>
                <a:ea typeface="微軟正黑體" panose="020B0604030504040204" pitchFamily="34" charset="-120"/>
              </a:endParaRPr>
            </a:p>
            <a:p>
              <a:r>
                <a:rPr lang="zh-TW" altLang="en-US" b="1" dirty="0">
                  <a:solidFill>
                    <a:srgbClr val="008737"/>
                  </a:solidFill>
                  <a:latin typeface="微軟正黑體" panose="020B0604030504040204" pitchFamily="34" charset="-120"/>
                  <a:ea typeface="微軟正黑體" panose="020B0604030504040204" pitchFamily="34" charset="-120"/>
                </a:rPr>
                <a:t>機體防霉</a:t>
              </a:r>
              <a:r>
                <a:rPr lang="en-US" altLang="zh-TW" b="1" dirty="0">
                  <a:solidFill>
                    <a:srgbClr val="008737"/>
                  </a:solidFill>
                  <a:latin typeface="微軟正黑體" panose="020B0604030504040204" pitchFamily="34" charset="-120"/>
                  <a:ea typeface="微軟正黑體" panose="020B0604030504040204" pitchFamily="34" charset="-120"/>
                </a:rPr>
                <a:t>II</a:t>
              </a:r>
            </a:p>
            <a:p>
              <a:r>
                <a:rPr lang="en-US" altLang="zh-TW" b="1" dirty="0">
                  <a:solidFill>
                    <a:srgbClr val="008737"/>
                  </a:solidFill>
                  <a:latin typeface="微軟正黑體" panose="020B0604030504040204" pitchFamily="34" charset="-120"/>
                  <a:ea typeface="微軟正黑體" panose="020B0604030504040204" pitchFamily="34" charset="-120"/>
                </a:rPr>
                <a:t>PM0.1</a:t>
              </a:r>
              <a:r>
                <a:rPr lang="zh-TW" altLang="en-US" b="1" dirty="0">
                  <a:solidFill>
                    <a:srgbClr val="008737"/>
                  </a:solidFill>
                  <a:latin typeface="微軟正黑體" panose="020B0604030504040204" pitchFamily="34" charset="-120"/>
                  <a:ea typeface="微軟正黑體" panose="020B0604030504040204" pitchFamily="34" charset="-120"/>
                </a:rPr>
                <a:t>濾網</a:t>
              </a:r>
              <a:endParaRPr lang="zh-TW" altLang="en-US" sz="2000" b="1" dirty="0">
                <a:solidFill>
                  <a:srgbClr val="008737"/>
                </a:solidFill>
                <a:latin typeface="微軟正黑體" panose="020B0604030504040204" pitchFamily="34" charset="-120"/>
                <a:ea typeface="微軟正黑體" panose="020B0604030504040204" pitchFamily="34" charset="-120"/>
              </a:endParaRPr>
            </a:p>
          </p:txBody>
        </p:sp>
        <p:sp>
          <p:nvSpPr>
            <p:cNvPr id="50" name="文字方塊 49">
              <a:extLst>
                <a:ext uri="{FF2B5EF4-FFF2-40B4-BE49-F238E27FC236}">
                  <a16:creationId xmlns:a16="http://schemas.microsoft.com/office/drawing/2014/main" xmlns="" id="{4C7ED473-EF47-46C7-9F00-492DB505A5B5}"/>
                </a:ext>
              </a:extLst>
            </p:cNvPr>
            <p:cNvSpPr txBox="1"/>
            <p:nvPr/>
          </p:nvSpPr>
          <p:spPr>
            <a:xfrm>
              <a:off x="4500188" y="5058000"/>
              <a:ext cx="2411812" cy="1231106"/>
            </a:xfrm>
            <a:prstGeom prst="rect">
              <a:avLst/>
            </a:prstGeom>
            <a:noFill/>
          </p:spPr>
          <p:txBody>
            <a:bodyPr wrap="square" rtlCol="0">
              <a:spAutoFit/>
            </a:bodyPr>
            <a:lstStyle/>
            <a:p>
              <a:r>
                <a:rPr lang="en-US" altLang="zh-TW" b="1" dirty="0">
                  <a:solidFill>
                    <a:srgbClr val="008737"/>
                  </a:solidFill>
                  <a:latin typeface="微軟正黑體" panose="020B0604030504040204" pitchFamily="34" charset="-120"/>
                  <a:ea typeface="微軟正黑體" panose="020B0604030504040204" pitchFamily="34" charset="-120"/>
                </a:rPr>
                <a:t>3+</a:t>
              </a:r>
              <a:r>
                <a:rPr lang="en-US" altLang="zh-TW" sz="2000" b="1" dirty="0">
                  <a:solidFill>
                    <a:srgbClr val="FF0000"/>
                  </a:solidFill>
                  <a:latin typeface="微軟正黑體" panose="020B0604030504040204" pitchFamily="34" charset="-120"/>
                  <a:ea typeface="微軟正黑體" panose="020B0604030504040204" pitchFamily="34" charset="-120"/>
                </a:rPr>
                <a:t>4</a:t>
              </a:r>
              <a:r>
                <a:rPr lang="zh-TW" altLang="en-US" sz="2000" b="1" dirty="0">
                  <a:solidFill>
                    <a:srgbClr val="FF0000"/>
                  </a:solidFill>
                  <a:latin typeface="微軟正黑體" panose="020B0604030504040204" pitchFamily="34" charset="-120"/>
                  <a:ea typeface="微軟正黑體" panose="020B0604030504040204" pitchFamily="34" charset="-120"/>
                </a:rPr>
                <a:t>年</a:t>
              </a:r>
              <a:r>
                <a:rPr lang="zh-TW" altLang="en-US" b="1" dirty="0">
                  <a:solidFill>
                    <a:srgbClr val="008737"/>
                  </a:solidFill>
                  <a:latin typeface="微軟正黑體" panose="020B0604030504040204" pitchFamily="34" charset="-120"/>
                  <a:ea typeface="微軟正黑體" panose="020B0604030504040204" pitchFamily="34" charset="-120"/>
                </a:rPr>
                <a:t>保固</a:t>
              </a:r>
              <a:endParaRPr lang="en-US" altLang="zh-TW" b="1" dirty="0">
                <a:solidFill>
                  <a:srgbClr val="008737"/>
                </a:solidFill>
                <a:latin typeface="微軟正黑體" panose="020B0604030504040204" pitchFamily="34" charset="-120"/>
                <a:ea typeface="微軟正黑體" panose="020B0604030504040204" pitchFamily="34" charset="-120"/>
              </a:endParaRPr>
            </a:p>
            <a:p>
              <a:r>
                <a:rPr lang="zh-TW" altLang="en-US" b="1" dirty="0">
                  <a:solidFill>
                    <a:srgbClr val="008737"/>
                  </a:solidFill>
                  <a:latin typeface="微軟正黑體" panose="020B0604030504040204" pitchFamily="34" charset="-120"/>
                  <a:ea typeface="微軟正黑體" panose="020B0604030504040204" pitchFamily="34" charset="-120"/>
                </a:rPr>
                <a:t>斷電保護</a:t>
              </a:r>
              <a:endParaRPr lang="en-US" altLang="zh-TW" b="1" dirty="0">
                <a:solidFill>
                  <a:srgbClr val="008737"/>
                </a:solidFill>
                <a:latin typeface="微軟正黑體" panose="020B0604030504040204" pitchFamily="34" charset="-120"/>
                <a:ea typeface="微軟正黑體" panose="020B0604030504040204" pitchFamily="34" charset="-120"/>
              </a:endParaRPr>
            </a:p>
            <a:p>
              <a:r>
                <a:rPr lang="zh-TW" altLang="en-US" b="1" dirty="0">
                  <a:solidFill>
                    <a:srgbClr val="008737"/>
                  </a:solidFill>
                  <a:latin typeface="微軟正黑體" panose="020B0604030504040204" pitchFamily="34" charset="-120"/>
                  <a:ea typeface="微軟正黑體" panose="020B0604030504040204" pitchFamily="34" charset="-120"/>
                </a:rPr>
                <a:t>室內機防腐蝕塗裝</a:t>
              </a:r>
              <a:endParaRPr lang="en-US" altLang="zh-TW" b="1" dirty="0">
                <a:solidFill>
                  <a:srgbClr val="008737"/>
                </a:solidFill>
                <a:latin typeface="微軟正黑體" panose="020B0604030504040204" pitchFamily="34" charset="-120"/>
                <a:ea typeface="微軟正黑體" panose="020B0604030504040204" pitchFamily="34" charset="-120"/>
              </a:endParaRPr>
            </a:p>
            <a:p>
              <a:r>
                <a:rPr lang="zh-TW" altLang="en-US" b="1" dirty="0">
                  <a:solidFill>
                    <a:srgbClr val="008737"/>
                  </a:solidFill>
                  <a:latin typeface="微軟正黑體" panose="020B0604030504040204" pitchFamily="34" charset="-120"/>
                  <a:ea typeface="微軟正黑體" panose="020B0604030504040204" pitchFamily="34" charset="-120"/>
                </a:rPr>
                <a:t>防重鹽處理</a:t>
              </a:r>
              <a:r>
                <a:rPr lang="en-US" altLang="zh-TW" b="1" dirty="0">
                  <a:solidFill>
                    <a:srgbClr val="008737"/>
                  </a:solidFill>
                  <a:latin typeface="微軟正黑體" panose="020B0604030504040204" pitchFamily="34" charset="-120"/>
                  <a:ea typeface="微軟正黑體" panose="020B0604030504040204" pitchFamily="34" charset="-120"/>
                </a:rPr>
                <a:t>(</a:t>
              </a:r>
              <a:r>
                <a:rPr lang="zh-TW" altLang="en-US" b="1" dirty="0">
                  <a:solidFill>
                    <a:srgbClr val="008737"/>
                  </a:solidFill>
                  <a:latin typeface="微軟正黑體" panose="020B0604030504040204" pitchFamily="34" charset="-120"/>
                  <a:ea typeface="微軟正黑體" panose="020B0604030504040204" pitchFamily="34" charset="-120"/>
                </a:rPr>
                <a:t>沿海</a:t>
              </a:r>
              <a:r>
                <a:rPr lang="en-US" altLang="zh-TW" b="1" dirty="0">
                  <a:solidFill>
                    <a:srgbClr val="008737"/>
                  </a:solidFill>
                  <a:latin typeface="微軟正黑體" panose="020B0604030504040204" pitchFamily="34" charset="-120"/>
                  <a:ea typeface="微軟正黑體" panose="020B0604030504040204" pitchFamily="34" charset="-120"/>
                </a:rPr>
                <a:t>1km)</a:t>
              </a:r>
              <a:endParaRPr lang="zh-TW" altLang="en-US" sz="2000" b="1" dirty="0">
                <a:solidFill>
                  <a:srgbClr val="008737"/>
                </a:solidFill>
                <a:latin typeface="微軟正黑體" panose="020B0604030504040204" pitchFamily="34" charset="-120"/>
                <a:ea typeface="微軟正黑體" panose="020B0604030504040204" pitchFamily="34" charset="-120"/>
              </a:endParaRPr>
            </a:p>
          </p:txBody>
        </p:sp>
        <p:sp>
          <p:nvSpPr>
            <p:cNvPr id="53" name="文字方塊 52">
              <a:extLst>
                <a:ext uri="{FF2B5EF4-FFF2-40B4-BE49-F238E27FC236}">
                  <a16:creationId xmlns:a16="http://schemas.microsoft.com/office/drawing/2014/main" xmlns="" id="{5E8C6D48-3999-4430-8ECD-FD9CB31724FC}"/>
                </a:ext>
              </a:extLst>
            </p:cNvPr>
            <p:cNvSpPr txBox="1"/>
            <p:nvPr/>
          </p:nvSpPr>
          <p:spPr>
            <a:xfrm>
              <a:off x="7461653" y="5091609"/>
              <a:ext cx="1210588" cy="923330"/>
            </a:xfrm>
            <a:prstGeom prst="rect">
              <a:avLst/>
            </a:prstGeom>
            <a:noFill/>
          </p:spPr>
          <p:txBody>
            <a:bodyPr wrap="square" rtlCol="0">
              <a:spAutoFit/>
            </a:bodyPr>
            <a:lstStyle/>
            <a:p>
              <a:r>
                <a:rPr lang="zh-TW" altLang="en-US" b="1" dirty="0">
                  <a:solidFill>
                    <a:srgbClr val="008737"/>
                  </a:solidFill>
                  <a:latin typeface="微軟正黑體" panose="020B0604030504040204" pitchFamily="34" charset="-120"/>
                  <a:ea typeface="微軟正黑體" panose="020B0604030504040204" pitchFamily="34" charset="-120"/>
                </a:rPr>
                <a:t>體感舒適</a:t>
              </a:r>
              <a:endParaRPr lang="en-US" altLang="zh-TW" b="1" dirty="0">
                <a:solidFill>
                  <a:srgbClr val="008737"/>
                </a:solidFill>
                <a:latin typeface="微軟正黑體" panose="020B0604030504040204" pitchFamily="34" charset="-120"/>
                <a:ea typeface="微軟正黑體" panose="020B0604030504040204" pitchFamily="34" charset="-120"/>
              </a:endParaRPr>
            </a:p>
            <a:p>
              <a:r>
                <a:rPr lang="zh-TW" altLang="en-US" b="1" dirty="0">
                  <a:solidFill>
                    <a:srgbClr val="008737"/>
                  </a:solidFill>
                  <a:latin typeface="微軟正黑體" panose="020B0604030504040204" pitchFamily="34" charset="-120"/>
                  <a:ea typeface="微軟正黑體" panose="020B0604030504040204" pitchFamily="34" charset="-120"/>
                </a:rPr>
                <a:t>自控限電</a:t>
              </a:r>
              <a:endParaRPr lang="en-US" altLang="zh-TW" b="1" dirty="0">
                <a:solidFill>
                  <a:srgbClr val="008737"/>
                </a:solidFill>
                <a:latin typeface="微軟正黑體" panose="020B0604030504040204" pitchFamily="34" charset="-120"/>
                <a:ea typeface="微軟正黑體" panose="020B0604030504040204" pitchFamily="34" charset="-120"/>
              </a:endParaRPr>
            </a:p>
            <a:p>
              <a:r>
                <a:rPr lang="zh-TW" altLang="en-US" b="1" dirty="0">
                  <a:solidFill>
                    <a:srgbClr val="008737"/>
                  </a:solidFill>
                  <a:latin typeface="微軟正黑體" panose="020B0604030504040204" pitchFamily="34" charset="-120"/>
                  <a:ea typeface="微軟正黑體" panose="020B0604030504040204" pitchFamily="34" charset="-120"/>
                </a:rPr>
                <a:t>限溫設定</a:t>
              </a:r>
              <a:endParaRPr lang="zh-TW" altLang="en-US" sz="2000" b="1" dirty="0">
                <a:solidFill>
                  <a:srgbClr val="008737"/>
                </a:solidFill>
                <a:latin typeface="微軟正黑體" panose="020B0604030504040204" pitchFamily="34" charset="-120"/>
                <a:ea typeface="微軟正黑體" panose="020B0604030504040204" pitchFamily="34" charset="-120"/>
              </a:endParaRPr>
            </a:p>
          </p:txBody>
        </p:sp>
      </p:grpSp>
      <p:sp>
        <p:nvSpPr>
          <p:cNvPr id="56" name="矩形 55">
            <a:extLst>
              <a:ext uri="{FF2B5EF4-FFF2-40B4-BE49-F238E27FC236}">
                <a16:creationId xmlns:a16="http://schemas.microsoft.com/office/drawing/2014/main" xmlns="" id="{FF1C029B-6ACB-40FB-AC11-797525D2C9EA}"/>
              </a:ext>
            </a:extLst>
          </p:cNvPr>
          <p:cNvSpPr/>
          <p:nvPr/>
        </p:nvSpPr>
        <p:spPr>
          <a:xfrm>
            <a:off x="200882" y="1050935"/>
            <a:ext cx="6825600" cy="1686487"/>
          </a:xfrm>
          <a:prstGeom prst="rect">
            <a:avLst/>
          </a:prstGeom>
        </p:spPr>
        <p:txBody>
          <a:bodyPr wrap="square">
            <a:spAutoFit/>
          </a:bodyPr>
          <a:lstStyle/>
          <a:p>
            <a:pPr marL="342900" indent="-342900">
              <a:lnSpc>
                <a:spcPct val="150000"/>
              </a:lnSpc>
              <a:buFont typeface="Wingdings" panose="05000000000000000000" pitchFamily="2" charset="2"/>
              <a:buChar char="u"/>
            </a:pPr>
            <a:r>
              <a:rPr kumimoji="1" lang="zh-TW" altLang="en-US" b="1" dirty="0">
                <a:solidFill>
                  <a:srgbClr val="143D53"/>
                </a:solidFill>
                <a:latin typeface="微軟正黑體" panose="020B0604030504040204" pitchFamily="34" charset="-120"/>
                <a:ea typeface="微軟正黑體" panose="020B0604030504040204" pitchFamily="34" charset="-120"/>
              </a:rPr>
              <a:t>本專案保固期滿隔年</a:t>
            </a:r>
            <a:r>
              <a:rPr lang="zh-TW" altLang="en-US" b="1" dirty="0">
                <a:solidFill>
                  <a:srgbClr val="004B99"/>
                </a:solidFill>
                <a:latin typeface="微軟正黑體" panose="020B0604030504040204" pitchFamily="34" charset="-120"/>
                <a:ea typeface="微軟正黑體" panose="020B0604030504040204" pitchFamily="34" charset="-120"/>
              </a:rPr>
              <a:t>冬季免費巡檢 </a:t>
            </a:r>
            <a:r>
              <a:rPr lang="en-US" altLang="zh-TW" sz="2400" b="1" dirty="0">
                <a:solidFill>
                  <a:srgbClr val="8EC31F"/>
                </a:solidFill>
                <a:latin typeface="微軟正黑體" panose="020B0604030504040204" pitchFamily="34" charset="-120"/>
                <a:ea typeface="微軟正黑體" panose="020B0604030504040204" pitchFamily="34" charset="-120"/>
              </a:rPr>
              <a:t>1 </a:t>
            </a:r>
            <a:r>
              <a:rPr lang="zh-TW" altLang="en-US" b="1" dirty="0">
                <a:solidFill>
                  <a:srgbClr val="004B99"/>
                </a:solidFill>
                <a:latin typeface="微軟正黑體" panose="020B0604030504040204" pitchFamily="34" charset="-120"/>
                <a:ea typeface="微軟正黑體" panose="020B0604030504040204" pitchFamily="34" charset="-120"/>
              </a:rPr>
              <a:t>次。 </a:t>
            </a:r>
            <a:endParaRPr lang="en-US" altLang="zh-TW" b="1" dirty="0">
              <a:solidFill>
                <a:srgbClr val="004B99"/>
              </a:solidFill>
              <a:latin typeface="微軟正黑體" panose="020B0604030504040204" pitchFamily="34" charset="-120"/>
              <a:ea typeface="微軟正黑體" panose="020B0604030504040204" pitchFamily="34" charset="-120"/>
            </a:endParaRPr>
          </a:p>
          <a:p>
            <a:pPr marL="342900" indent="-342900">
              <a:lnSpc>
                <a:spcPct val="150000"/>
              </a:lnSpc>
              <a:buFont typeface="Wingdings" panose="05000000000000000000" pitchFamily="2" charset="2"/>
              <a:buChar char="u"/>
            </a:pPr>
            <a:r>
              <a:rPr kumimoji="1" lang="zh-TW" altLang="en-US" b="1" dirty="0">
                <a:solidFill>
                  <a:srgbClr val="143D53"/>
                </a:solidFill>
                <a:latin typeface="微軟正黑體" panose="020B0604030504040204" pitchFamily="34" charset="-120"/>
                <a:ea typeface="微軟正黑體" panose="020B0604030504040204" pitchFamily="34" charset="-120"/>
              </a:rPr>
              <a:t>本專案保固期滿後</a:t>
            </a:r>
            <a:r>
              <a:rPr lang="zh-TW" altLang="en-US" b="1" dirty="0">
                <a:solidFill>
                  <a:srgbClr val="004B99"/>
                </a:solidFill>
                <a:latin typeface="微軟正黑體" panose="020B0604030504040204" pitchFamily="34" charset="-120"/>
                <a:ea typeface="微軟正黑體" panose="020B0604030504040204" pitchFamily="34" charset="-120"/>
              </a:rPr>
              <a:t>更換零組件價格打</a:t>
            </a:r>
            <a:r>
              <a:rPr lang="en-US" altLang="zh-TW" sz="2400" b="1" dirty="0">
                <a:solidFill>
                  <a:srgbClr val="8EC31F"/>
                </a:solidFill>
                <a:latin typeface="微軟正黑體" panose="020B0604030504040204" pitchFamily="34" charset="-120"/>
                <a:ea typeface="微軟正黑體" panose="020B0604030504040204" pitchFamily="34" charset="-120"/>
              </a:rPr>
              <a:t>7</a:t>
            </a:r>
            <a:r>
              <a:rPr lang="zh-TW" altLang="en-US" b="1" dirty="0">
                <a:solidFill>
                  <a:srgbClr val="004B99"/>
                </a:solidFill>
                <a:latin typeface="微軟正黑體" panose="020B0604030504040204" pitchFamily="34" charset="-120"/>
                <a:ea typeface="微軟正黑體" panose="020B0604030504040204" pitchFamily="34" charset="-120"/>
              </a:rPr>
              <a:t>折</a:t>
            </a:r>
            <a:r>
              <a:rPr lang="en-US" altLang="zh-TW" b="1" dirty="0">
                <a:solidFill>
                  <a:srgbClr val="004B99"/>
                </a:solidFill>
                <a:latin typeface="微軟正黑體" panose="020B0604030504040204" pitchFamily="34" charset="-120"/>
                <a:ea typeface="微軟正黑體" panose="020B0604030504040204" pitchFamily="34" charset="-120"/>
              </a:rPr>
              <a:t>,</a:t>
            </a:r>
            <a:r>
              <a:rPr lang="zh-TW" altLang="en-US" b="1" dirty="0">
                <a:solidFill>
                  <a:srgbClr val="004B99"/>
                </a:solidFill>
                <a:latin typeface="微軟正黑體" panose="020B0604030504040204" pitchFamily="34" charset="-120"/>
                <a:ea typeface="微軟正黑體" panose="020B0604030504040204" pitchFamily="34" charset="-120"/>
              </a:rPr>
              <a:t>工資另計</a:t>
            </a:r>
            <a:endParaRPr lang="en-US" altLang="zh-TW" b="1" dirty="0">
              <a:solidFill>
                <a:srgbClr val="004B99"/>
              </a:solidFill>
              <a:latin typeface="微軟正黑體" panose="020B0604030504040204" pitchFamily="34" charset="-120"/>
              <a:ea typeface="微軟正黑體" panose="020B0604030504040204" pitchFamily="34" charset="-120"/>
            </a:endParaRPr>
          </a:p>
          <a:p>
            <a:pPr marL="342900" indent="-342900">
              <a:lnSpc>
                <a:spcPct val="150000"/>
              </a:lnSpc>
              <a:buFont typeface="Wingdings" panose="05000000000000000000" pitchFamily="2" charset="2"/>
              <a:buChar char="u"/>
            </a:pPr>
            <a:r>
              <a:rPr kumimoji="1" lang="zh-TW" altLang="zh-TW" b="1" dirty="0">
                <a:solidFill>
                  <a:srgbClr val="143D53"/>
                </a:solidFill>
                <a:latin typeface="微軟正黑體" panose="020B0604030504040204" pitchFamily="34" charset="-120"/>
                <a:ea typeface="微軟正黑體" panose="020B0604030504040204" pitchFamily="34" charset="-120"/>
              </a:rPr>
              <a:t>保固期滿後</a:t>
            </a:r>
            <a:r>
              <a:rPr lang="zh-TW" altLang="zh-TW" sz="2400" b="1" dirty="0">
                <a:solidFill>
                  <a:srgbClr val="8EC31F"/>
                </a:solidFill>
                <a:latin typeface="微軟正黑體" panose="020B0604030504040204" pitchFamily="34" charset="-120"/>
                <a:ea typeface="微軟正黑體" panose="020B0604030504040204" pitchFamily="34" charset="-120"/>
              </a:rPr>
              <a:t>三年</a:t>
            </a:r>
            <a:r>
              <a:rPr lang="zh-TW" altLang="en-US" sz="2400" b="1" dirty="0">
                <a:solidFill>
                  <a:srgbClr val="8EC31F"/>
                </a:solidFill>
                <a:latin typeface="微軟正黑體" panose="020B0604030504040204" pitchFamily="34" charset="-120"/>
                <a:ea typeface="微軟正黑體" panose="020B0604030504040204" pitchFamily="34" charset="-120"/>
              </a:rPr>
              <a:t>內</a:t>
            </a:r>
            <a:r>
              <a:rPr lang="zh-TW" altLang="en-US" b="1" dirty="0">
                <a:solidFill>
                  <a:srgbClr val="004B99"/>
                </a:solidFill>
                <a:latin typeface="微軟正黑體" panose="020B0604030504040204" pitchFamily="34" charset="-120"/>
                <a:ea typeface="微軟正黑體" panose="020B0604030504040204" pitchFamily="34" charset="-120"/>
              </a:rPr>
              <a:t>原廠</a:t>
            </a:r>
            <a:r>
              <a:rPr kumimoji="1" lang="zh-TW" altLang="zh-TW" b="1" dirty="0">
                <a:solidFill>
                  <a:srgbClr val="143D53"/>
                </a:solidFill>
                <a:latin typeface="微軟正黑體" panose="020B0604030504040204" pitchFamily="34" charset="-120"/>
                <a:ea typeface="微軟正黑體" panose="020B0604030504040204" pitchFamily="34" charset="-120"/>
              </a:rPr>
              <a:t>冷氣報修</a:t>
            </a:r>
            <a:r>
              <a:rPr lang="zh-TW" altLang="zh-TW" b="1" dirty="0">
                <a:solidFill>
                  <a:srgbClr val="004B99"/>
                </a:solidFill>
                <a:latin typeface="微軟正黑體" panose="020B0604030504040204" pitchFamily="34" charset="-120"/>
                <a:ea typeface="微軟正黑體" panose="020B0604030504040204" pitchFamily="34" charset="-120"/>
              </a:rPr>
              <a:t>免</a:t>
            </a:r>
            <a:r>
              <a:rPr lang="zh-TW" altLang="en-US" b="1" dirty="0">
                <a:solidFill>
                  <a:srgbClr val="004B99"/>
                </a:solidFill>
                <a:latin typeface="微軟正黑體" panose="020B0604030504040204" pitchFamily="34" charset="-120"/>
                <a:ea typeface="微軟正黑體" panose="020B0604030504040204" pitchFamily="34" charset="-120"/>
              </a:rPr>
              <a:t>收冷氣檢測費</a:t>
            </a:r>
            <a:endParaRPr lang="en-US" altLang="zh-TW" b="1" dirty="0">
              <a:solidFill>
                <a:srgbClr val="004B99"/>
              </a:solidFill>
              <a:latin typeface="微軟正黑體" panose="020B0604030504040204" pitchFamily="34" charset="-120"/>
              <a:ea typeface="微軟正黑體" panose="020B0604030504040204" pitchFamily="34" charset="-120"/>
            </a:endParaRPr>
          </a:p>
        </p:txBody>
      </p:sp>
      <p:grpSp>
        <p:nvGrpSpPr>
          <p:cNvPr id="57" name="群組 56">
            <a:extLst>
              <a:ext uri="{FF2B5EF4-FFF2-40B4-BE49-F238E27FC236}">
                <a16:creationId xmlns:a16="http://schemas.microsoft.com/office/drawing/2014/main" xmlns="" id="{25F4D7AB-7CC2-4CF2-AEB8-D6BCD05F87FA}"/>
              </a:ext>
            </a:extLst>
          </p:cNvPr>
          <p:cNvGrpSpPr/>
          <p:nvPr/>
        </p:nvGrpSpPr>
        <p:grpSpPr>
          <a:xfrm>
            <a:off x="387000" y="774000"/>
            <a:ext cx="7020000" cy="108000"/>
            <a:chOff x="387000" y="774000"/>
            <a:chExt cx="7020000" cy="108000"/>
          </a:xfrm>
        </p:grpSpPr>
        <p:sp>
          <p:nvSpPr>
            <p:cNvPr id="58" name="矩形 57">
              <a:extLst>
                <a:ext uri="{FF2B5EF4-FFF2-40B4-BE49-F238E27FC236}">
                  <a16:creationId xmlns:a16="http://schemas.microsoft.com/office/drawing/2014/main" xmlns="" id="{B618D6DE-FB8A-4067-9F11-69E11F81A903}"/>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直接连接符 53">
              <a:extLst>
                <a:ext uri="{FF2B5EF4-FFF2-40B4-BE49-F238E27FC236}">
                  <a16:creationId xmlns:a16="http://schemas.microsoft.com/office/drawing/2014/main" xmlns="" id="{3AB1E254-93FC-45B4-8BB7-51F732DE5345}"/>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3318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45</a:t>
            </a:fld>
            <a:endParaRPr lang="zh-TW" altLang="en-US"/>
          </a:p>
        </p:txBody>
      </p:sp>
      <p:grpSp>
        <p:nvGrpSpPr>
          <p:cNvPr id="11" name="群組 10"/>
          <p:cNvGrpSpPr/>
          <p:nvPr/>
        </p:nvGrpSpPr>
        <p:grpSpPr>
          <a:xfrm>
            <a:off x="387000" y="774000"/>
            <a:ext cx="7020000" cy="108000"/>
            <a:chOff x="387000" y="774000"/>
            <a:chExt cx="7020000" cy="108000"/>
          </a:xfrm>
        </p:grpSpPr>
        <p:sp>
          <p:nvSpPr>
            <p:cNvPr id="14" name="矩形 13">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7"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優惠條款</a:t>
            </a:r>
            <a:r>
              <a:rPr lang="en-US" altLang="zh-TW" dirty="0"/>
              <a:t>(</a:t>
            </a:r>
            <a:r>
              <a:rPr lang="zh-TW" altLang="en-US" dirty="0"/>
              <a:t>方案一</a:t>
            </a:r>
            <a:r>
              <a:rPr lang="en-US" altLang="zh-TW" dirty="0"/>
              <a:t>)</a:t>
            </a:r>
            <a:r>
              <a:rPr lang="zh-TW" altLang="en-US" dirty="0"/>
              <a:t> </a:t>
            </a:r>
          </a:p>
        </p:txBody>
      </p:sp>
      <p:sp>
        <p:nvSpPr>
          <p:cNvPr id="10" name="文字方塊 9">
            <a:extLst>
              <a:ext uri="{FF2B5EF4-FFF2-40B4-BE49-F238E27FC236}">
                <a16:creationId xmlns:a16="http://schemas.microsoft.com/office/drawing/2014/main" xmlns="" id="{E86DBC5C-5950-4DA9-B5C7-651450D113C4}"/>
              </a:ext>
            </a:extLst>
          </p:cNvPr>
          <p:cNvSpPr txBox="1"/>
          <p:nvPr/>
        </p:nvSpPr>
        <p:spPr>
          <a:xfrm>
            <a:off x="592738" y="974438"/>
            <a:ext cx="8268607" cy="1938992"/>
          </a:xfrm>
          <a:prstGeom prst="rect">
            <a:avLst/>
          </a:prstGeom>
          <a:noFill/>
        </p:spPr>
        <p:txBody>
          <a:bodyPr wrap="square" rtlCol="0">
            <a:spAutoFit/>
          </a:bodyPr>
          <a:lstStyle/>
          <a:p>
            <a:r>
              <a:rPr kumimoji="1" lang="zh-TW" altLang="en-US" sz="2400" b="1" dirty="0">
                <a:solidFill>
                  <a:srgbClr val="0064A6"/>
                </a:solidFill>
                <a:ea typeface="微軟正黑體" panose="020B0604030504040204" pitchFamily="34" charset="-120"/>
              </a:rPr>
              <a:t>圈選日立冷氣之學校，每台冷氣有</a:t>
            </a:r>
            <a:r>
              <a:rPr kumimoji="1" lang="en-US" altLang="zh-TW" sz="2400" b="1" dirty="0">
                <a:solidFill>
                  <a:srgbClr val="C00000"/>
                </a:solidFill>
                <a:ea typeface="微軟正黑體" panose="020B0604030504040204" pitchFamily="34" charset="-120"/>
              </a:rPr>
              <a:t>2000</a:t>
            </a:r>
            <a:r>
              <a:rPr kumimoji="1" lang="zh-TW" altLang="en-US" sz="2400" b="1" dirty="0">
                <a:solidFill>
                  <a:srgbClr val="C00000"/>
                </a:solidFill>
                <a:ea typeface="微軟正黑體" panose="020B0604030504040204" pitchFamily="34" charset="-120"/>
              </a:rPr>
              <a:t>元</a:t>
            </a:r>
            <a:r>
              <a:rPr lang="zh-TW" altLang="en-US" sz="2400" b="1" dirty="0">
                <a:solidFill>
                  <a:srgbClr val="C00000"/>
                </a:solidFill>
                <a:ea typeface="微軟正黑體" panose="020B0604030504040204" pitchFamily="34" charset="-120"/>
              </a:rPr>
              <a:t>回饋金</a:t>
            </a:r>
            <a:endParaRPr lang="en-US" altLang="zh-TW" sz="2400" b="1" dirty="0">
              <a:solidFill>
                <a:srgbClr val="C00000"/>
              </a:solidFill>
              <a:ea typeface="微軟正黑體" panose="020B0604030504040204" pitchFamily="34" charset="-120"/>
            </a:endParaRPr>
          </a:p>
          <a:p>
            <a:r>
              <a:rPr lang="zh-TW" altLang="en-US" sz="2400" b="1" dirty="0">
                <a:solidFill>
                  <a:srgbClr val="0064A6"/>
                </a:solidFill>
                <a:ea typeface="微軟正黑體" panose="020B0604030504040204" pitchFamily="34" charset="-120"/>
              </a:rPr>
              <a:t>累計之回饋金可參考上表所列設備</a:t>
            </a:r>
            <a:r>
              <a:rPr lang="en-US" altLang="zh-TW" sz="2400" b="1" dirty="0">
                <a:solidFill>
                  <a:srgbClr val="0064A6"/>
                </a:solidFill>
                <a:ea typeface="微軟正黑體" panose="020B0604030504040204" pitchFamily="34" charset="-120"/>
              </a:rPr>
              <a:t>(</a:t>
            </a:r>
            <a:r>
              <a:rPr lang="zh-TW" altLang="en-US" sz="2400" b="1" dirty="0">
                <a:solidFill>
                  <a:srgbClr val="0064A6"/>
                </a:solidFill>
                <a:ea typeface="微軟正黑體" panose="020B0604030504040204" pitchFamily="34" charset="-120"/>
              </a:rPr>
              <a:t>不含安裝費</a:t>
            </a:r>
            <a:r>
              <a:rPr lang="en-US" altLang="zh-TW" sz="2400" b="1" dirty="0">
                <a:solidFill>
                  <a:srgbClr val="0064A6"/>
                </a:solidFill>
                <a:ea typeface="微軟正黑體" panose="020B0604030504040204" pitchFamily="34" charset="-120"/>
              </a:rPr>
              <a:t>)</a:t>
            </a:r>
          </a:p>
          <a:p>
            <a:r>
              <a:rPr lang="zh-TW" altLang="en-US" sz="2400" b="1" dirty="0">
                <a:solidFill>
                  <a:srgbClr val="0064A6"/>
                </a:solidFill>
                <a:ea typeface="微軟正黑體" panose="020B0604030504040204" pitchFamily="34" charset="-120"/>
              </a:rPr>
              <a:t>設備累計總額需 </a:t>
            </a:r>
            <a:r>
              <a:rPr lang="zh-TW" altLang="en-US" sz="2400" b="1" dirty="0">
                <a:solidFill>
                  <a:srgbClr val="FF0000"/>
                </a:solidFill>
                <a:latin typeface="細明體" panose="02020509000000000000" pitchFamily="49" charset="-120"/>
                <a:ea typeface="細明體" panose="02020509000000000000" pitchFamily="49" charset="-120"/>
              </a:rPr>
              <a:t>≦</a:t>
            </a:r>
            <a:r>
              <a:rPr lang="zh-TW" altLang="en-US" sz="2400" b="1" dirty="0">
                <a:solidFill>
                  <a:srgbClr val="00B0F0"/>
                </a:solidFill>
                <a:ea typeface="微軟正黑體" panose="020B0604030504040204" pitchFamily="34" charset="-120"/>
              </a:rPr>
              <a:t> </a:t>
            </a:r>
            <a:r>
              <a:rPr lang="zh-TW" altLang="en-US" sz="2400" b="1" dirty="0">
                <a:solidFill>
                  <a:srgbClr val="0064A6"/>
                </a:solidFill>
                <a:ea typeface="微軟正黑體" panose="020B0604030504040204" pitchFamily="34" charset="-120"/>
              </a:rPr>
              <a:t>總回饋金額</a:t>
            </a:r>
            <a:endParaRPr lang="en-US" altLang="zh-TW" sz="2400" b="1" dirty="0">
              <a:solidFill>
                <a:srgbClr val="0064A6"/>
              </a:solidFill>
              <a:ea typeface="微軟正黑體" panose="020B0604030504040204" pitchFamily="34" charset="-120"/>
            </a:endParaRPr>
          </a:p>
          <a:p>
            <a:r>
              <a:rPr lang="zh-TW" altLang="en-US" sz="2400" b="1" dirty="0">
                <a:solidFill>
                  <a:srgbClr val="7030A0"/>
                </a:solidFill>
                <a:ea typeface="微軟正黑體" panose="020B0604030504040204" pitchFamily="34" charset="-120"/>
              </a:rPr>
              <a:t>範例：某校共</a:t>
            </a:r>
            <a:r>
              <a:rPr lang="en-US" altLang="zh-TW" sz="2400" b="1" dirty="0">
                <a:solidFill>
                  <a:srgbClr val="7030A0"/>
                </a:solidFill>
                <a:ea typeface="微軟正黑體" panose="020B0604030504040204" pitchFamily="34" charset="-120"/>
              </a:rPr>
              <a:t>6</a:t>
            </a:r>
            <a:r>
              <a:rPr lang="zh-TW" altLang="en-US" sz="2400" b="1" dirty="0">
                <a:solidFill>
                  <a:srgbClr val="7030A0"/>
                </a:solidFill>
                <a:ea typeface="微軟正黑體" panose="020B0604030504040204" pitchFamily="34" charset="-120"/>
              </a:rPr>
              <a:t>台冷氣，總回饋金額為</a:t>
            </a:r>
            <a:r>
              <a:rPr lang="en-US" altLang="zh-TW" sz="2400" b="1" dirty="0">
                <a:solidFill>
                  <a:srgbClr val="7030A0"/>
                </a:solidFill>
                <a:ea typeface="微軟正黑體" panose="020B0604030504040204" pitchFamily="34" charset="-120"/>
              </a:rPr>
              <a:t>12,000</a:t>
            </a:r>
            <a:r>
              <a:rPr lang="zh-TW" altLang="en-US" sz="2400" b="1" dirty="0">
                <a:solidFill>
                  <a:srgbClr val="7030A0"/>
                </a:solidFill>
                <a:ea typeface="微軟正黑體" panose="020B0604030504040204" pitchFamily="34" charset="-120"/>
              </a:rPr>
              <a:t>元，</a:t>
            </a:r>
            <a:endParaRPr lang="en-US" altLang="zh-TW" sz="2400" b="1" dirty="0">
              <a:solidFill>
                <a:srgbClr val="7030A0"/>
              </a:solidFill>
              <a:ea typeface="微軟正黑體" panose="020B0604030504040204" pitchFamily="34" charset="-120"/>
            </a:endParaRPr>
          </a:p>
          <a:p>
            <a:r>
              <a:rPr lang="zh-TW" altLang="en-US" sz="2400" b="1" dirty="0">
                <a:solidFill>
                  <a:srgbClr val="7030A0"/>
                </a:solidFill>
                <a:ea typeface="微軟正黑體" panose="020B0604030504040204" pitchFamily="34" charset="-120"/>
              </a:rPr>
              <a:t>             故可選擇</a:t>
            </a:r>
            <a:r>
              <a:rPr lang="en-US" altLang="zh-TW" sz="2400" b="1" dirty="0">
                <a:solidFill>
                  <a:srgbClr val="7030A0"/>
                </a:solidFill>
                <a:ea typeface="微軟正黑體" panose="020B0604030504040204" pitchFamily="34" charset="-120"/>
              </a:rPr>
              <a:t>1</a:t>
            </a:r>
            <a:r>
              <a:rPr lang="zh-TW" altLang="en-US" sz="2400" b="1" dirty="0">
                <a:solidFill>
                  <a:srgbClr val="7030A0"/>
                </a:solidFill>
                <a:ea typeface="微軟正黑體" panose="020B0604030504040204" pitchFamily="34" charset="-120"/>
              </a:rPr>
              <a:t>台</a:t>
            </a:r>
            <a:r>
              <a:rPr lang="en-US" altLang="zh-TW" sz="2400" b="1" dirty="0">
                <a:solidFill>
                  <a:srgbClr val="7030A0"/>
                </a:solidFill>
                <a:ea typeface="微軟正黑體" panose="020B0604030504040204" pitchFamily="34" charset="-120"/>
              </a:rPr>
              <a:t>RD-160HH</a:t>
            </a:r>
            <a:r>
              <a:rPr lang="en-US" altLang="zh-TW" sz="2400" b="1" dirty="0">
                <a:solidFill>
                  <a:srgbClr val="C00000"/>
                </a:solidFill>
                <a:ea typeface="微軟正黑體" panose="020B0604030504040204" pitchFamily="34" charset="-120"/>
              </a:rPr>
              <a:t>(10,353</a:t>
            </a:r>
            <a:r>
              <a:rPr lang="zh-TW" altLang="en-US" sz="2400" b="1" dirty="0">
                <a:solidFill>
                  <a:srgbClr val="C00000"/>
                </a:solidFill>
                <a:ea typeface="微軟正黑體" panose="020B0604030504040204" pitchFamily="34" charset="-120"/>
              </a:rPr>
              <a:t>元</a:t>
            </a:r>
            <a:r>
              <a:rPr lang="zh-TW" altLang="en-US" sz="2400" b="1" dirty="0">
                <a:solidFill>
                  <a:srgbClr val="C00000"/>
                </a:solidFill>
                <a:latin typeface="細明體" panose="02020509000000000000" pitchFamily="49" charset="-120"/>
                <a:ea typeface="細明體" panose="02020509000000000000" pitchFamily="49" charset="-120"/>
              </a:rPr>
              <a:t>≦</a:t>
            </a:r>
            <a:r>
              <a:rPr lang="en-US" altLang="zh-TW" sz="2400" b="1" dirty="0">
                <a:solidFill>
                  <a:srgbClr val="C00000"/>
                </a:solidFill>
                <a:ea typeface="微軟正黑體" panose="020B0604030504040204" pitchFamily="34" charset="-120"/>
              </a:rPr>
              <a:t> 12,000</a:t>
            </a:r>
            <a:r>
              <a:rPr lang="zh-TW" altLang="en-US" sz="2400" b="1" dirty="0">
                <a:solidFill>
                  <a:srgbClr val="C00000"/>
                </a:solidFill>
                <a:ea typeface="微軟正黑體" panose="020B0604030504040204" pitchFamily="34" charset="-120"/>
              </a:rPr>
              <a:t>元</a:t>
            </a:r>
            <a:r>
              <a:rPr lang="en-US" altLang="zh-TW" sz="2400" b="1" dirty="0">
                <a:solidFill>
                  <a:srgbClr val="C00000"/>
                </a:solidFill>
                <a:ea typeface="微軟正黑體" panose="020B0604030504040204" pitchFamily="34" charset="-120"/>
              </a:rPr>
              <a:t>)</a:t>
            </a:r>
            <a:r>
              <a:rPr lang="zh-TW" altLang="en-US" sz="2400" b="1" dirty="0">
                <a:solidFill>
                  <a:srgbClr val="7030A0"/>
                </a:solidFill>
                <a:ea typeface="微軟正黑體" panose="020B0604030504040204" pitchFamily="34" charset="-120"/>
              </a:rPr>
              <a:t>。</a:t>
            </a:r>
            <a:endParaRPr lang="en-US" altLang="zh-TW" sz="2400" b="1" dirty="0">
              <a:solidFill>
                <a:srgbClr val="7030A0"/>
              </a:solidFill>
              <a:ea typeface="微軟正黑體" panose="020B0604030504040204" pitchFamily="34" charset="-120"/>
            </a:endParaRPr>
          </a:p>
        </p:txBody>
      </p:sp>
      <p:sp>
        <p:nvSpPr>
          <p:cNvPr id="13" name="矩形 12">
            <a:extLst>
              <a:ext uri="{FF2B5EF4-FFF2-40B4-BE49-F238E27FC236}">
                <a16:creationId xmlns:a16="http://schemas.microsoft.com/office/drawing/2014/main" xmlns="" id="{ADDABA1C-0246-4C06-A894-5DE7653B2953}"/>
              </a:ext>
            </a:extLst>
          </p:cNvPr>
          <p:cNvSpPr/>
          <p:nvPr/>
        </p:nvSpPr>
        <p:spPr>
          <a:xfrm rot="2700000">
            <a:off x="440671" y="1008281"/>
            <a:ext cx="181545" cy="207195"/>
          </a:xfrm>
          <a:prstGeom prst="rect">
            <a:avLst/>
          </a:prstGeom>
          <a:solidFill>
            <a:srgbClr val="0F2C5D"/>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6" name="矩形 15">
            <a:extLst>
              <a:ext uri="{FF2B5EF4-FFF2-40B4-BE49-F238E27FC236}">
                <a16:creationId xmlns:a16="http://schemas.microsoft.com/office/drawing/2014/main" xmlns="" id="{262C0EDB-2079-49DE-9743-E13852E5DE20}"/>
              </a:ext>
            </a:extLst>
          </p:cNvPr>
          <p:cNvSpPr/>
          <p:nvPr/>
        </p:nvSpPr>
        <p:spPr>
          <a:xfrm rot="2700000">
            <a:off x="448013" y="1379048"/>
            <a:ext cx="181545" cy="207195"/>
          </a:xfrm>
          <a:prstGeom prst="rect">
            <a:avLst/>
          </a:prstGeom>
          <a:solidFill>
            <a:srgbClr val="0F2C5D"/>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8" name="矩形 17">
            <a:extLst>
              <a:ext uri="{FF2B5EF4-FFF2-40B4-BE49-F238E27FC236}">
                <a16:creationId xmlns:a16="http://schemas.microsoft.com/office/drawing/2014/main" xmlns="" id="{470FAE15-4197-4B86-A111-E6FE9765F97D}"/>
              </a:ext>
            </a:extLst>
          </p:cNvPr>
          <p:cNvSpPr/>
          <p:nvPr/>
        </p:nvSpPr>
        <p:spPr>
          <a:xfrm rot="2700000">
            <a:off x="448013" y="1743929"/>
            <a:ext cx="181545" cy="207195"/>
          </a:xfrm>
          <a:prstGeom prst="rect">
            <a:avLst/>
          </a:prstGeom>
          <a:solidFill>
            <a:srgbClr val="0F2C5D"/>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aphicFrame>
        <p:nvGraphicFramePr>
          <p:cNvPr id="6" name="Table 5"/>
          <p:cNvGraphicFramePr>
            <a:graphicFrameLocks noGrp="1"/>
          </p:cNvGraphicFramePr>
          <p:nvPr>
            <p:extLst>
              <p:ext uri="{D42A27DB-BD31-4B8C-83A1-F6EECF244321}">
                <p14:modId xmlns:p14="http://schemas.microsoft.com/office/powerpoint/2010/main" val="354184867"/>
              </p:ext>
            </p:extLst>
          </p:nvPr>
        </p:nvGraphicFramePr>
        <p:xfrm>
          <a:off x="162493" y="2913430"/>
          <a:ext cx="2789999" cy="3484880"/>
        </p:xfrm>
        <a:graphic>
          <a:graphicData uri="http://schemas.openxmlformats.org/drawingml/2006/table">
            <a:tbl>
              <a:tblPr firstRow="1" bandRow="1">
                <a:tableStyleId>{5C22544A-7EE6-4342-B048-85BDC9FD1C3A}</a:tableStyleId>
              </a:tblPr>
              <a:tblGrid>
                <a:gridCol w="1106325">
                  <a:extLst>
                    <a:ext uri="{9D8B030D-6E8A-4147-A177-3AD203B41FA5}">
                      <a16:colId xmlns:a16="http://schemas.microsoft.com/office/drawing/2014/main" xmlns="" val="20000"/>
                    </a:ext>
                  </a:extLst>
                </a:gridCol>
                <a:gridCol w="938530">
                  <a:extLst>
                    <a:ext uri="{9D8B030D-6E8A-4147-A177-3AD203B41FA5}">
                      <a16:colId xmlns:a16="http://schemas.microsoft.com/office/drawing/2014/main" xmlns="" val="20001"/>
                    </a:ext>
                  </a:extLst>
                </a:gridCol>
                <a:gridCol w="745144">
                  <a:extLst>
                    <a:ext uri="{9D8B030D-6E8A-4147-A177-3AD203B41FA5}">
                      <a16:colId xmlns:a16="http://schemas.microsoft.com/office/drawing/2014/main" xmlns="" val="20002"/>
                    </a:ext>
                  </a:extLst>
                </a:gridCol>
              </a:tblGrid>
              <a:tr h="370840">
                <a:tc gridSpan="3">
                  <a:txBody>
                    <a:bodyPr/>
                    <a:lstStyle/>
                    <a:p>
                      <a:pPr algn="ctr"/>
                      <a:r>
                        <a:rPr lang="zh-TW" altLang="en-US" sz="1400" dirty="0">
                          <a:latin typeface="微軟正黑體" panose="020B0604030504040204" pitchFamily="34" charset="-120"/>
                          <a:ea typeface="微軟正黑體" panose="020B0604030504040204" pitchFamily="34" charset="-120"/>
                        </a:rPr>
                        <a:t>窗型冷氣</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冷暖</a:t>
                      </a: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dirty="0">
                        <a:latin typeface="微軟正黑體" panose="020B0604030504040204" pitchFamily="34" charset="-120"/>
                        <a:ea typeface="微軟正黑體" panose="020B0604030504040204" pitchFamily="34" charset="-120"/>
                      </a:endParaRPr>
                    </a:p>
                  </a:txBody>
                  <a:tcPr/>
                </a:tc>
                <a:tc hMerge="1">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0"/>
                  </a:ext>
                </a:extLst>
              </a:tr>
              <a:tr h="370840">
                <a:tc>
                  <a:txBody>
                    <a:bodyPr/>
                    <a:lstStyle/>
                    <a:p>
                      <a:pPr algn="ctr"/>
                      <a:r>
                        <a:rPr lang="zh-TW" altLang="en-US" sz="1400" dirty="0">
                          <a:latin typeface="微軟正黑體" panose="020B0604030504040204" pitchFamily="34" charset="-120"/>
                          <a:ea typeface="微軟正黑體" panose="020B0604030504040204" pitchFamily="34" charset="-120"/>
                        </a:rPr>
                        <a:t>型號</a:t>
                      </a: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冷氣能力</a:t>
                      </a:r>
                      <a:endParaRPr lang="en-US" altLang="zh-TW" sz="1400" dirty="0">
                        <a:latin typeface="微軟正黑體" panose="020B0604030504040204" pitchFamily="34" charset="-120"/>
                        <a:ea typeface="微軟正黑體" panose="020B0604030504040204" pitchFamily="34" charset="-120"/>
                      </a:endParaRPr>
                    </a:p>
                    <a:p>
                      <a:pPr algn="ctr"/>
                      <a:r>
                        <a:rPr lang="en-US" altLang="zh-TW" sz="1400" dirty="0">
                          <a:latin typeface="微軟正黑體" panose="020B0604030504040204" pitchFamily="34" charset="-120"/>
                          <a:ea typeface="微軟正黑體" panose="020B0604030504040204" pitchFamily="34" charset="-120"/>
                        </a:rPr>
                        <a:t>(kW)</a:t>
                      </a:r>
                      <a:endParaRPr lang="zh-TW" altLang="en-US" sz="14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價格</a:t>
                      </a:r>
                    </a:p>
                  </a:txBody>
                  <a:tcPr anchor="ctr"/>
                </a:tc>
                <a:extLst>
                  <a:ext uri="{0D108BD9-81ED-4DB2-BD59-A6C34878D82A}">
                    <a16:rowId xmlns:a16="http://schemas.microsoft.com/office/drawing/2014/main" xmlns="" val="10001"/>
                  </a:ext>
                </a:extLst>
              </a:tr>
              <a:tr h="370840">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RA-25NV1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2.5kW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28,896 </a:t>
                      </a:r>
                    </a:p>
                  </a:txBody>
                  <a:tcPr marL="0" marR="0" marT="0" marB="0" anchor="ctr"/>
                </a:tc>
                <a:extLst>
                  <a:ext uri="{0D108BD9-81ED-4DB2-BD59-A6C34878D82A}">
                    <a16:rowId xmlns:a16="http://schemas.microsoft.com/office/drawing/2014/main" xmlns="" val="10002"/>
                  </a:ext>
                </a:extLst>
              </a:tr>
              <a:tr h="370840">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RA-28NV1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2.8kW</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31,626 </a:t>
                      </a:r>
                    </a:p>
                  </a:txBody>
                  <a:tcPr marL="0" marR="0" marT="0" marB="0" anchor="ctr"/>
                </a:tc>
                <a:extLst>
                  <a:ext uri="{0D108BD9-81ED-4DB2-BD59-A6C34878D82A}">
                    <a16:rowId xmlns:a16="http://schemas.microsoft.com/office/drawing/2014/main" xmlns="" val="10003"/>
                  </a:ext>
                </a:extLst>
              </a:tr>
              <a:tr h="370840">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RA-36NV1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3.6kW</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36,771 </a:t>
                      </a:r>
                    </a:p>
                  </a:txBody>
                  <a:tcPr marL="0" marR="0" marT="0" marB="0" anchor="ctr"/>
                </a:tc>
                <a:extLst>
                  <a:ext uri="{0D108BD9-81ED-4DB2-BD59-A6C34878D82A}">
                    <a16:rowId xmlns:a16="http://schemas.microsoft.com/office/drawing/2014/main" xmlns="" val="10004"/>
                  </a:ext>
                </a:extLst>
              </a:tr>
              <a:tr h="370840">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RA-40NV1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4.1kW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40,761 </a:t>
                      </a:r>
                    </a:p>
                  </a:txBody>
                  <a:tcPr marL="0" marR="0" marT="0" marB="0" anchor="ctr"/>
                </a:tc>
                <a:extLst>
                  <a:ext uri="{0D108BD9-81ED-4DB2-BD59-A6C34878D82A}">
                    <a16:rowId xmlns:a16="http://schemas.microsoft.com/office/drawing/2014/main" xmlns="" val="10005"/>
                  </a:ext>
                </a:extLst>
              </a:tr>
              <a:tr h="370840">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RA-50NV1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5.0kW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44,793 </a:t>
                      </a:r>
                    </a:p>
                  </a:txBody>
                  <a:tcPr marL="0" marR="0" marT="0" marB="0" anchor="ctr"/>
                </a:tc>
                <a:extLst>
                  <a:ext uri="{0D108BD9-81ED-4DB2-BD59-A6C34878D82A}">
                    <a16:rowId xmlns:a16="http://schemas.microsoft.com/office/drawing/2014/main" xmlns="" val="10006"/>
                  </a:ext>
                </a:extLst>
              </a:tr>
              <a:tr h="370840">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RA-61NV</a:t>
                      </a:r>
                    </a:p>
                  </a:txBody>
                  <a:tcPr marL="0" marR="0" marT="0" marB="0" anchor="ct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6.1kW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51,009 </a:t>
                      </a:r>
                    </a:p>
                  </a:txBody>
                  <a:tcPr marL="0" marR="0" marT="0" marB="0" anchor="ctr"/>
                </a:tc>
                <a:extLst>
                  <a:ext uri="{0D108BD9-81ED-4DB2-BD59-A6C34878D82A}">
                    <a16:rowId xmlns:a16="http://schemas.microsoft.com/office/drawing/2014/main" xmlns="" val="10007"/>
                  </a:ext>
                </a:extLst>
              </a:tr>
              <a:tr h="370840">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RA-69NV</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6.9kW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57,225 </a:t>
                      </a:r>
                    </a:p>
                  </a:txBody>
                  <a:tcPr marL="0" marR="0" marT="0" marB="0" anchor="ctr"/>
                </a:tc>
                <a:extLst>
                  <a:ext uri="{0D108BD9-81ED-4DB2-BD59-A6C34878D82A}">
                    <a16:rowId xmlns:a16="http://schemas.microsoft.com/office/drawing/2014/main" xmlns="" val="10008"/>
                  </a:ext>
                </a:extLst>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2263135749"/>
              </p:ext>
            </p:extLst>
          </p:nvPr>
        </p:nvGraphicFramePr>
        <p:xfrm>
          <a:off x="3177493" y="2913430"/>
          <a:ext cx="2835000" cy="3114040"/>
        </p:xfrm>
        <a:graphic>
          <a:graphicData uri="http://schemas.openxmlformats.org/drawingml/2006/table">
            <a:tbl>
              <a:tblPr firstRow="1" bandRow="1">
                <a:tableStyleId>{5C22544A-7EE6-4342-B048-85BDC9FD1C3A}</a:tableStyleId>
              </a:tblPr>
              <a:tblGrid>
                <a:gridCol w="1084325">
                  <a:extLst>
                    <a:ext uri="{9D8B030D-6E8A-4147-A177-3AD203B41FA5}">
                      <a16:colId xmlns:a16="http://schemas.microsoft.com/office/drawing/2014/main" xmlns="" val="20000"/>
                    </a:ext>
                  </a:extLst>
                </a:gridCol>
                <a:gridCol w="938530">
                  <a:extLst>
                    <a:ext uri="{9D8B030D-6E8A-4147-A177-3AD203B41FA5}">
                      <a16:colId xmlns:a16="http://schemas.microsoft.com/office/drawing/2014/main" xmlns="" val="20001"/>
                    </a:ext>
                  </a:extLst>
                </a:gridCol>
                <a:gridCol w="812145">
                  <a:extLst>
                    <a:ext uri="{9D8B030D-6E8A-4147-A177-3AD203B41FA5}">
                      <a16:colId xmlns:a16="http://schemas.microsoft.com/office/drawing/2014/main" xmlns="" val="20002"/>
                    </a:ext>
                  </a:extLst>
                </a:gridCol>
              </a:tblGrid>
              <a:tr h="370840">
                <a:tc gridSpan="3">
                  <a:txBody>
                    <a:bodyPr/>
                    <a:lstStyle/>
                    <a:p>
                      <a:pPr algn="ctr"/>
                      <a:r>
                        <a:rPr lang="zh-TW" altLang="en-US" sz="1400" dirty="0">
                          <a:latin typeface="微軟正黑體" panose="020B0604030504040204" pitchFamily="34" charset="-120"/>
                          <a:ea typeface="微軟正黑體" panose="020B0604030504040204" pitchFamily="34" charset="-120"/>
                        </a:rPr>
                        <a:t>清淨型除濕機</a:t>
                      </a:r>
                    </a:p>
                  </a:txBody>
                  <a:tcPr anchor="ctr"/>
                </a:tc>
                <a:tc hMerge="1">
                  <a:txBody>
                    <a:bodyPr/>
                    <a:lstStyle/>
                    <a:p>
                      <a:endParaRPr lang="zh-TW" altLang="en-US" dirty="0">
                        <a:latin typeface="微軟正黑體" panose="020B0604030504040204" pitchFamily="34" charset="-120"/>
                        <a:ea typeface="微軟正黑體" panose="020B0604030504040204" pitchFamily="34" charset="-120"/>
                      </a:endParaRPr>
                    </a:p>
                  </a:txBody>
                  <a:tcPr/>
                </a:tc>
                <a:tc hMerge="1">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0"/>
                  </a:ext>
                </a:extLst>
              </a:tr>
              <a:tr h="370840">
                <a:tc>
                  <a:txBody>
                    <a:bodyPr/>
                    <a:lstStyle/>
                    <a:p>
                      <a:pPr algn="ctr"/>
                      <a:r>
                        <a:rPr lang="zh-TW" altLang="en-US" sz="1400" dirty="0">
                          <a:latin typeface="微軟正黑體" panose="020B0604030504040204" pitchFamily="34" charset="-120"/>
                          <a:ea typeface="微軟正黑體" panose="020B0604030504040204" pitchFamily="34" charset="-120"/>
                        </a:rPr>
                        <a:t>型號</a:t>
                      </a: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除濕能力</a:t>
                      </a:r>
                      <a:endParaRPr lang="en-US" altLang="zh-TW" sz="1400" dirty="0">
                        <a:latin typeface="微軟正黑體" panose="020B0604030504040204" pitchFamily="34" charset="-120"/>
                        <a:ea typeface="微軟正黑體" panose="020B0604030504040204" pitchFamily="34" charset="-120"/>
                      </a:endParaRPr>
                    </a:p>
                    <a:p>
                      <a:pPr algn="ctr"/>
                      <a:r>
                        <a:rPr lang="en-US" altLang="zh-TW" sz="1400" dirty="0">
                          <a:latin typeface="微軟正黑體" panose="020B0604030504040204" pitchFamily="34" charset="-120"/>
                          <a:ea typeface="微軟正黑體" panose="020B0604030504040204" pitchFamily="34" charset="-120"/>
                        </a:rPr>
                        <a:t>(L/</a:t>
                      </a:r>
                      <a:r>
                        <a:rPr lang="zh-TW" altLang="en-US" sz="1400" dirty="0">
                          <a:latin typeface="微軟正黑體" panose="020B0604030504040204" pitchFamily="34" charset="-120"/>
                          <a:ea typeface="微軟正黑體" panose="020B0604030504040204" pitchFamily="34" charset="-120"/>
                        </a:rPr>
                        <a:t>日</a:t>
                      </a: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價格</a:t>
                      </a:r>
                    </a:p>
                  </a:txBody>
                  <a:tcPr anchor="ctr"/>
                </a:tc>
                <a:extLst>
                  <a:ext uri="{0D108BD9-81ED-4DB2-BD59-A6C34878D82A}">
                    <a16:rowId xmlns:a16="http://schemas.microsoft.com/office/drawing/2014/main" xmlns="" val="10001"/>
                  </a:ext>
                </a:extLst>
              </a:tr>
              <a:tr h="370840">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RD-160HH</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8.0 </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10,353 </a:t>
                      </a:r>
                    </a:p>
                  </a:txBody>
                  <a:tcPr marL="0" marR="0" marT="0" marB="0" anchor="ctr"/>
                </a:tc>
                <a:extLst>
                  <a:ext uri="{0D108BD9-81ED-4DB2-BD59-A6C34878D82A}">
                    <a16:rowId xmlns:a16="http://schemas.microsoft.com/office/drawing/2014/main" xmlns="" val="10002"/>
                  </a:ext>
                </a:extLst>
              </a:tr>
              <a:tr h="370840">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RD-200HH</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10.0 </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11,172 </a:t>
                      </a:r>
                    </a:p>
                  </a:txBody>
                  <a:tcPr marL="0" marR="0" marT="0" marB="0" anchor="ctr"/>
                </a:tc>
                <a:extLst>
                  <a:ext uri="{0D108BD9-81ED-4DB2-BD59-A6C34878D82A}">
                    <a16:rowId xmlns:a16="http://schemas.microsoft.com/office/drawing/2014/main" xmlns="" val="10003"/>
                  </a:ext>
                </a:extLst>
              </a:tr>
              <a:tr h="370840">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RD-240HH</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12.0 </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12,243 </a:t>
                      </a:r>
                    </a:p>
                  </a:txBody>
                  <a:tcPr marL="0" marR="0" marT="0" marB="0" anchor="ctr"/>
                </a:tc>
                <a:extLst>
                  <a:ext uri="{0D108BD9-81ED-4DB2-BD59-A6C34878D82A}">
                    <a16:rowId xmlns:a16="http://schemas.microsoft.com/office/drawing/2014/main" xmlns="" val="10004"/>
                  </a:ext>
                </a:extLst>
              </a:tr>
              <a:tr h="370840">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RD-280HH</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14.0 </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13,860 </a:t>
                      </a:r>
                    </a:p>
                  </a:txBody>
                  <a:tcPr marL="0" marR="0" marT="0" marB="0" anchor="ctr"/>
                </a:tc>
                <a:extLst>
                  <a:ext uri="{0D108BD9-81ED-4DB2-BD59-A6C34878D82A}">
                    <a16:rowId xmlns:a16="http://schemas.microsoft.com/office/drawing/2014/main" xmlns="" val="10005"/>
                  </a:ext>
                </a:extLst>
              </a:tr>
              <a:tr h="370840">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RD-320HH</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16.0 </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15,666 </a:t>
                      </a:r>
                    </a:p>
                  </a:txBody>
                  <a:tcPr marL="0" marR="0" marT="0" marB="0" anchor="ctr"/>
                </a:tc>
                <a:extLst>
                  <a:ext uri="{0D108BD9-81ED-4DB2-BD59-A6C34878D82A}">
                    <a16:rowId xmlns:a16="http://schemas.microsoft.com/office/drawing/2014/main" xmlns="" val="10006"/>
                  </a:ext>
                </a:extLst>
              </a:tr>
              <a:tr h="370840">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RD-360HH</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18.0 </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17,010 </a:t>
                      </a:r>
                    </a:p>
                  </a:txBody>
                  <a:tcPr marL="0" marR="0" marT="0" marB="0" anchor="ctr"/>
                </a:tc>
                <a:extLst>
                  <a:ext uri="{0D108BD9-81ED-4DB2-BD59-A6C34878D82A}">
                    <a16:rowId xmlns:a16="http://schemas.microsoft.com/office/drawing/2014/main" xmlns="" val="10007"/>
                  </a:ext>
                </a:extLst>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2941983240"/>
              </p:ext>
            </p:extLst>
          </p:nvPr>
        </p:nvGraphicFramePr>
        <p:xfrm>
          <a:off x="6192493" y="2913430"/>
          <a:ext cx="2825642" cy="1630680"/>
        </p:xfrm>
        <a:graphic>
          <a:graphicData uri="http://schemas.openxmlformats.org/drawingml/2006/table">
            <a:tbl>
              <a:tblPr firstRow="1" bandRow="1">
                <a:tableStyleId>{5C22544A-7EE6-4342-B048-85BDC9FD1C3A}</a:tableStyleId>
              </a:tblPr>
              <a:tblGrid>
                <a:gridCol w="1212164">
                  <a:extLst>
                    <a:ext uri="{9D8B030D-6E8A-4147-A177-3AD203B41FA5}">
                      <a16:colId xmlns:a16="http://schemas.microsoft.com/office/drawing/2014/main" xmlns="" val="20000"/>
                    </a:ext>
                  </a:extLst>
                </a:gridCol>
                <a:gridCol w="911466">
                  <a:extLst>
                    <a:ext uri="{9D8B030D-6E8A-4147-A177-3AD203B41FA5}">
                      <a16:colId xmlns:a16="http://schemas.microsoft.com/office/drawing/2014/main" xmlns="" val="20001"/>
                    </a:ext>
                  </a:extLst>
                </a:gridCol>
                <a:gridCol w="702012">
                  <a:extLst>
                    <a:ext uri="{9D8B030D-6E8A-4147-A177-3AD203B41FA5}">
                      <a16:colId xmlns:a16="http://schemas.microsoft.com/office/drawing/2014/main" xmlns="" val="20002"/>
                    </a:ext>
                  </a:extLst>
                </a:gridCol>
              </a:tblGrid>
              <a:tr h="370840">
                <a:tc gridSpan="3">
                  <a:txBody>
                    <a:bodyPr/>
                    <a:lstStyle/>
                    <a:p>
                      <a:pPr algn="ctr"/>
                      <a:r>
                        <a:rPr lang="zh-TW" altLang="en-US" sz="1400" dirty="0">
                          <a:latin typeface="微軟正黑體" panose="020B0604030504040204" pitchFamily="34" charset="-120"/>
                          <a:ea typeface="微軟正黑體" panose="020B0604030504040204" pitchFamily="34" charset="-120"/>
                        </a:rPr>
                        <a:t>清淨機</a:t>
                      </a:r>
                    </a:p>
                  </a:txBody>
                  <a:tcPr anchor="ctr"/>
                </a:tc>
                <a:tc hMerge="1">
                  <a:txBody>
                    <a:bodyPr/>
                    <a:lstStyle/>
                    <a:p>
                      <a:endParaRPr lang="zh-TW" altLang="en-US" dirty="0">
                        <a:latin typeface="微軟正黑體" panose="020B0604030504040204" pitchFamily="34" charset="-120"/>
                        <a:ea typeface="微軟正黑體" panose="020B0604030504040204" pitchFamily="34" charset="-120"/>
                      </a:endParaRPr>
                    </a:p>
                  </a:txBody>
                  <a:tcPr/>
                </a:tc>
                <a:tc hMerge="1">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0"/>
                  </a:ext>
                </a:extLst>
              </a:tr>
              <a:tr h="370840">
                <a:tc>
                  <a:txBody>
                    <a:bodyPr/>
                    <a:lstStyle/>
                    <a:p>
                      <a:pPr algn="ctr"/>
                      <a:r>
                        <a:rPr lang="zh-TW" altLang="en-US" sz="1400" dirty="0">
                          <a:latin typeface="微軟正黑體" panose="020B0604030504040204" pitchFamily="34" charset="-120"/>
                          <a:ea typeface="微軟正黑體" panose="020B0604030504040204" pitchFamily="34" charset="-120"/>
                        </a:rPr>
                        <a:t>型號</a:t>
                      </a: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風量</a:t>
                      </a:r>
                      <a:endParaRPr lang="en-US" altLang="zh-TW" sz="1400" dirty="0">
                        <a:latin typeface="微軟正黑體" panose="020B0604030504040204" pitchFamily="34" charset="-120"/>
                        <a:ea typeface="微軟正黑體" panose="020B0604030504040204" pitchFamily="34" charset="-120"/>
                      </a:endParaRPr>
                    </a:p>
                    <a:p>
                      <a:pPr algn="ctr"/>
                      <a:r>
                        <a:rPr lang="en-US" altLang="zh-TW" sz="1400" dirty="0">
                          <a:latin typeface="微軟正黑體" panose="020B0604030504040204" pitchFamily="34" charset="-120"/>
                          <a:ea typeface="微軟正黑體" panose="020B0604030504040204" pitchFamily="34" charset="-120"/>
                        </a:rPr>
                        <a:t>(m3/min)</a:t>
                      </a:r>
                      <a:endParaRPr lang="zh-TW" altLang="en-US" sz="14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價格</a:t>
                      </a:r>
                    </a:p>
                  </a:txBody>
                  <a:tcPr anchor="ctr"/>
                </a:tc>
                <a:extLst>
                  <a:ext uri="{0D108BD9-81ED-4DB2-BD59-A6C34878D82A}">
                    <a16:rowId xmlns:a16="http://schemas.microsoft.com/office/drawing/2014/main" xmlns="" val="10001"/>
                  </a:ext>
                </a:extLst>
              </a:tr>
              <a:tr h="370840">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UDP-10GC</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9.0 </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18,942 </a:t>
                      </a:r>
                    </a:p>
                  </a:txBody>
                  <a:tcPr marL="0" marR="0" marT="0" marB="0" anchor="ctr"/>
                </a:tc>
                <a:extLst>
                  <a:ext uri="{0D108BD9-81ED-4DB2-BD59-A6C34878D82A}">
                    <a16:rowId xmlns:a16="http://schemas.microsoft.com/office/drawing/2014/main" xmlns="" val="10002"/>
                  </a:ext>
                </a:extLst>
              </a:tr>
              <a:tr h="370840">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UDP-20GC</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18.0 </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31,080 </a:t>
                      </a:r>
                    </a:p>
                  </a:txBody>
                  <a:tcPr marL="0" marR="0" marT="0" marB="0" anchor="ctr"/>
                </a:tc>
                <a:extLst>
                  <a:ext uri="{0D108BD9-81ED-4DB2-BD59-A6C34878D82A}">
                    <a16:rowId xmlns:a16="http://schemas.microsoft.com/office/drawing/2014/main" xmlns="" val="10003"/>
                  </a:ext>
                </a:extLst>
              </a:tr>
            </a:tbl>
          </a:graphicData>
        </a:graphic>
      </p:graphicFrame>
      <p:sp>
        <p:nvSpPr>
          <p:cNvPr id="40" name="TextBox 39"/>
          <p:cNvSpPr txBox="1"/>
          <p:nvPr/>
        </p:nvSpPr>
        <p:spPr>
          <a:xfrm>
            <a:off x="6012493" y="4611144"/>
            <a:ext cx="3330000" cy="872418"/>
          </a:xfrm>
          <a:prstGeom prst="rect">
            <a:avLst/>
          </a:prstGeom>
          <a:noFill/>
        </p:spPr>
        <p:txBody>
          <a:bodyPr wrap="square" rtlCol="0">
            <a:spAutoFit/>
          </a:bodyPr>
          <a:lstStyle/>
          <a:p>
            <a:pPr>
              <a:lnSpc>
                <a:spcPct val="150000"/>
              </a:lnSpc>
            </a:pPr>
            <a:r>
              <a:rPr lang="zh-TW" altLang="en-US" b="1" dirty="0">
                <a:solidFill>
                  <a:srgbClr val="0064A6"/>
                </a:solidFill>
                <a:ea typeface="微軟正黑體" panose="020B0604030504040204" pitchFamily="34" charset="-120"/>
              </a:rPr>
              <a:t>產品皆為</a:t>
            </a:r>
            <a:r>
              <a:rPr lang="en-US" altLang="zh-TW" b="1" dirty="0">
                <a:solidFill>
                  <a:srgbClr val="0064A6"/>
                </a:solidFill>
                <a:ea typeface="微軟正黑體" panose="020B0604030504040204" pitchFamily="34" charset="-120"/>
              </a:rPr>
              <a:t>MIT(</a:t>
            </a:r>
            <a:r>
              <a:rPr lang="zh-TW" altLang="en-US" b="1" dirty="0">
                <a:solidFill>
                  <a:srgbClr val="0064A6"/>
                </a:solidFill>
                <a:ea typeface="微軟正黑體" panose="020B0604030504040204" pitchFamily="34" charset="-120"/>
              </a:rPr>
              <a:t>詳附件</a:t>
            </a:r>
            <a:r>
              <a:rPr lang="en-US" altLang="zh-TW" b="1" dirty="0">
                <a:solidFill>
                  <a:srgbClr val="0064A6"/>
                </a:solidFill>
                <a:ea typeface="微軟正黑體" panose="020B0604030504040204" pitchFamily="34" charset="-120"/>
              </a:rPr>
              <a:t>P33~35)</a:t>
            </a:r>
          </a:p>
          <a:p>
            <a:pPr>
              <a:lnSpc>
                <a:spcPct val="150000"/>
              </a:lnSpc>
            </a:pPr>
            <a:r>
              <a:rPr lang="zh-TW" altLang="en-US" b="1" dirty="0">
                <a:solidFill>
                  <a:srgbClr val="FF0000"/>
                </a:solidFill>
                <a:latin typeface="微軟正黑體" panose="020B0604030504040204" pitchFamily="34" charset="-120"/>
                <a:ea typeface="微軟正黑體" panose="020B0604030504040204" pitchFamily="34" charset="-120"/>
              </a:rPr>
              <a:t>合約簽訂時需選定商品或服務</a:t>
            </a:r>
          </a:p>
        </p:txBody>
      </p:sp>
      <p:sp>
        <p:nvSpPr>
          <p:cNvPr id="20" name="文字方塊 19">
            <a:extLst>
              <a:ext uri="{FF2B5EF4-FFF2-40B4-BE49-F238E27FC236}">
                <a16:creationId xmlns:a16="http://schemas.microsoft.com/office/drawing/2014/main" xmlns="" id="{BAF28343-B406-4378-B175-A5CA5B47904C}"/>
              </a:ext>
            </a:extLst>
          </p:cNvPr>
          <p:cNvSpPr txBox="1"/>
          <p:nvPr/>
        </p:nvSpPr>
        <p:spPr>
          <a:xfrm>
            <a:off x="702000" y="6375446"/>
            <a:ext cx="7785000" cy="338554"/>
          </a:xfrm>
          <a:prstGeom prst="rect">
            <a:avLst/>
          </a:prstGeom>
          <a:noFill/>
        </p:spPr>
        <p:txBody>
          <a:bodyPr wrap="square" rtlCol="0">
            <a:spAutoFit/>
          </a:bodyPr>
          <a:lstStyle/>
          <a:p>
            <a:r>
              <a:rPr lang="zh-TW" altLang="zh-TW" sz="1600" b="1" dirty="0">
                <a:solidFill>
                  <a:srgbClr val="0064A6"/>
                </a:solidFill>
                <a:latin typeface="微軟正黑體" panose="020B0604030504040204" pitchFamily="34" charset="-120"/>
                <a:ea typeface="微軟正黑體" panose="020B0604030504040204" pitchFamily="34" charset="-120"/>
              </a:rPr>
              <a:t>圈選日立冷氣之學校，本公司提供</a:t>
            </a:r>
            <a:r>
              <a:rPr lang="zh-TW" altLang="zh-TW" sz="1600" b="1" dirty="0">
                <a:solidFill>
                  <a:srgbClr val="FF0000"/>
                </a:solidFill>
                <a:latin typeface="微軟正黑體" panose="020B0604030504040204" pitchFamily="34" charset="-120"/>
                <a:ea typeface="微軟正黑體" panose="020B0604030504040204" pitchFamily="34" charset="-120"/>
              </a:rPr>
              <a:t>兩方案優惠</a:t>
            </a:r>
            <a:r>
              <a:rPr lang="zh-TW" altLang="zh-TW" sz="1600" b="1" dirty="0">
                <a:solidFill>
                  <a:srgbClr val="0064A6"/>
                </a:solidFill>
                <a:latin typeface="微軟正黑體" panose="020B0604030504040204" pitchFamily="34" charset="-120"/>
                <a:ea typeface="微軟正黑體" panose="020B0604030504040204" pitchFamily="34" charset="-120"/>
              </a:rPr>
              <a:t>，學校可依需求</a:t>
            </a:r>
            <a:r>
              <a:rPr lang="zh-TW" altLang="zh-TW" sz="1600" b="1" dirty="0">
                <a:solidFill>
                  <a:srgbClr val="FF0000"/>
                </a:solidFill>
                <a:latin typeface="微軟正黑體" panose="020B0604030504040204" pitchFamily="34" charset="-120"/>
                <a:ea typeface="微軟正黑體" panose="020B0604030504040204" pitchFamily="34" charset="-120"/>
              </a:rPr>
              <a:t>擇一選擇</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zh-TW" sz="1600" b="1" dirty="0">
                <a:solidFill>
                  <a:srgbClr val="FF0000"/>
                </a:solidFill>
                <a:latin typeface="微軟正黑體" panose="020B0604030504040204" pitchFamily="34" charset="-120"/>
                <a:ea typeface="微軟正黑體" panose="020B0604030504040204" pitchFamily="34" charset="-120"/>
              </a:rPr>
              <a:t>不可兌換現金</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68332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46</a:t>
            </a:fld>
            <a:endParaRPr lang="zh-TW" altLang="en-US"/>
          </a:p>
        </p:txBody>
      </p:sp>
      <p:grpSp>
        <p:nvGrpSpPr>
          <p:cNvPr id="11" name="群組 10"/>
          <p:cNvGrpSpPr/>
          <p:nvPr/>
        </p:nvGrpSpPr>
        <p:grpSpPr>
          <a:xfrm>
            <a:off x="387000" y="774000"/>
            <a:ext cx="7020000" cy="108000"/>
            <a:chOff x="387000" y="774000"/>
            <a:chExt cx="7020000" cy="108000"/>
          </a:xfrm>
        </p:grpSpPr>
        <p:sp>
          <p:nvSpPr>
            <p:cNvPr id="14" name="矩形 13">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7"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優惠條款</a:t>
            </a:r>
            <a:r>
              <a:rPr lang="en-US" altLang="zh-TW" dirty="0"/>
              <a:t>(</a:t>
            </a:r>
            <a:r>
              <a:rPr lang="zh-TW" altLang="en-US" dirty="0"/>
              <a:t>方案一</a:t>
            </a:r>
            <a:r>
              <a:rPr lang="en-US" altLang="zh-TW" dirty="0"/>
              <a:t>)</a:t>
            </a:r>
            <a:r>
              <a:rPr lang="zh-TW" altLang="en-US" dirty="0"/>
              <a:t> </a:t>
            </a:r>
          </a:p>
        </p:txBody>
      </p:sp>
      <p:graphicFrame>
        <p:nvGraphicFramePr>
          <p:cNvPr id="9" name="Table 8"/>
          <p:cNvGraphicFramePr>
            <a:graphicFrameLocks noGrp="1"/>
          </p:cNvGraphicFramePr>
          <p:nvPr/>
        </p:nvGraphicFramePr>
        <p:xfrm>
          <a:off x="117000" y="864000"/>
          <a:ext cx="4006822" cy="5709920"/>
        </p:xfrm>
        <a:graphic>
          <a:graphicData uri="http://schemas.openxmlformats.org/drawingml/2006/table">
            <a:tbl>
              <a:tblPr firstRow="1" bandRow="1">
                <a:tableStyleId>{5C22544A-7EE6-4342-B048-85BDC9FD1C3A}</a:tableStyleId>
              </a:tblPr>
              <a:tblGrid>
                <a:gridCol w="2323148">
                  <a:extLst>
                    <a:ext uri="{9D8B030D-6E8A-4147-A177-3AD203B41FA5}">
                      <a16:colId xmlns:a16="http://schemas.microsoft.com/office/drawing/2014/main" xmlns="" val="20000"/>
                    </a:ext>
                  </a:extLst>
                </a:gridCol>
                <a:gridCol w="938530">
                  <a:extLst>
                    <a:ext uri="{9D8B030D-6E8A-4147-A177-3AD203B41FA5}">
                      <a16:colId xmlns:a16="http://schemas.microsoft.com/office/drawing/2014/main" xmlns="" val="20001"/>
                    </a:ext>
                  </a:extLst>
                </a:gridCol>
                <a:gridCol w="745144">
                  <a:extLst>
                    <a:ext uri="{9D8B030D-6E8A-4147-A177-3AD203B41FA5}">
                      <a16:colId xmlns:a16="http://schemas.microsoft.com/office/drawing/2014/main" xmlns="" val="20002"/>
                    </a:ext>
                  </a:extLst>
                </a:gridCol>
              </a:tblGrid>
              <a:tr h="370840">
                <a:tc gridSpan="3">
                  <a:txBody>
                    <a:bodyPr/>
                    <a:lstStyle/>
                    <a:p>
                      <a:pPr algn="ctr"/>
                      <a:r>
                        <a:rPr lang="zh-TW" altLang="en-US" sz="1400" b="1" dirty="0">
                          <a:latin typeface="微軟正黑體" panose="020B0604030504040204" pitchFamily="34" charset="-120"/>
                          <a:ea typeface="微軟正黑體" panose="020B0604030504040204" pitchFamily="34" charset="-120"/>
                        </a:rPr>
                        <a:t>一對一冷暖壁掛冷氣</a:t>
                      </a:r>
                    </a:p>
                  </a:txBody>
                  <a:tcPr/>
                </a:tc>
                <a:tc hMerge="1">
                  <a:txBody>
                    <a:bodyPr/>
                    <a:lstStyle/>
                    <a:p>
                      <a:endParaRPr lang="zh-TW" altLang="en-US" dirty="0">
                        <a:latin typeface="微軟正黑體" panose="020B0604030504040204" pitchFamily="34" charset="-120"/>
                        <a:ea typeface="微軟正黑體" panose="020B0604030504040204" pitchFamily="34" charset="-120"/>
                      </a:endParaRPr>
                    </a:p>
                  </a:txBody>
                  <a:tcPr/>
                </a:tc>
                <a:tc hMerge="1">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0"/>
                  </a:ext>
                </a:extLst>
              </a:tr>
              <a:tr h="370840">
                <a:tc>
                  <a:txBody>
                    <a:bodyPr/>
                    <a:lstStyle/>
                    <a:p>
                      <a:pPr algn="ctr"/>
                      <a:r>
                        <a:rPr lang="zh-TW" altLang="en-US" sz="1400" b="1" dirty="0">
                          <a:latin typeface="微軟正黑體" panose="020B0604030504040204" pitchFamily="34" charset="-120"/>
                          <a:ea typeface="微軟正黑體" panose="020B0604030504040204" pitchFamily="34" charset="-120"/>
                        </a:rPr>
                        <a:t>型號</a:t>
                      </a:r>
                    </a:p>
                  </a:txBody>
                  <a:tcPr anchor="ctr"/>
                </a:tc>
                <a:tc>
                  <a:txBody>
                    <a:bodyPr/>
                    <a:lstStyle/>
                    <a:p>
                      <a:pPr algn="ctr"/>
                      <a:r>
                        <a:rPr lang="zh-TW" altLang="en-US" sz="1400" b="1" dirty="0">
                          <a:latin typeface="微軟正黑體" panose="020B0604030504040204" pitchFamily="34" charset="-120"/>
                          <a:ea typeface="微軟正黑體" panose="020B0604030504040204" pitchFamily="34" charset="-120"/>
                        </a:rPr>
                        <a:t>冷氣能力</a:t>
                      </a:r>
                      <a:endParaRPr lang="en-US" altLang="zh-TW" sz="1400" b="1" dirty="0">
                        <a:latin typeface="微軟正黑體" panose="020B0604030504040204" pitchFamily="34" charset="-120"/>
                        <a:ea typeface="微軟正黑體" panose="020B0604030504040204" pitchFamily="34" charset="-120"/>
                      </a:endParaRPr>
                    </a:p>
                    <a:p>
                      <a:pPr algn="ctr"/>
                      <a:r>
                        <a:rPr lang="en-US" altLang="zh-TW" sz="1400" b="1" dirty="0">
                          <a:latin typeface="微軟正黑體" panose="020B0604030504040204" pitchFamily="34" charset="-120"/>
                          <a:ea typeface="微軟正黑體" panose="020B0604030504040204" pitchFamily="34" charset="-120"/>
                        </a:rPr>
                        <a:t>(kW)</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400" b="1" dirty="0">
                          <a:latin typeface="微軟正黑體" panose="020B0604030504040204" pitchFamily="34" charset="-120"/>
                          <a:ea typeface="微軟正黑體" panose="020B0604030504040204" pitchFamily="34" charset="-120"/>
                        </a:rPr>
                        <a:t>價格</a:t>
                      </a:r>
                    </a:p>
                  </a:txBody>
                  <a:tcPr anchor="ctr"/>
                </a:tc>
                <a:extLst>
                  <a:ext uri="{0D108BD9-81ED-4DB2-BD59-A6C34878D82A}">
                    <a16:rowId xmlns:a16="http://schemas.microsoft.com/office/drawing/2014/main" xmlns="" val="10001"/>
                  </a:ext>
                </a:extLst>
              </a:tr>
              <a:tr h="370840">
                <a:tc>
                  <a:txBody>
                    <a:bodyPr/>
                    <a:lstStyle/>
                    <a:p>
                      <a:pPr algn="l"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RAS-22NJK+RAC-22NK1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2.2kW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29,022 </a:t>
                      </a:r>
                    </a:p>
                  </a:txBody>
                  <a:tcPr marL="0" marR="0" marT="0" marB="0" anchor="ctr"/>
                </a:tc>
                <a:extLst>
                  <a:ext uri="{0D108BD9-81ED-4DB2-BD59-A6C34878D82A}">
                    <a16:rowId xmlns:a16="http://schemas.microsoft.com/office/drawing/2014/main" xmlns="" val="10002"/>
                  </a:ext>
                </a:extLst>
              </a:tr>
              <a:tr h="370840">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RAS-25NJK+RAC-25NK1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2.5kW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31,437 </a:t>
                      </a:r>
                    </a:p>
                  </a:txBody>
                  <a:tcPr marL="0" marR="0" marT="0" marB="0" anchor="ctr"/>
                </a:tc>
                <a:extLst>
                  <a:ext uri="{0D108BD9-81ED-4DB2-BD59-A6C34878D82A}">
                    <a16:rowId xmlns:a16="http://schemas.microsoft.com/office/drawing/2014/main" xmlns="" val="10003"/>
                  </a:ext>
                </a:extLst>
              </a:tr>
              <a:tr h="370840">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RAS-28NJK+RAC-28NK1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2.8kW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33,327 </a:t>
                      </a:r>
                    </a:p>
                  </a:txBody>
                  <a:tcPr marL="0" marR="0" marT="0" marB="0" anchor="ctr"/>
                </a:tc>
                <a:extLst>
                  <a:ext uri="{0D108BD9-81ED-4DB2-BD59-A6C34878D82A}">
                    <a16:rowId xmlns:a16="http://schemas.microsoft.com/office/drawing/2014/main" xmlns="" val="10004"/>
                  </a:ext>
                </a:extLst>
              </a:tr>
              <a:tr h="370840">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RAS-32NJK+RAC-32NK1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3.2kW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37,443 </a:t>
                      </a:r>
                    </a:p>
                  </a:txBody>
                  <a:tcPr marL="0" marR="0" marT="0" marB="0" anchor="ctr"/>
                </a:tc>
                <a:extLst>
                  <a:ext uri="{0D108BD9-81ED-4DB2-BD59-A6C34878D82A}">
                    <a16:rowId xmlns:a16="http://schemas.microsoft.com/office/drawing/2014/main" xmlns="" val="10005"/>
                  </a:ext>
                </a:extLst>
              </a:tr>
              <a:tr h="370840">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RAS-36NJK+RAC-36NK1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3.6kW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41,118 </a:t>
                      </a:r>
                    </a:p>
                  </a:txBody>
                  <a:tcPr marL="0" marR="0" marT="0" marB="0" anchor="ctr"/>
                </a:tc>
                <a:extLst>
                  <a:ext uri="{0D108BD9-81ED-4DB2-BD59-A6C34878D82A}">
                    <a16:rowId xmlns:a16="http://schemas.microsoft.com/office/drawing/2014/main" xmlns="" val="10006"/>
                  </a:ext>
                </a:extLst>
              </a:tr>
              <a:tr h="370840">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RAS-40NJK+RAC-40NK1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4.1kW</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43,911 </a:t>
                      </a:r>
                    </a:p>
                  </a:txBody>
                  <a:tcPr marL="0" marR="0" marT="0" marB="0" anchor="ctr"/>
                </a:tc>
                <a:extLst>
                  <a:ext uri="{0D108BD9-81ED-4DB2-BD59-A6C34878D82A}">
                    <a16:rowId xmlns:a16="http://schemas.microsoft.com/office/drawing/2014/main" xmlns="" val="10007"/>
                  </a:ext>
                </a:extLst>
              </a:tr>
              <a:tr h="370840">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RAS-50NJK+RAC-50NK1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5.0kW</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49,896 </a:t>
                      </a:r>
                    </a:p>
                  </a:txBody>
                  <a:tcPr marL="0" marR="0" marT="0" marB="0" anchor="ctr"/>
                </a:tc>
                <a:extLst>
                  <a:ext uri="{0D108BD9-81ED-4DB2-BD59-A6C34878D82A}">
                    <a16:rowId xmlns:a16="http://schemas.microsoft.com/office/drawing/2014/main" xmlns="" val="10008"/>
                  </a:ext>
                </a:extLst>
              </a:tr>
              <a:tr h="370840">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RAS-63NJK+RAC-63NK</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6.3kW</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58,065 </a:t>
                      </a:r>
                    </a:p>
                  </a:txBody>
                  <a:tcPr marL="0" marR="0" marT="0" marB="0" anchor="ctr"/>
                </a:tc>
                <a:extLst>
                  <a:ext uri="{0D108BD9-81ED-4DB2-BD59-A6C34878D82A}">
                    <a16:rowId xmlns:a16="http://schemas.microsoft.com/office/drawing/2014/main" xmlns="" val="10009"/>
                  </a:ext>
                </a:extLst>
              </a:tr>
              <a:tr h="370840">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RAS-71NJK+RAC-71NK</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7.2kW</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63,903 </a:t>
                      </a:r>
                    </a:p>
                  </a:txBody>
                  <a:tcPr marL="0" marR="0" marT="0" marB="0" anchor="ctr"/>
                </a:tc>
                <a:extLst>
                  <a:ext uri="{0D108BD9-81ED-4DB2-BD59-A6C34878D82A}">
                    <a16:rowId xmlns:a16="http://schemas.microsoft.com/office/drawing/2014/main" xmlns="" val="10010"/>
                  </a:ext>
                </a:extLst>
              </a:tr>
              <a:tr h="370840">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RAS-81NJK+RAC-81NK1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8.0kW</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77,385 </a:t>
                      </a:r>
                    </a:p>
                  </a:txBody>
                  <a:tcPr marL="0" marR="0" marT="0" marB="0" anchor="ctr"/>
                </a:tc>
                <a:extLst>
                  <a:ext uri="{0D108BD9-81ED-4DB2-BD59-A6C34878D82A}">
                    <a16:rowId xmlns:a16="http://schemas.microsoft.com/office/drawing/2014/main" xmlns="" val="10011"/>
                  </a:ext>
                </a:extLst>
              </a:tr>
              <a:tr h="370840">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RAS-90NJK+RAC-90NK1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8.7kW</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83,538 </a:t>
                      </a:r>
                    </a:p>
                  </a:txBody>
                  <a:tcPr marL="0" marR="0" marT="0" marB="0" anchor="ctr"/>
                </a:tc>
                <a:extLst>
                  <a:ext uri="{0D108BD9-81ED-4DB2-BD59-A6C34878D82A}">
                    <a16:rowId xmlns:a16="http://schemas.microsoft.com/office/drawing/2014/main" xmlns="" val="10012"/>
                  </a:ext>
                </a:extLst>
              </a:tr>
              <a:tr h="370840">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RAS-110NJX+RAC-110NX1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11.0kW</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93,723 </a:t>
                      </a:r>
                    </a:p>
                  </a:txBody>
                  <a:tcPr marL="0" marR="0" marT="0" marB="0" anchor="ctr"/>
                </a:tc>
                <a:extLst>
                  <a:ext uri="{0D108BD9-81ED-4DB2-BD59-A6C34878D82A}">
                    <a16:rowId xmlns:a16="http://schemas.microsoft.com/office/drawing/2014/main" xmlns="" val="10013"/>
                  </a:ext>
                </a:extLst>
              </a:tr>
              <a:tr h="370840">
                <a:tc>
                  <a:txBody>
                    <a:bodyPr/>
                    <a:lstStyle/>
                    <a:p>
                      <a:pPr algn="l"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RAS-125NJX+RAC-125NX1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12.5kW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96,348 </a:t>
                      </a:r>
                    </a:p>
                  </a:txBody>
                  <a:tcPr marL="0" marR="0" marT="0" marB="0" anchor="ctr"/>
                </a:tc>
                <a:extLst>
                  <a:ext uri="{0D108BD9-81ED-4DB2-BD59-A6C34878D82A}">
                    <a16:rowId xmlns:a16="http://schemas.microsoft.com/office/drawing/2014/main" xmlns="" val="10014"/>
                  </a:ext>
                </a:extLst>
              </a:tr>
            </a:tbl>
          </a:graphicData>
        </a:graphic>
      </p:graphicFrame>
      <p:graphicFrame>
        <p:nvGraphicFramePr>
          <p:cNvPr id="10" name="Table 9"/>
          <p:cNvGraphicFramePr>
            <a:graphicFrameLocks noGrp="1"/>
          </p:cNvGraphicFramePr>
          <p:nvPr/>
        </p:nvGraphicFramePr>
        <p:xfrm>
          <a:off x="4257000" y="864000"/>
          <a:ext cx="4247393" cy="5709916"/>
        </p:xfrm>
        <a:graphic>
          <a:graphicData uri="http://schemas.openxmlformats.org/drawingml/2006/table">
            <a:tbl>
              <a:tblPr firstRow="1" bandRow="1">
                <a:tableStyleId>{5C22544A-7EE6-4342-B048-85BDC9FD1C3A}</a:tableStyleId>
              </a:tblPr>
              <a:tblGrid>
                <a:gridCol w="2356485">
                  <a:extLst>
                    <a:ext uri="{9D8B030D-6E8A-4147-A177-3AD203B41FA5}">
                      <a16:colId xmlns:a16="http://schemas.microsoft.com/office/drawing/2014/main" xmlns="" val="20000"/>
                    </a:ext>
                  </a:extLst>
                </a:gridCol>
                <a:gridCol w="1054048">
                  <a:extLst>
                    <a:ext uri="{9D8B030D-6E8A-4147-A177-3AD203B41FA5}">
                      <a16:colId xmlns:a16="http://schemas.microsoft.com/office/drawing/2014/main" xmlns="" val="20001"/>
                    </a:ext>
                  </a:extLst>
                </a:gridCol>
                <a:gridCol w="836860">
                  <a:extLst>
                    <a:ext uri="{9D8B030D-6E8A-4147-A177-3AD203B41FA5}">
                      <a16:colId xmlns:a16="http://schemas.microsoft.com/office/drawing/2014/main" xmlns="" val="20002"/>
                    </a:ext>
                  </a:extLst>
                </a:gridCol>
              </a:tblGrid>
              <a:tr h="307331">
                <a:tc gridSpan="3">
                  <a:txBody>
                    <a:bodyPr/>
                    <a:lstStyle/>
                    <a:p>
                      <a:pPr algn="ctr"/>
                      <a:r>
                        <a:rPr lang="zh-TW" altLang="en-US" sz="1400" b="1" dirty="0">
                          <a:latin typeface="微軟正黑體" panose="020B0604030504040204" pitchFamily="34" charset="-120"/>
                          <a:ea typeface="微軟正黑體" panose="020B0604030504040204" pitchFamily="34" charset="-120"/>
                        </a:rPr>
                        <a:t>一對一冷暖埋入冷氣</a:t>
                      </a:r>
                    </a:p>
                  </a:txBody>
                  <a:tcPr/>
                </a:tc>
                <a:tc hMerge="1">
                  <a:txBody>
                    <a:bodyPr/>
                    <a:lstStyle/>
                    <a:p>
                      <a:endParaRPr lang="zh-TW" altLang="en-US" dirty="0">
                        <a:latin typeface="微軟正黑體" panose="020B0604030504040204" pitchFamily="34" charset="-120"/>
                        <a:ea typeface="微軟正黑體" panose="020B0604030504040204" pitchFamily="34" charset="-120"/>
                      </a:endParaRPr>
                    </a:p>
                  </a:txBody>
                  <a:tcPr/>
                </a:tc>
                <a:tc hMerge="1">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0"/>
                  </a:ext>
                </a:extLst>
              </a:tr>
              <a:tr h="522463">
                <a:tc>
                  <a:txBody>
                    <a:bodyPr/>
                    <a:lstStyle/>
                    <a:p>
                      <a:pPr algn="ctr"/>
                      <a:r>
                        <a:rPr lang="zh-TW" altLang="en-US" sz="1400" b="1" dirty="0">
                          <a:latin typeface="微軟正黑體" panose="020B0604030504040204" pitchFamily="34" charset="-120"/>
                          <a:ea typeface="微軟正黑體" panose="020B0604030504040204" pitchFamily="34" charset="-120"/>
                        </a:rPr>
                        <a:t>型號</a:t>
                      </a:r>
                    </a:p>
                  </a:txBody>
                  <a:tcPr anchor="ctr"/>
                </a:tc>
                <a:tc>
                  <a:txBody>
                    <a:bodyPr/>
                    <a:lstStyle/>
                    <a:p>
                      <a:pPr algn="ctr"/>
                      <a:r>
                        <a:rPr lang="zh-TW" altLang="en-US" sz="1400" b="1" dirty="0">
                          <a:latin typeface="微軟正黑體" panose="020B0604030504040204" pitchFamily="34" charset="-120"/>
                          <a:ea typeface="微軟正黑體" panose="020B0604030504040204" pitchFamily="34" charset="-120"/>
                        </a:rPr>
                        <a:t>冷氣能力</a:t>
                      </a:r>
                      <a:endParaRPr lang="en-US" altLang="zh-TW" sz="1400" b="1" dirty="0">
                        <a:latin typeface="微軟正黑體" panose="020B0604030504040204" pitchFamily="34" charset="-120"/>
                        <a:ea typeface="微軟正黑體" panose="020B0604030504040204" pitchFamily="34" charset="-120"/>
                      </a:endParaRPr>
                    </a:p>
                    <a:p>
                      <a:pPr algn="ctr"/>
                      <a:r>
                        <a:rPr lang="en-US" altLang="zh-TW" sz="1400" b="1" dirty="0">
                          <a:latin typeface="微軟正黑體" panose="020B0604030504040204" pitchFamily="34" charset="-120"/>
                          <a:ea typeface="微軟正黑體" panose="020B0604030504040204" pitchFamily="34" charset="-120"/>
                        </a:rPr>
                        <a:t>(kW)</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400" b="1" dirty="0">
                          <a:latin typeface="微軟正黑體" panose="020B0604030504040204" pitchFamily="34" charset="-120"/>
                          <a:ea typeface="微軟正黑體" panose="020B0604030504040204" pitchFamily="34" charset="-120"/>
                        </a:rPr>
                        <a:t>價格</a:t>
                      </a:r>
                    </a:p>
                  </a:txBody>
                  <a:tcPr anchor="ctr"/>
                </a:tc>
                <a:extLst>
                  <a:ext uri="{0D108BD9-81ED-4DB2-BD59-A6C34878D82A}">
                    <a16:rowId xmlns:a16="http://schemas.microsoft.com/office/drawing/2014/main" xmlns="" val="10001"/>
                  </a:ext>
                </a:extLst>
              </a:tr>
              <a:tr h="287066">
                <a:tc>
                  <a:txBody>
                    <a:bodyPr/>
                    <a:lstStyle/>
                    <a:p>
                      <a:pPr algn="l"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RAD-22NJK+RAC-22NK1</a:t>
                      </a:r>
                    </a:p>
                  </a:txBody>
                  <a:tcPr marL="0" marR="0" marT="0" marB="0" anchor="ct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2.2kW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29,736 </a:t>
                      </a:r>
                    </a:p>
                  </a:txBody>
                  <a:tcPr marL="0" marR="0" marT="0" marB="0" anchor="ctr"/>
                </a:tc>
                <a:extLst>
                  <a:ext uri="{0D108BD9-81ED-4DB2-BD59-A6C34878D82A}">
                    <a16:rowId xmlns:a16="http://schemas.microsoft.com/office/drawing/2014/main" xmlns="" val="10002"/>
                  </a:ext>
                </a:extLst>
              </a:tr>
              <a:tr h="287066">
                <a:tc>
                  <a:txBody>
                    <a:bodyPr/>
                    <a:lstStyle/>
                    <a:p>
                      <a:pPr algn="l"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RAD-25NJK+RAC-25NK1</a:t>
                      </a:r>
                    </a:p>
                  </a:txBody>
                  <a:tcPr marL="0" marR="0" marT="0" marB="0" anchor="ct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2.5kW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31,059 </a:t>
                      </a:r>
                    </a:p>
                  </a:txBody>
                  <a:tcPr marL="0" marR="0" marT="0" marB="0" anchor="ctr"/>
                </a:tc>
                <a:extLst>
                  <a:ext uri="{0D108BD9-81ED-4DB2-BD59-A6C34878D82A}">
                    <a16:rowId xmlns:a16="http://schemas.microsoft.com/office/drawing/2014/main" xmlns="" val="10003"/>
                  </a:ext>
                </a:extLst>
              </a:tr>
              <a:tr h="287066">
                <a:tc>
                  <a:txBody>
                    <a:bodyPr/>
                    <a:lstStyle/>
                    <a:p>
                      <a:pPr algn="l"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RAD-28NJK+RAC-28NK1</a:t>
                      </a:r>
                    </a:p>
                  </a:txBody>
                  <a:tcPr marL="0" marR="0" marT="0" marB="0" anchor="ct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2.8kW</a:t>
                      </a:r>
                    </a:p>
                  </a:txBody>
                  <a:tcPr marL="0" marR="0" marT="0" marB="0" anchor="ctr"/>
                </a:tc>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32,529 </a:t>
                      </a:r>
                    </a:p>
                  </a:txBody>
                  <a:tcPr marL="0" marR="0" marT="0" marB="0" anchor="ctr"/>
                </a:tc>
                <a:extLst>
                  <a:ext uri="{0D108BD9-81ED-4DB2-BD59-A6C34878D82A}">
                    <a16:rowId xmlns:a16="http://schemas.microsoft.com/office/drawing/2014/main" xmlns="" val="10004"/>
                  </a:ext>
                </a:extLst>
              </a:tr>
              <a:tr h="287066">
                <a:tc>
                  <a:txBody>
                    <a:bodyPr/>
                    <a:lstStyle/>
                    <a:p>
                      <a:pPr algn="l"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RAD-32NJK+RAC-32NK1</a:t>
                      </a:r>
                    </a:p>
                  </a:txBody>
                  <a:tcPr marL="0" marR="0" marT="0" marB="0" anchor="ct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3.2kW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35,490 </a:t>
                      </a:r>
                    </a:p>
                  </a:txBody>
                  <a:tcPr marL="0" marR="0" marT="0" marB="0" anchor="ctr"/>
                </a:tc>
                <a:extLst>
                  <a:ext uri="{0D108BD9-81ED-4DB2-BD59-A6C34878D82A}">
                    <a16:rowId xmlns:a16="http://schemas.microsoft.com/office/drawing/2014/main" xmlns="" val="10005"/>
                  </a:ext>
                </a:extLst>
              </a:tr>
              <a:tr h="287066">
                <a:tc>
                  <a:txBody>
                    <a:bodyPr/>
                    <a:lstStyle/>
                    <a:p>
                      <a:pPr algn="l"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RAD-36NJK+RAC-36NK1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3.6kW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39,375 </a:t>
                      </a:r>
                    </a:p>
                  </a:txBody>
                  <a:tcPr marL="0" marR="0" marT="0" marB="0" anchor="ctr"/>
                </a:tc>
                <a:extLst>
                  <a:ext uri="{0D108BD9-81ED-4DB2-BD59-A6C34878D82A}">
                    <a16:rowId xmlns:a16="http://schemas.microsoft.com/office/drawing/2014/main" xmlns="" val="10006"/>
                  </a:ext>
                </a:extLst>
              </a:tr>
              <a:tr h="287066">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RAD-40NJK+RAC-40NK1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4.1kW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42,399 </a:t>
                      </a:r>
                    </a:p>
                  </a:txBody>
                  <a:tcPr marL="0" marR="0" marT="0" marB="0" anchor="ctr"/>
                </a:tc>
                <a:extLst>
                  <a:ext uri="{0D108BD9-81ED-4DB2-BD59-A6C34878D82A}">
                    <a16:rowId xmlns:a16="http://schemas.microsoft.com/office/drawing/2014/main" xmlns="" val="10007"/>
                  </a:ext>
                </a:extLst>
              </a:tr>
              <a:tr h="287066">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RAD-50NJK+RAC-50NK1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5.0kW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46,809 </a:t>
                      </a:r>
                    </a:p>
                  </a:txBody>
                  <a:tcPr marL="0" marR="0" marT="0" marB="0" anchor="ctr"/>
                </a:tc>
                <a:extLst>
                  <a:ext uri="{0D108BD9-81ED-4DB2-BD59-A6C34878D82A}">
                    <a16:rowId xmlns:a16="http://schemas.microsoft.com/office/drawing/2014/main" xmlns="" val="10008"/>
                  </a:ext>
                </a:extLst>
              </a:tr>
              <a:tr h="287066">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RAD-63NJK+RAC-63NK</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6.3kW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56,112 </a:t>
                      </a:r>
                    </a:p>
                  </a:txBody>
                  <a:tcPr marL="0" marR="0" marT="0" marB="0" anchor="ctr"/>
                </a:tc>
                <a:extLst>
                  <a:ext uri="{0D108BD9-81ED-4DB2-BD59-A6C34878D82A}">
                    <a16:rowId xmlns:a16="http://schemas.microsoft.com/office/drawing/2014/main" xmlns="" val="10009"/>
                  </a:ext>
                </a:extLst>
              </a:tr>
              <a:tr h="287066">
                <a:tc>
                  <a:txBody>
                    <a:bodyPr/>
                    <a:lstStyle/>
                    <a:p>
                      <a:pPr algn="l"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RAD-71NJK+RAC-71NK</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7.2kW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61,635 </a:t>
                      </a:r>
                    </a:p>
                  </a:txBody>
                  <a:tcPr marL="0" marR="0" marT="0" marB="0" anchor="ctr"/>
                </a:tc>
                <a:extLst>
                  <a:ext uri="{0D108BD9-81ED-4DB2-BD59-A6C34878D82A}">
                    <a16:rowId xmlns:a16="http://schemas.microsoft.com/office/drawing/2014/main" xmlns="" val="10010"/>
                  </a:ext>
                </a:extLst>
              </a:tr>
              <a:tr h="287066">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RAD-81NJK+RAC-81NK1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8.0kW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74,907 </a:t>
                      </a:r>
                    </a:p>
                  </a:txBody>
                  <a:tcPr marL="0" marR="0" marT="0" marB="0" anchor="ctr"/>
                </a:tc>
                <a:extLst>
                  <a:ext uri="{0D108BD9-81ED-4DB2-BD59-A6C34878D82A}">
                    <a16:rowId xmlns:a16="http://schemas.microsoft.com/office/drawing/2014/main" xmlns="" val="10011"/>
                  </a:ext>
                </a:extLst>
              </a:tr>
              <a:tr h="287066">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RAD-81NJX+RAC-81NK1</a:t>
                      </a:r>
                    </a:p>
                  </a:txBody>
                  <a:tcPr marL="0" marR="0" marT="0" marB="0" anchor="ct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8.0kW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77,007 </a:t>
                      </a:r>
                    </a:p>
                  </a:txBody>
                  <a:tcPr marL="0" marR="0" marT="0" marB="0" anchor="ctr"/>
                </a:tc>
                <a:extLst>
                  <a:ext uri="{0D108BD9-81ED-4DB2-BD59-A6C34878D82A}">
                    <a16:rowId xmlns:a16="http://schemas.microsoft.com/office/drawing/2014/main" xmlns="" val="10012"/>
                  </a:ext>
                </a:extLst>
              </a:tr>
              <a:tr h="287066">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RAD-90NJK+RAC-90NK1</a:t>
                      </a:r>
                    </a:p>
                  </a:txBody>
                  <a:tcPr marL="0" marR="0" marT="0" marB="0" anchor="ct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8.7kW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82,173 </a:t>
                      </a:r>
                    </a:p>
                  </a:txBody>
                  <a:tcPr marL="0" marR="0" marT="0" marB="0" anchor="ctr"/>
                </a:tc>
                <a:extLst>
                  <a:ext uri="{0D108BD9-81ED-4DB2-BD59-A6C34878D82A}">
                    <a16:rowId xmlns:a16="http://schemas.microsoft.com/office/drawing/2014/main" xmlns="" val="10013"/>
                  </a:ext>
                </a:extLst>
              </a:tr>
              <a:tr h="287066">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RAD-90NJX+RAC-90NK1</a:t>
                      </a:r>
                    </a:p>
                  </a:txBody>
                  <a:tcPr marL="0" marR="0" marT="0" marB="0" anchor="ct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8.7kW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84,273 </a:t>
                      </a:r>
                    </a:p>
                  </a:txBody>
                  <a:tcPr marL="0" marR="0" marT="0" marB="0" anchor="ctr"/>
                </a:tc>
                <a:extLst>
                  <a:ext uri="{0D108BD9-81ED-4DB2-BD59-A6C34878D82A}">
                    <a16:rowId xmlns:a16="http://schemas.microsoft.com/office/drawing/2014/main" xmlns="" val="10014"/>
                  </a:ext>
                </a:extLst>
              </a:tr>
              <a:tr h="287066">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RAD-110NJX+RAC-110NX1</a:t>
                      </a:r>
                    </a:p>
                  </a:txBody>
                  <a:tcPr marL="0" marR="0" marT="0" marB="0" anchor="ct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11.0kW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92,358 </a:t>
                      </a:r>
                    </a:p>
                  </a:txBody>
                  <a:tcPr marL="0" marR="0" marT="0" marB="0" anchor="ctr"/>
                </a:tc>
                <a:extLst>
                  <a:ext uri="{0D108BD9-81ED-4DB2-BD59-A6C34878D82A}">
                    <a16:rowId xmlns:a16="http://schemas.microsoft.com/office/drawing/2014/main" xmlns="" val="10015"/>
                  </a:ext>
                </a:extLst>
              </a:tr>
              <a:tr h="287066">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RAD-125NJX+RAC-125NX1</a:t>
                      </a:r>
                    </a:p>
                  </a:txBody>
                  <a:tcPr marL="0" marR="0" marT="0" marB="0" anchor="ct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12.5kW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94,983 </a:t>
                      </a:r>
                    </a:p>
                  </a:txBody>
                  <a:tcPr marL="0" marR="0" marT="0" marB="0" anchor="ctr"/>
                </a:tc>
                <a:extLst>
                  <a:ext uri="{0D108BD9-81ED-4DB2-BD59-A6C34878D82A}">
                    <a16:rowId xmlns:a16="http://schemas.microsoft.com/office/drawing/2014/main" xmlns="" val="10016"/>
                  </a:ext>
                </a:extLst>
              </a:tr>
              <a:tr h="287066">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RAD-140NJX+RAC-140NX1</a:t>
                      </a:r>
                    </a:p>
                  </a:txBody>
                  <a:tcPr marL="0" marR="0" marT="0" marB="0" anchor="ct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14.0kW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99,582 </a:t>
                      </a:r>
                    </a:p>
                  </a:txBody>
                  <a:tcPr marL="0" marR="0" marT="0" marB="0" anchor="ctr"/>
                </a:tc>
                <a:extLst>
                  <a:ext uri="{0D108BD9-81ED-4DB2-BD59-A6C34878D82A}">
                    <a16:rowId xmlns:a16="http://schemas.microsoft.com/office/drawing/2014/main" xmlns="" val="10017"/>
                  </a:ext>
                </a:extLst>
              </a:tr>
              <a:tr h="287066">
                <a:tc>
                  <a:txBody>
                    <a:bodyPr/>
                    <a:lstStyle/>
                    <a:p>
                      <a:pPr algn="l"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RAD-160NJX+RAC-160NX1</a:t>
                      </a:r>
                    </a:p>
                  </a:txBody>
                  <a:tcPr marL="0" marR="0" marT="0" marB="0" anchor="ctr"/>
                </a:tc>
                <a:tc>
                  <a:txBody>
                    <a:bodyPr/>
                    <a:lstStyle/>
                    <a:p>
                      <a:pPr algn="ctr" fontAlgn="ctr"/>
                      <a:r>
                        <a:rPr lang="en-US" sz="1400" b="0" i="0" u="none" strike="noStrike" dirty="0">
                          <a:solidFill>
                            <a:srgbClr val="000000"/>
                          </a:solidFill>
                          <a:effectLst/>
                          <a:latin typeface="微軟正黑體" panose="020B0604030504040204" pitchFamily="34" charset="-120"/>
                          <a:ea typeface="微軟正黑體" panose="020B0604030504040204" pitchFamily="34" charset="-120"/>
                        </a:rPr>
                        <a:t>16.0kW</a:t>
                      </a:r>
                    </a:p>
                  </a:txBody>
                  <a:tcPr marL="0" marR="0" marT="0" marB="0" anchor="ctr"/>
                </a:tc>
                <a:tc>
                  <a:txBody>
                    <a:bodyPr/>
                    <a:lstStyle/>
                    <a:p>
                      <a:pPr algn="ctr" fontAlgn="ct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103,782 </a:t>
                      </a:r>
                    </a:p>
                  </a:txBody>
                  <a:tcPr marL="0" marR="0" marT="0" marB="0" anchor="ctr"/>
                </a:tc>
                <a:extLst>
                  <a:ext uri="{0D108BD9-81ED-4DB2-BD59-A6C34878D82A}">
                    <a16:rowId xmlns:a16="http://schemas.microsoft.com/office/drawing/2014/main" xmlns="" val="10018"/>
                  </a:ext>
                </a:extLst>
              </a:tr>
            </a:tbl>
          </a:graphicData>
        </a:graphic>
      </p:graphicFrame>
      <p:sp>
        <p:nvSpPr>
          <p:cNvPr id="12" name="文字方塊 11">
            <a:extLst>
              <a:ext uri="{FF2B5EF4-FFF2-40B4-BE49-F238E27FC236}">
                <a16:creationId xmlns:a16="http://schemas.microsoft.com/office/drawing/2014/main" xmlns="" id="{B965C0BA-E659-4A20-9C81-FA2E91A2DFEB}"/>
              </a:ext>
            </a:extLst>
          </p:cNvPr>
          <p:cNvSpPr txBox="1"/>
          <p:nvPr/>
        </p:nvSpPr>
        <p:spPr>
          <a:xfrm>
            <a:off x="719393" y="6538912"/>
            <a:ext cx="7785000" cy="338554"/>
          </a:xfrm>
          <a:prstGeom prst="rect">
            <a:avLst/>
          </a:prstGeom>
          <a:noFill/>
        </p:spPr>
        <p:txBody>
          <a:bodyPr wrap="square" rtlCol="0">
            <a:spAutoFit/>
          </a:bodyPr>
          <a:lstStyle/>
          <a:p>
            <a:r>
              <a:rPr lang="zh-TW" altLang="zh-TW" sz="1600" b="1" dirty="0">
                <a:solidFill>
                  <a:srgbClr val="0064A6"/>
                </a:solidFill>
                <a:latin typeface="微軟正黑體" panose="020B0604030504040204" pitchFamily="34" charset="-120"/>
                <a:ea typeface="微軟正黑體" panose="020B0604030504040204" pitchFamily="34" charset="-120"/>
              </a:rPr>
              <a:t>圈選日立冷氣之學校，本公司提供</a:t>
            </a:r>
            <a:r>
              <a:rPr lang="zh-TW" altLang="zh-TW" sz="1600" b="1" dirty="0">
                <a:solidFill>
                  <a:srgbClr val="FF0000"/>
                </a:solidFill>
                <a:latin typeface="微軟正黑體" panose="020B0604030504040204" pitchFamily="34" charset="-120"/>
                <a:ea typeface="微軟正黑體" panose="020B0604030504040204" pitchFamily="34" charset="-120"/>
              </a:rPr>
              <a:t>兩方案優惠</a:t>
            </a:r>
            <a:r>
              <a:rPr lang="zh-TW" altLang="zh-TW" sz="1600" b="1" dirty="0">
                <a:solidFill>
                  <a:srgbClr val="0064A6"/>
                </a:solidFill>
                <a:latin typeface="微軟正黑體" panose="020B0604030504040204" pitchFamily="34" charset="-120"/>
                <a:ea typeface="微軟正黑體" panose="020B0604030504040204" pitchFamily="34" charset="-120"/>
              </a:rPr>
              <a:t>，學校可依需求</a:t>
            </a:r>
            <a:r>
              <a:rPr lang="zh-TW" altLang="zh-TW" sz="1600" b="1" dirty="0">
                <a:solidFill>
                  <a:srgbClr val="FF0000"/>
                </a:solidFill>
                <a:latin typeface="微軟正黑體" panose="020B0604030504040204" pitchFamily="34" charset="-120"/>
                <a:ea typeface="微軟正黑體" panose="020B0604030504040204" pitchFamily="34" charset="-120"/>
              </a:rPr>
              <a:t>擇一選擇</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zh-TW" sz="1600" b="1" dirty="0">
                <a:solidFill>
                  <a:srgbClr val="FF0000"/>
                </a:solidFill>
                <a:latin typeface="微軟正黑體" panose="020B0604030504040204" pitchFamily="34" charset="-120"/>
                <a:ea typeface="微軟正黑體" panose="020B0604030504040204" pitchFamily="34" charset="-120"/>
              </a:rPr>
              <a:t>不可兌換現金</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
        <p:nvSpPr>
          <p:cNvPr id="16" name="TextBox 39">
            <a:extLst>
              <a:ext uri="{FF2B5EF4-FFF2-40B4-BE49-F238E27FC236}">
                <a16:creationId xmlns:a16="http://schemas.microsoft.com/office/drawing/2014/main" xmlns="" id="{080128C9-2CB9-4E62-9550-99CA3924AF4B}"/>
              </a:ext>
            </a:extLst>
          </p:cNvPr>
          <p:cNvSpPr txBox="1"/>
          <p:nvPr/>
        </p:nvSpPr>
        <p:spPr>
          <a:xfrm>
            <a:off x="4527000" y="0"/>
            <a:ext cx="3284507" cy="872418"/>
          </a:xfrm>
          <a:prstGeom prst="rect">
            <a:avLst/>
          </a:prstGeom>
          <a:noFill/>
        </p:spPr>
        <p:txBody>
          <a:bodyPr wrap="square" rtlCol="0">
            <a:spAutoFit/>
          </a:bodyPr>
          <a:lstStyle/>
          <a:p>
            <a:pPr>
              <a:lnSpc>
                <a:spcPct val="150000"/>
              </a:lnSpc>
            </a:pPr>
            <a:r>
              <a:rPr lang="zh-TW" altLang="en-US" b="1" dirty="0">
                <a:solidFill>
                  <a:srgbClr val="0064A6"/>
                </a:solidFill>
                <a:ea typeface="微軟正黑體" panose="020B0604030504040204" pitchFamily="34" charset="-120"/>
              </a:rPr>
              <a:t>產品皆為</a:t>
            </a:r>
            <a:r>
              <a:rPr lang="en-US" altLang="zh-TW" b="1" dirty="0">
                <a:solidFill>
                  <a:srgbClr val="0064A6"/>
                </a:solidFill>
                <a:ea typeface="微軟正黑體" panose="020B0604030504040204" pitchFamily="34" charset="-120"/>
              </a:rPr>
              <a:t>MIT(</a:t>
            </a:r>
            <a:r>
              <a:rPr lang="zh-TW" altLang="en-US" b="1" dirty="0">
                <a:solidFill>
                  <a:srgbClr val="0064A6"/>
                </a:solidFill>
                <a:ea typeface="微軟正黑體" panose="020B0604030504040204" pitchFamily="34" charset="-120"/>
              </a:rPr>
              <a:t>詳附件</a:t>
            </a:r>
            <a:r>
              <a:rPr lang="en-US" altLang="zh-TW" b="1" dirty="0">
                <a:solidFill>
                  <a:srgbClr val="0064A6"/>
                </a:solidFill>
                <a:ea typeface="微軟正黑體" panose="020B0604030504040204" pitchFamily="34" charset="-120"/>
              </a:rPr>
              <a:t>P33~35)</a:t>
            </a:r>
          </a:p>
          <a:p>
            <a:pPr>
              <a:lnSpc>
                <a:spcPct val="150000"/>
              </a:lnSpc>
            </a:pPr>
            <a:r>
              <a:rPr lang="zh-TW" altLang="en-US" b="1" dirty="0">
                <a:solidFill>
                  <a:srgbClr val="FF0000"/>
                </a:solidFill>
                <a:latin typeface="微軟正黑體" panose="020B0604030504040204" pitchFamily="34" charset="-120"/>
                <a:ea typeface="微軟正黑體" panose="020B0604030504040204" pitchFamily="34" charset="-120"/>
              </a:rPr>
              <a:t>合約簽訂時需選定商品或服務</a:t>
            </a:r>
          </a:p>
        </p:txBody>
      </p:sp>
    </p:spTree>
    <p:extLst>
      <p:ext uri="{BB962C8B-B14F-4D97-AF65-F5344CB8AC3E}">
        <p14:creationId xmlns:p14="http://schemas.microsoft.com/office/powerpoint/2010/main" val="163383729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47</a:t>
            </a:fld>
            <a:endParaRPr lang="zh-TW" altLang="en-US"/>
          </a:p>
        </p:txBody>
      </p:sp>
      <p:grpSp>
        <p:nvGrpSpPr>
          <p:cNvPr id="11" name="群組 10"/>
          <p:cNvGrpSpPr/>
          <p:nvPr/>
        </p:nvGrpSpPr>
        <p:grpSpPr>
          <a:xfrm>
            <a:off x="387000" y="774000"/>
            <a:ext cx="7020000" cy="108000"/>
            <a:chOff x="387000" y="774000"/>
            <a:chExt cx="7020000" cy="108000"/>
          </a:xfrm>
        </p:grpSpPr>
        <p:sp>
          <p:nvSpPr>
            <p:cNvPr id="14" name="矩形 13">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7"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優惠條款</a:t>
            </a:r>
            <a:r>
              <a:rPr lang="en-US" altLang="zh-TW" dirty="0"/>
              <a:t>(</a:t>
            </a:r>
            <a:r>
              <a:rPr lang="zh-TW" altLang="en-US" dirty="0"/>
              <a:t>方案二</a:t>
            </a:r>
            <a:r>
              <a:rPr lang="en-US" altLang="zh-TW" dirty="0"/>
              <a:t>)</a:t>
            </a:r>
          </a:p>
        </p:txBody>
      </p:sp>
      <p:sp>
        <p:nvSpPr>
          <p:cNvPr id="10" name="文字方塊 9">
            <a:extLst>
              <a:ext uri="{FF2B5EF4-FFF2-40B4-BE49-F238E27FC236}">
                <a16:creationId xmlns:a16="http://schemas.microsoft.com/office/drawing/2014/main" xmlns="" id="{E86DBC5C-5950-4DA9-B5C7-651450D113C4}"/>
              </a:ext>
            </a:extLst>
          </p:cNvPr>
          <p:cNvSpPr txBox="1"/>
          <p:nvPr/>
        </p:nvSpPr>
        <p:spPr>
          <a:xfrm>
            <a:off x="437696" y="1089000"/>
            <a:ext cx="8268607" cy="4834144"/>
          </a:xfrm>
          <a:prstGeom prst="rect">
            <a:avLst/>
          </a:prstGeom>
          <a:noFill/>
        </p:spPr>
        <p:txBody>
          <a:bodyPr wrap="square" rtlCol="0">
            <a:spAutoFit/>
          </a:bodyPr>
          <a:lstStyle/>
          <a:p>
            <a:pPr>
              <a:lnSpc>
                <a:spcPct val="150000"/>
              </a:lnSpc>
            </a:pPr>
            <a:r>
              <a:rPr kumimoji="1" lang="zh-TW" altLang="en-US" sz="2400" b="1" dirty="0">
                <a:solidFill>
                  <a:srgbClr val="0064A6"/>
                </a:solidFill>
                <a:ea typeface="微軟正黑體" panose="020B0604030504040204" pitchFamily="34" charset="-120"/>
              </a:rPr>
              <a:t>驗收後</a:t>
            </a:r>
            <a:r>
              <a:rPr lang="zh-TW" altLang="en-US" sz="3200" b="1" dirty="0">
                <a:solidFill>
                  <a:srgbClr val="8EC31F"/>
                </a:solidFill>
                <a:ea typeface="微軟正黑體" panose="020B0604030504040204" pitchFamily="34" charset="-120"/>
              </a:rPr>
              <a:t>第一年</a:t>
            </a:r>
            <a:r>
              <a:rPr kumimoji="1" lang="zh-TW" altLang="en-US" sz="2400" b="1" dirty="0">
                <a:solidFill>
                  <a:srgbClr val="143D53"/>
                </a:solidFill>
                <a:ea typeface="微軟正黑體" panose="020B0604030504040204" pitchFamily="34" charset="-120"/>
              </a:rPr>
              <a:t>及</a:t>
            </a:r>
            <a:r>
              <a:rPr lang="zh-TW" altLang="en-US" sz="3200" b="1" dirty="0">
                <a:solidFill>
                  <a:srgbClr val="8EC31F"/>
                </a:solidFill>
                <a:ea typeface="微軟正黑體" panose="020B0604030504040204" pitchFamily="34" charset="-120"/>
              </a:rPr>
              <a:t>第二年</a:t>
            </a:r>
            <a:r>
              <a:rPr kumimoji="1" lang="zh-TW" altLang="en-US" sz="2400" b="1" dirty="0">
                <a:solidFill>
                  <a:srgbClr val="0064A6"/>
                </a:solidFill>
                <a:ea typeface="微軟正黑體" panose="020B0604030504040204" pitchFamily="34" charset="-120"/>
              </a:rPr>
              <a:t>室內機保養，</a:t>
            </a:r>
            <a:r>
              <a:rPr kumimoji="1" lang="zh-TW" altLang="en-US" sz="2400" b="1" dirty="0">
                <a:solidFill>
                  <a:srgbClr val="143D53"/>
                </a:solidFill>
                <a:ea typeface="微軟正黑體" panose="020B0604030504040204" pitchFamily="34" charset="-120"/>
              </a:rPr>
              <a:t>保養內容為：</a:t>
            </a:r>
            <a:endParaRPr kumimoji="1" lang="en-US" altLang="zh-TW" sz="2400" b="1" dirty="0">
              <a:solidFill>
                <a:srgbClr val="143D53"/>
              </a:solidFill>
              <a:ea typeface="微軟正黑體" panose="020B0604030504040204" pitchFamily="34" charset="-120"/>
            </a:endParaRPr>
          </a:p>
          <a:p>
            <a:pPr>
              <a:lnSpc>
                <a:spcPct val="150000"/>
              </a:lnSpc>
            </a:pPr>
            <a:r>
              <a:rPr kumimoji="1" lang="en-US" altLang="zh-TW" sz="2400" b="1" dirty="0">
                <a:solidFill>
                  <a:srgbClr val="143D53"/>
                </a:solidFill>
                <a:ea typeface="微軟正黑體" panose="020B0604030504040204" pitchFamily="34" charset="-120"/>
              </a:rPr>
              <a:t>(</a:t>
            </a:r>
            <a:r>
              <a:rPr kumimoji="1" lang="zh-TW" altLang="en-US" sz="2400" b="1" dirty="0">
                <a:solidFill>
                  <a:srgbClr val="143D53"/>
                </a:solidFill>
                <a:ea typeface="微軟正黑體" panose="020B0604030504040204" pitchFamily="34" charset="-120"/>
              </a:rPr>
              <a:t>一</a:t>
            </a:r>
            <a:r>
              <a:rPr kumimoji="1" lang="en-US" altLang="zh-TW" sz="2400" b="1" dirty="0">
                <a:solidFill>
                  <a:srgbClr val="143D53"/>
                </a:solidFill>
                <a:ea typeface="微軟正黑體" panose="020B0604030504040204" pitchFamily="34" charset="-120"/>
              </a:rPr>
              <a:t>)</a:t>
            </a:r>
            <a:r>
              <a:rPr kumimoji="1" lang="zh-TW" altLang="en-US" sz="2400" b="1" dirty="0">
                <a:solidFill>
                  <a:srgbClr val="0064A6"/>
                </a:solidFill>
                <a:ea typeface="微軟正黑體" panose="020B0604030504040204" pitchFamily="34" charset="-120"/>
              </a:rPr>
              <a:t>濾網</a:t>
            </a:r>
            <a:r>
              <a:rPr kumimoji="1" lang="zh-TW" altLang="en-US" sz="2400" b="1" dirty="0">
                <a:solidFill>
                  <a:srgbClr val="143D53"/>
                </a:solidFill>
                <a:ea typeface="微軟正黑體" panose="020B0604030504040204" pitchFamily="34" charset="-120"/>
              </a:rPr>
              <a:t>清潔。</a:t>
            </a:r>
            <a:endParaRPr kumimoji="1" lang="en-US" altLang="zh-TW" sz="2400" b="1" dirty="0">
              <a:solidFill>
                <a:srgbClr val="143D53"/>
              </a:solidFill>
              <a:ea typeface="微軟正黑體" panose="020B0604030504040204" pitchFamily="34" charset="-120"/>
            </a:endParaRPr>
          </a:p>
          <a:p>
            <a:pPr>
              <a:lnSpc>
                <a:spcPct val="150000"/>
              </a:lnSpc>
            </a:pPr>
            <a:r>
              <a:rPr kumimoji="1" lang="en-US" altLang="zh-TW" sz="2400" b="1" dirty="0">
                <a:solidFill>
                  <a:srgbClr val="143D53"/>
                </a:solidFill>
                <a:ea typeface="微軟正黑體" panose="020B0604030504040204" pitchFamily="34" charset="-120"/>
              </a:rPr>
              <a:t>(</a:t>
            </a:r>
            <a:r>
              <a:rPr kumimoji="1" lang="zh-TW" altLang="en-US" sz="2400" b="1" dirty="0">
                <a:solidFill>
                  <a:srgbClr val="143D53"/>
                </a:solidFill>
                <a:ea typeface="微軟正黑體" panose="020B0604030504040204" pitchFamily="34" charset="-120"/>
              </a:rPr>
              <a:t>二</a:t>
            </a:r>
            <a:r>
              <a:rPr kumimoji="1" lang="en-US" altLang="zh-TW" sz="2400" b="1" dirty="0">
                <a:solidFill>
                  <a:srgbClr val="143D53"/>
                </a:solidFill>
                <a:ea typeface="微軟正黑體" panose="020B0604030504040204" pitchFamily="34" charset="-120"/>
              </a:rPr>
              <a:t>)</a:t>
            </a:r>
            <a:r>
              <a:rPr kumimoji="1" lang="zh-TW" altLang="en-US" sz="2400" b="1" dirty="0">
                <a:solidFill>
                  <a:srgbClr val="0064A6"/>
                </a:solidFill>
                <a:ea typeface="微軟正黑體" panose="020B0604030504040204" pitchFamily="34" charset="-120"/>
              </a:rPr>
              <a:t>排水管</a:t>
            </a:r>
            <a:r>
              <a:rPr kumimoji="1" lang="zh-TW" altLang="en-US" sz="2400" b="1" dirty="0">
                <a:solidFill>
                  <a:srgbClr val="143D53"/>
                </a:solidFill>
                <a:ea typeface="微軟正黑體" panose="020B0604030504040204" pitchFamily="34" charset="-120"/>
              </a:rPr>
              <a:t>清潔。</a:t>
            </a:r>
            <a:endParaRPr kumimoji="1" lang="en-US" altLang="zh-TW" sz="2400" b="1" dirty="0">
              <a:solidFill>
                <a:srgbClr val="143D53"/>
              </a:solidFill>
              <a:ea typeface="微軟正黑體" panose="020B0604030504040204" pitchFamily="34" charset="-120"/>
            </a:endParaRPr>
          </a:p>
          <a:p>
            <a:pPr>
              <a:lnSpc>
                <a:spcPct val="150000"/>
              </a:lnSpc>
            </a:pPr>
            <a:r>
              <a:rPr kumimoji="1" lang="en-US" altLang="zh-TW" sz="2400" b="1" dirty="0">
                <a:solidFill>
                  <a:srgbClr val="143D53"/>
                </a:solidFill>
                <a:ea typeface="微軟正黑體" panose="020B0604030504040204" pitchFamily="34" charset="-120"/>
              </a:rPr>
              <a:t>(</a:t>
            </a:r>
            <a:r>
              <a:rPr kumimoji="1" lang="zh-TW" altLang="en-US" sz="2400" b="1" dirty="0">
                <a:solidFill>
                  <a:srgbClr val="143D53"/>
                </a:solidFill>
                <a:ea typeface="微軟正黑體" panose="020B0604030504040204" pitchFamily="34" charset="-120"/>
              </a:rPr>
              <a:t>三</a:t>
            </a:r>
            <a:r>
              <a:rPr kumimoji="1" lang="en-US" altLang="zh-TW" sz="2400" b="1" dirty="0">
                <a:solidFill>
                  <a:srgbClr val="143D53"/>
                </a:solidFill>
                <a:ea typeface="微軟正黑體" panose="020B0604030504040204" pitchFamily="34" charset="-120"/>
              </a:rPr>
              <a:t>)</a:t>
            </a:r>
            <a:r>
              <a:rPr kumimoji="1" lang="zh-TW" altLang="en-US" sz="2400" b="1" dirty="0">
                <a:solidFill>
                  <a:srgbClr val="143D53"/>
                </a:solidFill>
                <a:ea typeface="微軟正黑體" panose="020B0604030504040204" pitchFamily="34" charset="-120"/>
              </a:rPr>
              <a:t>鰭片髒污採</a:t>
            </a:r>
            <a:r>
              <a:rPr lang="zh-TW" altLang="en-US" sz="3200" b="1" dirty="0">
                <a:solidFill>
                  <a:srgbClr val="8EC31F"/>
                </a:solidFill>
                <a:ea typeface="微軟正黑體" panose="020B0604030504040204" pitchFamily="34" charset="-120"/>
              </a:rPr>
              <a:t>高壓清水</a:t>
            </a:r>
            <a:r>
              <a:rPr kumimoji="1" lang="zh-TW" altLang="en-US" sz="2400" b="1" dirty="0">
                <a:solidFill>
                  <a:srgbClr val="143D53"/>
                </a:solidFill>
                <a:ea typeface="微軟正黑體" panose="020B0604030504040204" pitchFamily="34" charset="-120"/>
              </a:rPr>
              <a:t>清潔。</a:t>
            </a:r>
            <a:endParaRPr kumimoji="1" lang="en-US" altLang="zh-TW" sz="2400" b="1" dirty="0">
              <a:solidFill>
                <a:srgbClr val="143D53"/>
              </a:solidFill>
              <a:ea typeface="微軟正黑體" panose="020B0604030504040204" pitchFamily="34" charset="-120"/>
            </a:endParaRPr>
          </a:p>
          <a:p>
            <a:pPr>
              <a:lnSpc>
                <a:spcPct val="150000"/>
              </a:lnSpc>
            </a:pPr>
            <a:r>
              <a:rPr kumimoji="1" lang="en-US" altLang="zh-TW" sz="2400" b="1" dirty="0">
                <a:solidFill>
                  <a:srgbClr val="143D53"/>
                </a:solidFill>
                <a:ea typeface="微軟正黑體" panose="020B0604030504040204" pitchFamily="34" charset="-120"/>
              </a:rPr>
              <a:t>(</a:t>
            </a:r>
            <a:r>
              <a:rPr kumimoji="1" lang="zh-TW" altLang="en-US" sz="2400" b="1" dirty="0">
                <a:solidFill>
                  <a:srgbClr val="143D53"/>
                </a:solidFill>
                <a:ea typeface="微軟正黑體" panose="020B0604030504040204" pitchFamily="34" charset="-120"/>
              </a:rPr>
              <a:t>四</a:t>
            </a:r>
            <a:r>
              <a:rPr kumimoji="1" lang="en-US" altLang="zh-TW" sz="2400" b="1" dirty="0">
                <a:solidFill>
                  <a:srgbClr val="143D53"/>
                </a:solidFill>
                <a:ea typeface="微軟正黑體" panose="020B0604030504040204" pitchFamily="34" charset="-120"/>
              </a:rPr>
              <a:t>)</a:t>
            </a:r>
            <a:r>
              <a:rPr kumimoji="1" lang="zh-TW" altLang="en-US" sz="2400" b="1" dirty="0">
                <a:solidFill>
                  <a:srgbClr val="143D53"/>
                </a:solidFill>
                <a:ea typeface="微軟正黑體" panose="020B0604030504040204" pitchFamily="34" charset="-120"/>
              </a:rPr>
              <a:t>室內機巡檢。</a:t>
            </a:r>
            <a:endParaRPr kumimoji="1" lang="en-US" altLang="zh-TW" sz="2400" b="1" dirty="0">
              <a:solidFill>
                <a:srgbClr val="143D53"/>
              </a:solidFill>
              <a:ea typeface="微軟正黑體" panose="020B0604030504040204" pitchFamily="34" charset="-120"/>
            </a:endParaRPr>
          </a:p>
          <a:p>
            <a:pPr>
              <a:lnSpc>
                <a:spcPct val="150000"/>
              </a:lnSpc>
            </a:pPr>
            <a:r>
              <a:rPr kumimoji="1" lang="zh-TW" altLang="en-US" sz="2400" b="1" dirty="0">
                <a:solidFill>
                  <a:srgbClr val="143D53"/>
                </a:solidFill>
                <a:ea typeface="微軟正黑體" panose="020B0604030504040204" pitchFamily="34" charset="-120"/>
              </a:rPr>
              <a:t>       </a:t>
            </a:r>
            <a:r>
              <a:rPr kumimoji="1" lang="en-US" altLang="zh-TW" sz="2400" b="1" dirty="0">
                <a:solidFill>
                  <a:srgbClr val="143D53"/>
                </a:solidFill>
                <a:ea typeface="微軟正黑體" panose="020B0604030504040204" pitchFamily="34" charset="-120"/>
              </a:rPr>
              <a:t>※</a:t>
            </a:r>
            <a:r>
              <a:rPr kumimoji="1" lang="zh-TW" altLang="en-US" sz="2400" b="1" dirty="0">
                <a:solidFill>
                  <a:srgbClr val="143D53"/>
                </a:solidFill>
                <a:ea typeface="微軟正黑體" panose="020B0604030504040204" pitchFamily="34" charset="-120"/>
              </a:rPr>
              <a:t>巡檢內容為：冷媒是否洩漏、冷氣是否正常運轉、室內 </a:t>
            </a:r>
            <a:endParaRPr kumimoji="1" lang="en-US" altLang="zh-TW" sz="2400" b="1" dirty="0">
              <a:solidFill>
                <a:srgbClr val="143D53"/>
              </a:solidFill>
              <a:ea typeface="微軟正黑體" panose="020B0604030504040204" pitchFamily="34" charset="-120"/>
            </a:endParaRPr>
          </a:p>
          <a:p>
            <a:pPr>
              <a:lnSpc>
                <a:spcPct val="150000"/>
              </a:lnSpc>
            </a:pPr>
            <a:r>
              <a:rPr kumimoji="1" lang="zh-TW" altLang="en-US" sz="2400" b="1" dirty="0">
                <a:solidFill>
                  <a:srgbClr val="143D53"/>
                </a:solidFill>
                <a:ea typeface="微軟正黑體" panose="020B0604030504040204" pitchFamily="34" charset="-120"/>
              </a:rPr>
              <a:t>           外機螺絲是否鬆動及電流是否正常。</a:t>
            </a:r>
            <a:endParaRPr kumimoji="1" lang="en-US" altLang="zh-TW" sz="2400" b="1" dirty="0">
              <a:solidFill>
                <a:srgbClr val="143D53"/>
              </a:solidFill>
              <a:ea typeface="微軟正黑體" panose="020B0604030504040204" pitchFamily="34" charset="-120"/>
            </a:endParaRPr>
          </a:p>
          <a:p>
            <a:pPr algn="ctr">
              <a:lnSpc>
                <a:spcPct val="150000"/>
              </a:lnSpc>
            </a:pPr>
            <a:r>
              <a:rPr kumimoji="1" lang="en-US" altLang="zh-TW" sz="2400" b="1" dirty="0">
                <a:solidFill>
                  <a:srgbClr val="FF0000"/>
                </a:solidFill>
                <a:ea typeface="微軟正黑體" panose="020B0604030504040204" pitchFamily="34" charset="-120"/>
              </a:rPr>
              <a:t>※</a:t>
            </a:r>
            <a:r>
              <a:rPr kumimoji="1" lang="zh-TW" altLang="en-US" sz="2400" b="1" dirty="0">
                <a:solidFill>
                  <a:srgbClr val="FF0000"/>
                </a:solidFill>
                <a:ea typeface="微軟正黑體" panose="020B0604030504040204" pitchFamily="34" charset="-120"/>
              </a:rPr>
              <a:t>合約簽訂時需選定商品或服務</a:t>
            </a:r>
          </a:p>
        </p:txBody>
      </p:sp>
      <p:sp>
        <p:nvSpPr>
          <p:cNvPr id="9" name="文字方塊 8">
            <a:extLst>
              <a:ext uri="{FF2B5EF4-FFF2-40B4-BE49-F238E27FC236}">
                <a16:creationId xmlns:a16="http://schemas.microsoft.com/office/drawing/2014/main" xmlns="" id="{85AE75FE-7150-4F03-9E04-5D5774D3FB18}"/>
              </a:ext>
            </a:extLst>
          </p:cNvPr>
          <p:cNvSpPr txBox="1"/>
          <p:nvPr/>
        </p:nvSpPr>
        <p:spPr>
          <a:xfrm>
            <a:off x="702000" y="6339446"/>
            <a:ext cx="7830000" cy="338554"/>
          </a:xfrm>
          <a:prstGeom prst="rect">
            <a:avLst/>
          </a:prstGeom>
          <a:noFill/>
        </p:spPr>
        <p:txBody>
          <a:bodyPr wrap="square" rtlCol="0">
            <a:spAutoFit/>
          </a:bodyPr>
          <a:lstStyle/>
          <a:p>
            <a:r>
              <a:rPr lang="zh-TW" altLang="zh-TW" sz="1600" b="1" dirty="0">
                <a:solidFill>
                  <a:srgbClr val="0064A6"/>
                </a:solidFill>
                <a:latin typeface="微軟正黑體" panose="020B0604030504040204" pitchFamily="34" charset="-120"/>
                <a:ea typeface="微軟正黑體" panose="020B0604030504040204" pitchFamily="34" charset="-120"/>
              </a:rPr>
              <a:t>圈選日立冷氣之學校，本公司提供</a:t>
            </a:r>
            <a:r>
              <a:rPr lang="zh-TW" altLang="zh-TW" sz="1600" b="1" dirty="0">
                <a:solidFill>
                  <a:srgbClr val="FF0000"/>
                </a:solidFill>
                <a:latin typeface="微軟正黑體" panose="020B0604030504040204" pitchFamily="34" charset="-120"/>
                <a:ea typeface="微軟正黑體" panose="020B0604030504040204" pitchFamily="34" charset="-120"/>
              </a:rPr>
              <a:t>兩方案優惠</a:t>
            </a:r>
            <a:r>
              <a:rPr lang="zh-TW" altLang="zh-TW" sz="1600" b="1" dirty="0">
                <a:solidFill>
                  <a:srgbClr val="0064A6"/>
                </a:solidFill>
                <a:latin typeface="微軟正黑體" panose="020B0604030504040204" pitchFamily="34" charset="-120"/>
                <a:ea typeface="微軟正黑體" panose="020B0604030504040204" pitchFamily="34" charset="-120"/>
              </a:rPr>
              <a:t>，學校可依需求</a:t>
            </a:r>
            <a:r>
              <a:rPr lang="zh-TW" altLang="zh-TW" sz="1600" b="1" dirty="0">
                <a:solidFill>
                  <a:srgbClr val="FF0000"/>
                </a:solidFill>
                <a:latin typeface="微軟正黑體" panose="020B0604030504040204" pitchFamily="34" charset="-120"/>
                <a:ea typeface="微軟正黑體" panose="020B0604030504040204" pitchFamily="34" charset="-120"/>
              </a:rPr>
              <a:t>擇一選擇</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zh-TW" sz="1600" b="1" dirty="0">
                <a:solidFill>
                  <a:srgbClr val="FF0000"/>
                </a:solidFill>
                <a:latin typeface="微軟正黑體" panose="020B0604030504040204" pitchFamily="34" charset="-120"/>
                <a:ea typeface="微軟正黑體" panose="020B0604030504040204" pitchFamily="34" charset="-120"/>
              </a:rPr>
              <a:t>不可兌換現金</a:t>
            </a:r>
            <a:r>
              <a:rPr lang="en-US" altLang="zh-TW" sz="1600" b="1" dirty="0">
                <a:solidFill>
                  <a:srgbClr val="FF0000"/>
                </a:solidFill>
                <a:latin typeface="微軟正黑體" panose="020B0604030504040204" pitchFamily="34" charset="-120"/>
                <a:ea typeface="微軟正黑體" panose="020B0604030504040204" pitchFamily="34" charset="-120"/>
              </a:rPr>
              <a:t>)</a:t>
            </a:r>
            <a:endParaRPr lang="zh-TW" altLang="en-US" sz="16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58806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48</a:t>
            </a:fld>
            <a:endParaRPr lang="zh-TW" altLang="en-US"/>
          </a:p>
        </p:txBody>
      </p:sp>
      <p:grpSp>
        <p:nvGrpSpPr>
          <p:cNvPr id="11" name="群組 10"/>
          <p:cNvGrpSpPr/>
          <p:nvPr/>
        </p:nvGrpSpPr>
        <p:grpSpPr>
          <a:xfrm>
            <a:off x="387000" y="774000"/>
            <a:ext cx="7020000" cy="108000"/>
            <a:chOff x="387000" y="774000"/>
            <a:chExt cx="7020000" cy="108000"/>
          </a:xfrm>
        </p:grpSpPr>
        <p:sp>
          <p:nvSpPr>
            <p:cNvPr id="14" name="矩形 13">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7"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優惠價值</a:t>
            </a:r>
          </a:p>
        </p:txBody>
      </p:sp>
      <p:graphicFrame>
        <p:nvGraphicFramePr>
          <p:cNvPr id="9" name="表格 8"/>
          <p:cNvGraphicFramePr>
            <a:graphicFrameLocks noGrp="1"/>
          </p:cNvGraphicFramePr>
          <p:nvPr/>
        </p:nvGraphicFramePr>
        <p:xfrm>
          <a:off x="1280699" y="925244"/>
          <a:ext cx="6473701" cy="5440272"/>
        </p:xfrm>
        <a:graphic>
          <a:graphicData uri="http://schemas.openxmlformats.org/drawingml/2006/table">
            <a:tbl>
              <a:tblPr firstRow="1" firstCol="1" bandRow="1">
                <a:tableStyleId>{BDBED569-4797-4DF1-A0F4-6AAB3CD982D8}</a:tableStyleId>
              </a:tblPr>
              <a:tblGrid>
                <a:gridCol w="1340514">
                  <a:extLst>
                    <a:ext uri="{9D8B030D-6E8A-4147-A177-3AD203B41FA5}">
                      <a16:colId xmlns:a16="http://schemas.microsoft.com/office/drawing/2014/main" xmlns="" val="20000"/>
                    </a:ext>
                  </a:extLst>
                </a:gridCol>
                <a:gridCol w="3792673">
                  <a:extLst>
                    <a:ext uri="{9D8B030D-6E8A-4147-A177-3AD203B41FA5}">
                      <a16:colId xmlns:a16="http://schemas.microsoft.com/office/drawing/2014/main" xmlns="" val="20001"/>
                    </a:ext>
                  </a:extLst>
                </a:gridCol>
                <a:gridCol w="1340514">
                  <a:extLst>
                    <a:ext uri="{9D8B030D-6E8A-4147-A177-3AD203B41FA5}">
                      <a16:colId xmlns:a16="http://schemas.microsoft.com/office/drawing/2014/main" xmlns="" val="20002"/>
                    </a:ext>
                  </a:extLst>
                </a:gridCol>
              </a:tblGrid>
              <a:tr h="320016">
                <a:tc>
                  <a:txBody>
                    <a:bodyPr/>
                    <a:lstStyle/>
                    <a:p>
                      <a:pPr algn="ctr">
                        <a:lnSpc>
                          <a:spcPct val="100000"/>
                        </a:lnSpc>
                        <a:spcAft>
                          <a:spcPts val="0"/>
                        </a:spcAft>
                      </a:pPr>
                      <a:r>
                        <a:rPr lang="zh-TW" sz="1600" b="0" kern="0" dirty="0">
                          <a:solidFill>
                            <a:schemeClr val="bg1"/>
                          </a:solidFill>
                          <a:effectLst/>
                          <a:latin typeface="+mn-lt"/>
                          <a:ea typeface="微軟正黑體" panose="020B0604030504040204" pitchFamily="34" charset="-120"/>
                        </a:rPr>
                        <a:t>項次</a:t>
                      </a:r>
                      <a:endParaRPr lang="zh-TW" sz="1600" b="0" kern="100" dirty="0">
                        <a:solidFill>
                          <a:schemeClr val="bg1"/>
                        </a:solidFill>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143D53">
                        <a:alpha val="80000"/>
                      </a:srgbClr>
                    </a:solidFill>
                  </a:tcPr>
                </a:tc>
                <a:tc>
                  <a:txBody>
                    <a:bodyPr/>
                    <a:lstStyle/>
                    <a:p>
                      <a:pPr algn="ctr">
                        <a:lnSpc>
                          <a:spcPct val="100000"/>
                        </a:lnSpc>
                        <a:spcAft>
                          <a:spcPts val="0"/>
                        </a:spcAft>
                      </a:pPr>
                      <a:r>
                        <a:rPr lang="zh-TW" sz="1600" b="0" kern="0" dirty="0">
                          <a:solidFill>
                            <a:schemeClr val="bg1"/>
                          </a:solidFill>
                          <a:effectLst/>
                          <a:latin typeface="+mn-lt"/>
                          <a:ea typeface="微軟正黑體" panose="020B0604030504040204" pitchFamily="34" charset="-120"/>
                        </a:rPr>
                        <a:t>項目</a:t>
                      </a:r>
                      <a:endParaRPr lang="zh-TW" sz="1600" b="0" kern="100" dirty="0">
                        <a:solidFill>
                          <a:schemeClr val="bg1"/>
                        </a:solidFill>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143D53">
                        <a:alpha val="80000"/>
                      </a:srgbClr>
                    </a:solidFill>
                  </a:tcPr>
                </a:tc>
                <a:tc>
                  <a:txBody>
                    <a:bodyPr/>
                    <a:lstStyle/>
                    <a:p>
                      <a:pPr algn="ctr">
                        <a:lnSpc>
                          <a:spcPct val="100000"/>
                        </a:lnSpc>
                        <a:spcAft>
                          <a:spcPts val="0"/>
                        </a:spcAft>
                      </a:pPr>
                      <a:r>
                        <a:rPr lang="zh-TW" sz="1600" b="0" kern="0" dirty="0">
                          <a:solidFill>
                            <a:schemeClr val="bg1"/>
                          </a:solidFill>
                          <a:effectLst/>
                          <a:latin typeface="+mn-lt"/>
                          <a:ea typeface="微軟正黑體" panose="020B0604030504040204" pitchFamily="34" charset="-120"/>
                        </a:rPr>
                        <a:t>價格</a:t>
                      </a:r>
                      <a:endParaRPr lang="zh-TW" sz="1600" b="0" kern="100" dirty="0">
                        <a:solidFill>
                          <a:schemeClr val="bg1"/>
                        </a:solidFill>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143D53">
                        <a:alpha val="80000"/>
                      </a:srgbClr>
                    </a:solidFill>
                  </a:tcPr>
                </a:tc>
                <a:extLst>
                  <a:ext uri="{0D108BD9-81ED-4DB2-BD59-A6C34878D82A}">
                    <a16:rowId xmlns:a16="http://schemas.microsoft.com/office/drawing/2014/main" xmlns="" val="10000"/>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1</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冬季巡檢費用</a:t>
                      </a: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1500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01"/>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2</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原廠冷氣報修冷氣檢測費</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300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3</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保固期滿更換零組件價格</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30% off</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03"/>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4</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高密度銀離子平織濾網</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50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5</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PM0.1</a:t>
                      </a:r>
                      <a:r>
                        <a:rPr lang="zh-TW" altLang="en-US" sz="1600" b="1" kern="0" dirty="0">
                          <a:solidFill>
                            <a:schemeClr val="tx1"/>
                          </a:solidFill>
                          <a:effectLst/>
                          <a:latin typeface="+mn-lt"/>
                          <a:ea typeface="微軟正黑體" panose="020B0604030504040204" pitchFamily="34" charset="-120"/>
                          <a:cs typeface="+mn-cs"/>
                        </a:rPr>
                        <a:t>濾網</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100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847587366"/>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6</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高分子鈦觸媒濾網</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250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533933346"/>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7</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室內機機體防霉</a:t>
                      </a:r>
                      <a:r>
                        <a:rPr lang="en-US" sz="1600" b="1" kern="0" dirty="0">
                          <a:solidFill>
                            <a:schemeClr val="tx1"/>
                          </a:solidFill>
                          <a:effectLst/>
                          <a:latin typeface="+mn-lt"/>
                          <a:ea typeface="微軟正黑體" panose="020B0604030504040204" pitchFamily="34" charset="-120"/>
                          <a:cs typeface="+mn-cs"/>
                        </a:rPr>
                        <a:t>II</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100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508989418"/>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8</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防霉防腐科技</a:t>
                      </a:r>
                      <a:r>
                        <a:rPr lang="en-US" sz="1600" b="1" kern="0" dirty="0">
                          <a:solidFill>
                            <a:schemeClr val="tx1"/>
                          </a:solidFill>
                          <a:effectLst/>
                          <a:latin typeface="+mn-lt"/>
                          <a:ea typeface="微軟正黑體" panose="020B0604030504040204" pitchFamily="34" charset="-120"/>
                          <a:cs typeface="+mn-cs"/>
                        </a:rPr>
                        <a:t>(</a:t>
                      </a:r>
                      <a:r>
                        <a:rPr lang="zh-TW" altLang="en-US" sz="1600" b="1" kern="0" dirty="0">
                          <a:solidFill>
                            <a:schemeClr val="tx1"/>
                          </a:solidFill>
                          <a:effectLst/>
                          <a:latin typeface="+mn-lt"/>
                          <a:ea typeface="微軟正黑體" panose="020B0604030504040204" pitchFamily="34" charset="-120"/>
                          <a:cs typeface="+mn-cs"/>
                        </a:rPr>
                        <a:t>室內機</a:t>
                      </a:r>
                      <a:r>
                        <a:rPr lang="en-US" sz="1600" b="1" kern="0" dirty="0">
                          <a:solidFill>
                            <a:schemeClr val="tx1"/>
                          </a:solidFill>
                          <a:effectLst/>
                          <a:latin typeface="+mn-lt"/>
                          <a:ea typeface="微軟正黑體" panose="020B0604030504040204" pitchFamily="34" charset="-120"/>
                          <a:cs typeface="+mn-cs"/>
                        </a:rPr>
                        <a:t>)</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1,000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685337823"/>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9</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防霉風扇</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400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05"/>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10</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室外機防重鹽害處理</a:t>
                      </a:r>
                      <a:r>
                        <a:rPr lang="en-US" sz="1400" b="1" kern="0" dirty="0">
                          <a:solidFill>
                            <a:schemeClr val="tx1"/>
                          </a:solidFill>
                          <a:effectLst/>
                          <a:latin typeface="+mn-lt"/>
                          <a:ea typeface="微軟正黑體" panose="020B0604030504040204" pitchFamily="34" charset="-120"/>
                          <a:cs typeface="+mn-cs"/>
                        </a:rPr>
                        <a:t>(</a:t>
                      </a:r>
                      <a:r>
                        <a:rPr lang="zh-TW" altLang="en-US" sz="1400" b="1" kern="0" dirty="0">
                          <a:solidFill>
                            <a:schemeClr val="tx1"/>
                          </a:solidFill>
                          <a:effectLst/>
                          <a:latin typeface="+mn-lt"/>
                          <a:ea typeface="微軟正黑體" panose="020B0604030504040204" pitchFamily="34" charset="-120"/>
                          <a:cs typeface="+mn-cs"/>
                        </a:rPr>
                        <a:t>沿海</a:t>
                      </a:r>
                      <a:r>
                        <a:rPr lang="en-US" altLang="zh-TW" sz="1400" b="1" kern="0" dirty="0">
                          <a:solidFill>
                            <a:schemeClr val="tx1"/>
                          </a:solidFill>
                          <a:effectLst/>
                          <a:latin typeface="+mn-lt"/>
                          <a:ea typeface="微軟正黑體" panose="020B0604030504040204" pitchFamily="34" charset="-120"/>
                          <a:cs typeface="+mn-cs"/>
                        </a:rPr>
                        <a:t>1</a:t>
                      </a:r>
                      <a:r>
                        <a:rPr lang="zh-TW" altLang="en-US" sz="1400" b="1" kern="0" dirty="0">
                          <a:solidFill>
                            <a:schemeClr val="tx1"/>
                          </a:solidFill>
                          <a:effectLst/>
                          <a:latin typeface="+mn-lt"/>
                          <a:ea typeface="微軟正黑體" panose="020B0604030504040204" pitchFamily="34" charset="-120"/>
                          <a:cs typeface="+mn-cs"/>
                        </a:rPr>
                        <a:t>公里內之學校</a:t>
                      </a:r>
                      <a:r>
                        <a:rPr lang="en-US" sz="1400" b="1" kern="0" dirty="0">
                          <a:solidFill>
                            <a:schemeClr val="tx1"/>
                          </a:solidFill>
                          <a:effectLst/>
                          <a:latin typeface="+mn-lt"/>
                          <a:ea typeface="微軟正黑體" panose="020B0604030504040204" pitchFamily="34" charset="-120"/>
                          <a:cs typeface="+mn-cs"/>
                        </a:rPr>
                        <a:t>)</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3,000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11</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體感舒適科技</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100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07"/>
                  </a:ext>
                </a:extLst>
              </a:tr>
              <a:tr h="320016">
                <a:tc>
                  <a:txBody>
                    <a:bodyPr/>
                    <a:lstStyle/>
                    <a:p>
                      <a:pPr algn="ctr">
                        <a:lnSpc>
                          <a:spcPct val="100000"/>
                        </a:lnSpc>
                        <a:spcAft>
                          <a:spcPts val="0"/>
                        </a:spcAft>
                      </a:pPr>
                      <a:r>
                        <a:rPr lang="en-US" sz="1600" kern="0" dirty="0">
                          <a:effectLst/>
                          <a:latin typeface="+mn-lt"/>
                          <a:ea typeface="微軟正黑體" panose="020B0604030504040204" pitchFamily="34" charset="-120"/>
                        </a:rPr>
                        <a:t>12</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自控限電</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100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320016">
                <a:tc>
                  <a:txBody>
                    <a:bodyPr/>
                    <a:lstStyle/>
                    <a:p>
                      <a:pPr algn="ctr">
                        <a:lnSpc>
                          <a:spcPct val="100000"/>
                        </a:lnSpc>
                        <a:spcAft>
                          <a:spcPts val="0"/>
                        </a:spcAft>
                      </a:pPr>
                      <a:r>
                        <a:rPr lang="en-US" altLang="zh-TW" sz="1600" kern="100" dirty="0">
                          <a:effectLst/>
                          <a:latin typeface="+mn-lt"/>
                          <a:ea typeface="微軟正黑體" panose="020B0604030504040204" pitchFamily="34" charset="-120"/>
                          <a:cs typeface="Times New Roman" panose="02020603050405020304" pitchFamily="18" charset="0"/>
                        </a:rPr>
                        <a:t>13</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節電運轉</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100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09"/>
                  </a:ext>
                </a:extLst>
              </a:tr>
              <a:tr h="320016">
                <a:tc>
                  <a:txBody>
                    <a:bodyPr/>
                    <a:lstStyle/>
                    <a:p>
                      <a:pPr algn="ctr">
                        <a:lnSpc>
                          <a:spcPct val="100000"/>
                        </a:lnSpc>
                        <a:spcAft>
                          <a:spcPts val="0"/>
                        </a:spcAft>
                      </a:pPr>
                      <a:r>
                        <a:rPr lang="en-US" altLang="zh-TW" sz="1600" kern="100" dirty="0">
                          <a:effectLst/>
                          <a:latin typeface="+mn-lt"/>
                          <a:ea typeface="微軟正黑體" panose="020B0604030504040204" pitchFamily="34" charset="-120"/>
                          <a:cs typeface="Times New Roman" panose="02020603050405020304" pitchFamily="18" charset="0"/>
                        </a:rPr>
                        <a:t>14</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鎖定冷氣運轉</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100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320016">
                <a:tc>
                  <a:txBody>
                    <a:bodyPr/>
                    <a:lstStyle/>
                    <a:p>
                      <a:pPr algn="ctr">
                        <a:lnSpc>
                          <a:spcPct val="100000"/>
                        </a:lnSpc>
                        <a:spcAft>
                          <a:spcPts val="0"/>
                        </a:spcAft>
                      </a:pPr>
                      <a:r>
                        <a:rPr lang="en-US" altLang="zh-TW" sz="1600" kern="100" dirty="0">
                          <a:effectLst/>
                          <a:latin typeface="+mn-lt"/>
                          <a:ea typeface="微軟正黑體" panose="020B0604030504040204" pitchFamily="34" charset="-120"/>
                          <a:cs typeface="Times New Roman" panose="02020603050405020304" pitchFamily="18" charset="0"/>
                        </a:rPr>
                        <a:t>15</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斷電保護</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100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11"/>
                  </a:ext>
                </a:extLst>
              </a:tr>
              <a:tr h="320016">
                <a:tc>
                  <a:txBody>
                    <a:bodyPr/>
                    <a:lstStyle/>
                    <a:p>
                      <a:pPr algn="ctr">
                        <a:lnSpc>
                          <a:spcPct val="100000"/>
                        </a:lnSpc>
                        <a:spcAft>
                          <a:spcPts val="0"/>
                        </a:spcAft>
                      </a:pPr>
                      <a:r>
                        <a:rPr lang="en-US" altLang="zh-TW" sz="1600" kern="100" dirty="0">
                          <a:effectLst/>
                          <a:latin typeface="+mn-lt"/>
                          <a:ea typeface="微軟正黑體" panose="020B0604030504040204" pitchFamily="34" charset="-120"/>
                          <a:cs typeface="Times New Roman" panose="02020603050405020304" pitchFamily="18" charset="0"/>
                        </a:rPr>
                        <a:t>16</a:t>
                      </a:r>
                      <a:endParaRPr lang="zh-TW" sz="1600" kern="100" dirty="0">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00000"/>
                        </a:lnSpc>
                        <a:spcAft>
                          <a:spcPts val="0"/>
                        </a:spcAft>
                      </a:pPr>
                      <a:r>
                        <a:rPr lang="zh-TW" altLang="en-US" sz="1600" b="1" kern="0" dirty="0">
                          <a:solidFill>
                            <a:schemeClr val="tx1"/>
                          </a:solidFill>
                          <a:effectLst/>
                          <a:latin typeface="+mn-lt"/>
                          <a:ea typeface="微軟正黑體" panose="020B0604030504040204" pitchFamily="34" charset="-120"/>
                          <a:cs typeface="+mn-cs"/>
                        </a:rPr>
                        <a:t>冷暖氣機價差</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00000"/>
                        </a:lnSpc>
                        <a:spcAft>
                          <a:spcPts val="0"/>
                        </a:spcAft>
                      </a:pPr>
                      <a:r>
                        <a:rPr lang="en-US" sz="1600" b="1" kern="0" dirty="0">
                          <a:solidFill>
                            <a:schemeClr val="tx1"/>
                          </a:solidFill>
                          <a:effectLst/>
                          <a:latin typeface="+mn-lt"/>
                          <a:ea typeface="微軟正黑體" panose="020B0604030504040204" pitchFamily="34" charset="-120"/>
                          <a:cs typeface="+mn-cs"/>
                        </a:rPr>
                        <a:t>2800</a:t>
                      </a:r>
                      <a:endParaRPr lang="zh-TW" altLang="en-US" sz="1600" b="1" kern="0" dirty="0">
                        <a:solidFill>
                          <a:schemeClr val="tx1"/>
                        </a:solidFill>
                        <a:effectLst/>
                        <a:latin typeface="+mn-lt"/>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2259566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7D4CE5F0-D085-49DB-B409-5CB520ED38F1}" type="slidenum">
              <a:rPr lang="zh-TW" altLang="en-US" smtClean="0"/>
              <a:t>49</a:t>
            </a:fld>
            <a:endParaRPr lang="zh-TW" altLang="en-US"/>
          </a:p>
        </p:txBody>
      </p:sp>
      <p:sp>
        <p:nvSpPr>
          <p:cNvPr id="36" name="文本框 15"/>
          <p:cNvSpPr txBox="1"/>
          <p:nvPr/>
        </p:nvSpPr>
        <p:spPr>
          <a:xfrm>
            <a:off x="2250454" y="29705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41" name="文本框 18"/>
          <p:cNvSpPr txBox="1"/>
          <p:nvPr/>
        </p:nvSpPr>
        <p:spPr>
          <a:xfrm>
            <a:off x="4079255" y="4799350"/>
            <a:ext cx="1836000" cy="400110"/>
          </a:xfrm>
          <a:prstGeom prst="rect">
            <a:avLst/>
          </a:prstGeom>
          <a:noFill/>
        </p:spPr>
        <p:txBody>
          <a:bodyPr wrap="square" rtlCol="0">
            <a:spAutoFit/>
          </a:bodyPr>
          <a:lstStyle/>
          <a:p>
            <a:r>
              <a:rPr lang="zh-TW" altLang="en-US" sz="2000" dirty="0">
                <a:solidFill>
                  <a:srgbClr val="143D53"/>
                </a:solidFill>
                <a:latin typeface="微软雅黑" panose="020B0503020204020204" pitchFamily="34" charset="-122"/>
                <a:ea typeface="微软雅黑" panose="020B0503020204020204" pitchFamily="34" charset="-122"/>
              </a:rPr>
              <a:t> </a:t>
            </a:r>
          </a:p>
        </p:txBody>
      </p:sp>
      <p:sp>
        <p:nvSpPr>
          <p:cNvPr id="59" name="文本框 18"/>
          <p:cNvSpPr txBox="1"/>
          <p:nvPr/>
        </p:nvSpPr>
        <p:spPr>
          <a:xfrm>
            <a:off x="4536453" y="5256550"/>
            <a:ext cx="1836000" cy="400110"/>
          </a:xfrm>
          <a:prstGeom prst="rect">
            <a:avLst/>
          </a:prstGeom>
          <a:noFill/>
        </p:spPr>
        <p:txBody>
          <a:bodyPr wrap="square" rtlCol="0">
            <a:spAutoFit/>
          </a:bodyPr>
          <a:lstStyle/>
          <a:p>
            <a:r>
              <a:rPr lang="en-US" altLang="zh-TW" sz="2000" dirty="0">
                <a:solidFill>
                  <a:srgbClr val="143D53"/>
                </a:solidFill>
                <a:latin typeface="微软雅黑" panose="020B0503020204020204" pitchFamily="34" charset="-122"/>
                <a:ea typeface="微软雅黑" panose="020B0503020204020204" pitchFamily="34" charset="-122"/>
              </a:rPr>
              <a:t> </a:t>
            </a:r>
            <a:endParaRPr lang="zh-TW" altLang="en-US" sz="2000" dirty="0">
              <a:solidFill>
                <a:srgbClr val="143D53"/>
              </a:solidFill>
              <a:latin typeface="微软雅黑" panose="020B0503020204020204" pitchFamily="34" charset="-122"/>
              <a:ea typeface="微软雅黑" panose="020B0503020204020204" pitchFamily="34" charset="-122"/>
            </a:endParaRPr>
          </a:p>
        </p:txBody>
      </p:sp>
      <p:sp>
        <p:nvSpPr>
          <p:cNvPr id="60" name="文本框 12"/>
          <p:cNvSpPr txBox="1"/>
          <p:nvPr/>
        </p:nvSpPr>
        <p:spPr>
          <a:xfrm>
            <a:off x="252000" y="1938452"/>
            <a:ext cx="8640000" cy="769441"/>
          </a:xfrm>
          <a:prstGeom prst="rect">
            <a:avLst/>
          </a:prstGeom>
          <a:noFill/>
        </p:spPr>
        <p:txBody>
          <a:bodyPr wrap="square" rtlCol="0">
            <a:spAutoFit/>
          </a:bodyPr>
          <a:lstStyle/>
          <a:p>
            <a:pPr algn="ctr"/>
            <a:r>
              <a:rPr lang="zh-TW" altLang="en-US" sz="4400" b="1" dirty="0">
                <a:solidFill>
                  <a:srgbClr val="4C4948"/>
                </a:solidFill>
                <a:latin typeface="Microsoft JhengHei" charset="-120"/>
                <a:ea typeface="Microsoft JhengHei" charset="-120"/>
                <a:cs typeface="Microsoft JhengHei" charset="-120"/>
              </a:rPr>
              <a:t>價格</a:t>
            </a:r>
          </a:p>
        </p:txBody>
      </p:sp>
      <p:sp>
        <p:nvSpPr>
          <p:cNvPr id="61" name="PA_矩形 2">
            <a:extLst>
              <a:ext uri="{FF2B5EF4-FFF2-40B4-BE49-F238E27FC236}">
                <a16:creationId xmlns:a16="http://schemas.microsoft.com/office/drawing/2014/main" xmlns="" id="{DE7714CF-4288-4227-BA0F-A241C26A7CF5}"/>
              </a:ext>
            </a:extLst>
          </p:cNvPr>
          <p:cNvSpPr/>
          <p:nvPr>
            <p:custDataLst>
              <p:tags r:id="rId1"/>
            </p:custDataLst>
          </p:nvPr>
        </p:nvSpPr>
        <p:spPr>
          <a:xfrm>
            <a:off x="793883" y="1746909"/>
            <a:ext cx="1179910" cy="1152525"/>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TW" sz="4500" dirty="0">
                <a:solidFill>
                  <a:srgbClr val="143D53"/>
                </a:solidFill>
              </a:rPr>
              <a:t>10</a:t>
            </a:r>
            <a:endParaRPr lang="zh-CN" altLang="en-US" sz="4500" dirty="0">
              <a:solidFill>
                <a:srgbClr val="143D53"/>
              </a:solidFill>
            </a:endParaRPr>
          </a:p>
        </p:txBody>
      </p:sp>
      <p:cxnSp>
        <p:nvCxnSpPr>
          <p:cNvPr id="62" name="直接连接符 14"/>
          <p:cNvCxnSpPr/>
          <p:nvPr/>
        </p:nvCxnSpPr>
        <p:spPr>
          <a:xfrm>
            <a:off x="2106000" y="2707893"/>
            <a:ext cx="6336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522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5</a:t>
            </a:fld>
            <a:endParaRPr lang="zh-TW" altLang="en-US"/>
          </a:p>
        </p:txBody>
      </p:sp>
      <p:grpSp>
        <p:nvGrpSpPr>
          <p:cNvPr id="50" name="群組 49"/>
          <p:cNvGrpSpPr/>
          <p:nvPr/>
        </p:nvGrpSpPr>
        <p:grpSpPr>
          <a:xfrm>
            <a:off x="387000" y="774000"/>
            <a:ext cx="7020000" cy="108000"/>
            <a:chOff x="387000" y="774000"/>
            <a:chExt cx="7020000" cy="108000"/>
          </a:xfrm>
          <a:scene3d>
            <a:camera prst="orthographicFront">
              <a:rot lat="0" lon="0" rev="0"/>
            </a:camera>
            <a:lightRig rig="balanced" dir="t">
              <a:rot lat="0" lon="0" rev="8700000"/>
            </a:lightRig>
          </a:scene3d>
        </p:grpSpPr>
        <p:sp>
          <p:nvSpPr>
            <p:cNvPr id="51" name="矩形 50">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a:no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grpSp>
      <p:grpSp>
        <p:nvGrpSpPr>
          <p:cNvPr id="11" name="群組 10"/>
          <p:cNvGrpSpPr/>
          <p:nvPr/>
        </p:nvGrpSpPr>
        <p:grpSpPr>
          <a:xfrm>
            <a:off x="792000" y="1746000"/>
            <a:ext cx="3380410" cy="3352675"/>
            <a:chOff x="856790" y="1660390"/>
            <a:chExt cx="3380410" cy="3352675"/>
          </a:xfrm>
        </p:grpSpPr>
        <p:sp>
          <p:nvSpPr>
            <p:cNvPr id="100" name="PA_矩形 2">
              <a:extLst>
                <a:ext uri="{FF2B5EF4-FFF2-40B4-BE49-F238E27FC236}">
                  <a16:creationId xmlns:a16="http://schemas.microsoft.com/office/drawing/2014/main" xmlns="" id="{DE7714CF-4288-4227-BA0F-A241C26A7CF5}"/>
                </a:ext>
              </a:extLst>
            </p:cNvPr>
            <p:cNvSpPr>
              <a:spLocks noChangeAspect="1"/>
            </p:cNvSpPr>
            <p:nvPr>
              <p:custDataLst>
                <p:tags r:id="rId6"/>
              </p:custDataLst>
            </p:nvPr>
          </p:nvSpPr>
          <p:spPr>
            <a:xfrm>
              <a:off x="856790" y="4545065"/>
              <a:ext cx="468000" cy="4680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dirty="0">
                  <a:solidFill>
                    <a:srgbClr val="143D53"/>
                  </a:solidFill>
                </a:rPr>
                <a:t>05</a:t>
              </a:r>
              <a:endParaRPr lang="zh-CN" altLang="en-US" sz="2000" dirty="0">
                <a:solidFill>
                  <a:srgbClr val="143D53"/>
                </a:solidFill>
              </a:endParaRPr>
            </a:p>
          </p:txBody>
        </p:sp>
        <p:sp>
          <p:nvSpPr>
            <p:cNvPr id="99" name="PA_矩形 2">
              <a:extLst>
                <a:ext uri="{FF2B5EF4-FFF2-40B4-BE49-F238E27FC236}">
                  <a16:creationId xmlns:a16="http://schemas.microsoft.com/office/drawing/2014/main" xmlns="" id="{DE7714CF-4288-4227-BA0F-A241C26A7CF5}"/>
                </a:ext>
              </a:extLst>
            </p:cNvPr>
            <p:cNvSpPr>
              <a:spLocks noChangeAspect="1"/>
            </p:cNvSpPr>
            <p:nvPr>
              <p:custDataLst>
                <p:tags r:id="rId7"/>
              </p:custDataLst>
            </p:nvPr>
          </p:nvSpPr>
          <p:spPr>
            <a:xfrm>
              <a:off x="856790" y="3780400"/>
              <a:ext cx="468000" cy="4680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dirty="0">
                  <a:solidFill>
                    <a:srgbClr val="143D53"/>
                  </a:solidFill>
                </a:rPr>
                <a:t>04</a:t>
              </a:r>
              <a:endParaRPr lang="zh-CN" altLang="en-US" sz="2000" dirty="0">
                <a:solidFill>
                  <a:srgbClr val="143D53"/>
                </a:solidFill>
              </a:endParaRPr>
            </a:p>
          </p:txBody>
        </p:sp>
        <p:sp>
          <p:nvSpPr>
            <p:cNvPr id="86" name="PA_矩形 2">
              <a:extLst>
                <a:ext uri="{FF2B5EF4-FFF2-40B4-BE49-F238E27FC236}">
                  <a16:creationId xmlns:a16="http://schemas.microsoft.com/office/drawing/2014/main" xmlns="" id="{DE7714CF-4288-4227-BA0F-A241C26A7CF5}"/>
                </a:ext>
              </a:extLst>
            </p:cNvPr>
            <p:cNvSpPr>
              <a:spLocks noChangeAspect="1"/>
            </p:cNvSpPr>
            <p:nvPr>
              <p:custDataLst>
                <p:tags r:id="rId8"/>
              </p:custDataLst>
            </p:nvPr>
          </p:nvSpPr>
          <p:spPr>
            <a:xfrm>
              <a:off x="856790" y="3071943"/>
              <a:ext cx="468000" cy="4680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dirty="0">
                  <a:solidFill>
                    <a:srgbClr val="143D53"/>
                  </a:solidFill>
                </a:rPr>
                <a:t>0</a:t>
              </a:r>
              <a:r>
                <a:rPr lang="en-US" altLang="zh-TW" sz="2000" dirty="0">
                  <a:solidFill>
                    <a:srgbClr val="143D53"/>
                  </a:solidFill>
                </a:rPr>
                <a:t>3</a:t>
              </a:r>
              <a:endParaRPr lang="zh-CN" altLang="en-US" sz="2000" dirty="0">
                <a:solidFill>
                  <a:srgbClr val="143D53"/>
                </a:solidFill>
              </a:endParaRPr>
            </a:p>
          </p:txBody>
        </p:sp>
        <p:sp>
          <p:nvSpPr>
            <p:cNvPr id="80" name="PA_矩形 2">
              <a:extLst>
                <a:ext uri="{FF2B5EF4-FFF2-40B4-BE49-F238E27FC236}">
                  <a16:creationId xmlns:a16="http://schemas.microsoft.com/office/drawing/2014/main" xmlns="" id="{DE7714CF-4288-4227-BA0F-A241C26A7CF5}"/>
                </a:ext>
              </a:extLst>
            </p:cNvPr>
            <p:cNvSpPr>
              <a:spLocks noChangeAspect="1"/>
            </p:cNvSpPr>
            <p:nvPr>
              <p:custDataLst>
                <p:tags r:id="rId9"/>
              </p:custDataLst>
            </p:nvPr>
          </p:nvSpPr>
          <p:spPr>
            <a:xfrm>
              <a:off x="856790" y="2365752"/>
              <a:ext cx="468000" cy="4680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dirty="0">
                  <a:solidFill>
                    <a:srgbClr val="143D53"/>
                  </a:solidFill>
                </a:rPr>
                <a:t>0</a:t>
              </a:r>
              <a:r>
                <a:rPr lang="en-US" altLang="zh-TW" sz="2000" dirty="0">
                  <a:solidFill>
                    <a:srgbClr val="143D53"/>
                  </a:solidFill>
                </a:rPr>
                <a:t>2</a:t>
              </a:r>
              <a:endParaRPr lang="zh-CN" altLang="en-US" sz="2000" dirty="0">
                <a:solidFill>
                  <a:srgbClr val="143D53"/>
                </a:solidFill>
              </a:endParaRPr>
            </a:p>
          </p:txBody>
        </p:sp>
        <p:sp>
          <p:nvSpPr>
            <p:cNvPr id="79" name="PA_矩形 2">
              <a:extLst>
                <a:ext uri="{FF2B5EF4-FFF2-40B4-BE49-F238E27FC236}">
                  <a16:creationId xmlns:a16="http://schemas.microsoft.com/office/drawing/2014/main" xmlns="" id="{DE7714CF-4288-4227-BA0F-A241C26A7CF5}"/>
                </a:ext>
              </a:extLst>
            </p:cNvPr>
            <p:cNvSpPr>
              <a:spLocks noChangeAspect="1"/>
            </p:cNvSpPr>
            <p:nvPr>
              <p:custDataLst>
                <p:tags r:id="rId10"/>
              </p:custDataLst>
            </p:nvPr>
          </p:nvSpPr>
          <p:spPr>
            <a:xfrm>
              <a:off x="856790" y="1660390"/>
              <a:ext cx="468000" cy="4680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dirty="0">
                  <a:solidFill>
                    <a:srgbClr val="143D53"/>
                  </a:solidFill>
                </a:rPr>
                <a:t>0</a:t>
              </a:r>
              <a:r>
                <a:rPr lang="en-US" altLang="zh-TW" sz="2000" dirty="0">
                  <a:solidFill>
                    <a:srgbClr val="143D53"/>
                  </a:solidFill>
                </a:rPr>
                <a:t>1</a:t>
              </a:r>
              <a:endParaRPr lang="zh-CN" altLang="en-US" sz="2000" dirty="0">
                <a:solidFill>
                  <a:srgbClr val="143D53"/>
                </a:solidFill>
              </a:endParaRPr>
            </a:p>
          </p:txBody>
        </p:sp>
        <p:sp>
          <p:nvSpPr>
            <p:cNvPr id="81" name="文字方塊 80"/>
            <p:cNvSpPr txBox="1"/>
            <p:nvPr/>
          </p:nvSpPr>
          <p:spPr>
            <a:xfrm>
              <a:off x="1338336" y="1666725"/>
              <a:ext cx="2880000" cy="461665"/>
            </a:xfrm>
            <a:prstGeom prst="rect">
              <a:avLst/>
            </a:prstGeom>
            <a:noFill/>
          </p:spPr>
          <p:txBody>
            <a:bodyPr wrap="square" rtlCol="0">
              <a:spAutoFit/>
            </a:bodyPr>
            <a:lstStyle/>
            <a:p>
              <a:r>
                <a:rPr kumimoji="1" lang="zh-TW" altLang="en-US" sz="2400" b="1" dirty="0">
                  <a:solidFill>
                    <a:srgbClr val="4C4948"/>
                  </a:solidFill>
                  <a:latin typeface="Microsoft JhengHei" charset="-120"/>
                  <a:ea typeface="Microsoft JhengHei" charset="-120"/>
                  <a:cs typeface="Microsoft JhengHei" charset="-120"/>
                </a:rPr>
                <a:t>公司介紹</a:t>
              </a:r>
            </a:p>
          </p:txBody>
        </p:sp>
        <p:sp>
          <p:nvSpPr>
            <p:cNvPr id="82" name="文字方塊 81"/>
            <p:cNvSpPr txBox="1"/>
            <p:nvPr/>
          </p:nvSpPr>
          <p:spPr>
            <a:xfrm>
              <a:off x="1338336" y="2372087"/>
              <a:ext cx="2880000" cy="461665"/>
            </a:xfrm>
            <a:prstGeom prst="rect">
              <a:avLst/>
            </a:prstGeom>
            <a:noFill/>
          </p:spPr>
          <p:txBody>
            <a:bodyPr wrap="square" rtlCol="0">
              <a:spAutoFit/>
            </a:bodyPr>
            <a:lstStyle/>
            <a:p>
              <a:r>
                <a:rPr kumimoji="1" lang="zh-TW" altLang="en-US" sz="2400" b="1" dirty="0">
                  <a:solidFill>
                    <a:srgbClr val="4C4948"/>
                  </a:solidFill>
                  <a:latin typeface="Microsoft JhengHei" charset="-120"/>
                  <a:ea typeface="Microsoft JhengHei" charset="-120"/>
                  <a:cs typeface="Microsoft JhengHei" charset="-120"/>
                </a:rPr>
                <a:t>產品功能</a:t>
              </a:r>
            </a:p>
          </p:txBody>
        </p:sp>
        <p:sp>
          <p:nvSpPr>
            <p:cNvPr id="83" name="文字方塊 82"/>
            <p:cNvSpPr txBox="1"/>
            <p:nvPr/>
          </p:nvSpPr>
          <p:spPr>
            <a:xfrm>
              <a:off x="1337783" y="3078758"/>
              <a:ext cx="2880000" cy="461665"/>
            </a:xfrm>
            <a:prstGeom prst="rect">
              <a:avLst/>
            </a:prstGeom>
            <a:noFill/>
          </p:spPr>
          <p:txBody>
            <a:bodyPr wrap="square" rtlCol="0">
              <a:spAutoFit/>
            </a:bodyPr>
            <a:lstStyle/>
            <a:p>
              <a:r>
                <a:rPr kumimoji="1" lang="zh-TW" altLang="en-US" sz="2400" b="1" dirty="0">
                  <a:solidFill>
                    <a:srgbClr val="4C4948"/>
                  </a:solidFill>
                  <a:latin typeface="Microsoft JhengHei" charset="-120"/>
                  <a:ea typeface="Microsoft JhengHei" charset="-120"/>
                  <a:cs typeface="Microsoft JhengHei" charset="-120"/>
                </a:rPr>
                <a:t>施作材料規格</a:t>
              </a:r>
            </a:p>
          </p:txBody>
        </p:sp>
        <p:sp>
          <p:nvSpPr>
            <p:cNvPr id="84" name="文字方塊 83"/>
            <p:cNvSpPr txBox="1"/>
            <p:nvPr/>
          </p:nvSpPr>
          <p:spPr>
            <a:xfrm>
              <a:off x="1337782" y="3786738"/>
              <a:ext cx="2880000" cy="461665"/>
            </a:xfrm>
            <a:prstGeom prst="rect">
              <a:avLst/>
            </a:prstGeom>
            <a:noFill/>
          </p:spPr>
          <p:txBody>
            <a:bodyPr wrap="square" rtlCol="0">
              <a:spAutoFit/>
            </a:bodyPr>
            <a:lstStyle/>
            <a:p>
              <a:r>
                <a:rPr kumimoji="1" lang="zh-TW" altLang="en-US" sz="2400" b="1" dirty="0">
                  <a:solidFill>
                    <a:srgbClr val="4C4948"/>
                  </a:solidFill>
                  <a:latin typeface="Microsoft JhengHei" charset="-120"/>
                  <a:ea typeface="Microsoft JhengHei" charset="-120"/>
                  <a:cs typeface="Microsoft JhengHei" charset="-120"/>
                </a:rPr>
                <a:t>安裝規劃</a:t>
              </a:r>
            </a:p>
          </p:txBody>
        </p:sp>
        <p:cxnSp>
          <p:nvCxnSpPr>
            <p:cNvPr id="91" name="直接连接符 12">
              <a:extLst>
                <a:ext uri="{FF2B5EF4-FFF2-40B4-BE49-F238E27FC236}">
                  <a16:creationId xmlns:a16="http://schemas.microsoft.com/office/drawing/2014/main" xmlns="" id="{1DE25B2B-EC06-4C0B-9F73-B574961F1FB6}"/>
                </a:ext>
              </a:extLst>
            </p:cNvPr>
            <p:cNvCxnSpPr/>
            <p:nvPr/>
          </p:nvCxnSpPr>
          <p:spPr bwMode="auto">
            <a:xfrm>
              <a:off x="1357200" y="2132100"/>
              <a:ext cx="2880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cxnSp>
          <p:nvCxnSpPr>
            <p:cNvPr id="92" name="直接连接符 12">
              <a:extLst>
                <a:ext uri="{FF2B5EF4-FFF2-40B4-BE49-F238E27FC236}">
                  <a16:creationId xmlns:a16="http://schemas.microsoft.com/office/drawing/2014/main" xmlns="" id="{1DE25B2B-EC06-4C0B-9F73-B574961F1FB6}"/>
                </a:ext>
              </a:extLst>
            </p:cNvPr>
            <p:cNvCxnSpPr/>
            <p:nvPr/>
          </p:nvCxnSpPr>
          <p:spPr bwMode="auto">
            <a:xfrm>
              <a:off x="1357200" y="2837700"/>
              <a:ext cx="2880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cxnSp>
          <p:nvCxnSpPr>
            <p:cNvPr id="93" name="直接连接符 12">
              <a:extLst>
                <a:ext uri="{FF2B5EF4-FFF2-40B4-BE49-F238E27FC236}">
                  <a16:creationId xmlns:a16="http://schemas.microsoft.com/office/drawing/2014/main" xmlns="" id="{1DE25B2B-EC06-4C0B-9F73-B574961F1FB6}"/>
                </a:ext>
              </a:extLst>
            </p:cNvPr>
            <p:cNvCxnSpPr/>
            <p:nvPr/>
          </p:nvCxnSpPr>
          <p:spPr bwMode="auto">
            <a:xfrm>
              <a:off x="1357200" y="3539943"/>
              <a:ext cx="2880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cxnSp>
          <p:nvCxnSpPr>
            <p:cNvPr id="94" name="直接连接符 12">
              <a:extLst>
                <a:ext uri="{FF2B5EF4-FFF2-40B4-BE49-F238E27FC236}">
                  <a16:creationId xmlns:a16="http://schemas.microsoft.com/office/drawing/2014/main" xmlns="" id="{1DE25B2B-EC06-4C0B-9F73-B574961F1FB6}"/>
                </a:ext>
              </a:extLst>
            </p:cNvPr>
            <p:cNvCxnSpPr/>
            <p:nvPr/>
          </p:nvCxnSpPr>
          <p:spPr bwMode="auto">
            <a:xfrm>
              <a:off x="1357200" y="4251600"/>
              <a:ext cx="2880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
          <p:nvSpPr>
            <p:cNvPr id="118" name="文字方塊 117"/>
            <p:cNvSpPr txBox="1"/>
            <p:nvPr/>
          </p:nvSpPr>
          <p:spPr>
            <a:xfrm>
              <a:off x="1338336" y="4551325"/>
              <a:ext cx="1415772" cy="461665"/>
            </a:xfrm>
            <a:prstGeom prst="rect">
              <a:avLst/>
            </a:prstGeom>
            <a:noFill/>
          </p:spPr>
          <p:txBody>
            <a:bodyPr wrap="none" rtlCol="0">
              <a:spAutoFit/>
            </a:bodyPr>
            <a:lstStyle/>
            <a:p>
              <a:r>
                <a:rPr kumimoji="1" lang="zh-TW" altLang="en-US" sz="2400" b="1" dirty="0">
                  <a:solidFill>
                    <a:srgbClr val="4C4948"/>
                  </a:solidFill>
                  <a:latin typeface="Microsoft JhengHei" charset="-120"/>
                  <a:ea typeface="Microsoft JhengHei" charset="-120"/>
                  <a:cs typeface="Microsoft JhengHei" charset="-120"/>
                </a:rPr>
                <a:t>履約實績</a:t>
              </a:r>
            </a:p>
          </p:txBody>
        </p:sp>
        <p:cxnSp>
          <p:nvCxnSpPr>
            <p:cNvPr id="146" name="直接连接符 12">
              <a:extLst>
                <a:ext uri="{FF2B5EF4-FFF2-40B4-BE49-F238E27FC236}">
                  <a16:creationId xmlns:a16="http://schemas.microsoft.com/office/drawing/2014/main" xmlns="" id="{1DE25B2B-EC06-4C0B-9F73-B574961F1FB6}"/>
                </a:ext>
              </a:extLst>
            </p:cNvPr>
            <p:cNvCxnSpPr/>
            <p:nvPr/>
          </p:nvCxnSpPr>
          <p:spPr bwMode="auto">
            <a:xfrm>
              <a:off x="1357200" y="5013065"/>
              <a:ext cx="2880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grpSp>
      <p:grpSp>
        <p:nvGrpSpPr>
          <p:cNvPr id="101" name="群組 100"/>
          <p:cNvGrpSpPr/>
          <p:nvPr/>
        </p:nvGrpSpPr>
        <p:grpSpPr>
          <a:xfrm>
            <a:off x="4572000" y="1746000"/>
            <a:ext cx="3377363" cy="3352675"/>
            <a:chOff x="860390" y="1660390"/>
            <a:chExt cx="3377363" cy="3352675"/>
          </a:xfrm>
        </p:grpSpPr>
        <p:sp>
          <p:nvSpPr>
            <p:cNvPr id="102" name="PA_矩形 2">
              <a:extLst>
                <a:ext uri="{FF2B5EF4-FFF2-40B4-BE49-F238E27FC236}">
                  <a16:creationId xmlns:a16="http://schemas.microsoft.com/office/drawing/2014/main" xmlns="" id="{DE7714CF-4288-4227-BA0F-A241C26A7CF5}"/>
                </a:ext>
              </a:extLst>
            </p:cNvPr>
            <p:cNvSpPr>
              <a:spLocks noChangeAspect="1"/>
            </p:cNvSpPr>
            <p:nvPr>
              <p:custDataLst>
                <p:tags r:id="rId1"/>
              </p:custDataLst>
            </p:nvPr>
          </p:nvSpPr>
          <p:spPr>
            <a:xfrm>
              <a:off x="860390" y="4545065"/>
              <a:ext cx="468000" cy="4680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dirty="0">
                  <a:solidFill>
                    <a:srgbClr val="143D53"/>
                  </a:solidFill>
                </a:rPr>
                <a:t>10</a:t>
              </a:r>
              <a:endParaRPr lang="zh-CN" altLang="en-US" sz="2000" dirty="0">
                <a:solidFill>
                  <a:srgbClr val="143D53"/>
                </a:solidFill>
              </a:endParaRPr>
            </a:p>
          </p:txBody>
        </p:sp>
        <p:sp>
          <p:nvSpPr>
            <p:cNvPr id="103" name="PA_矩形 2">
              <a:extLst>
                <a:ext uri="{FF2B5EF4-FFF2-40B4-BE49-F238E27FC236}">
                  <a16:creationId xmlns:a16="http://schemas.microsoft.com/office/drawing/2014/main" xmlns="" id="{DE7714CF-4288-4227-BA0F-A241C26A7CF5}"/>
                </a:ext>
              </a:extLst>
            </p:cNvPr>
            <p:cNvSpPr>
              <a:spLocks noChangeAspect="1"/>
            </p:cNvSpPr>
            <p:nvPr>
              <p:custDataLst>
                <p:tags r:id="rId2"/>
              </p:custDataLst>
            </p:nvPr>
          </p:nvSpPr>
          <p:spPr>
            <a:xfrm>
              <a:off x="860390" y="3780400"/>
              <a:ext cx="468000" cy="4680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dirty="0">
                  <a:solidFill>
                    <a:srgbClr val="143D53"/>
                  </a:solidFill>
                </a:rPr>
                <a:t>09</a:t>
              </a:r>
              <a:endParaRPr lang="zh-CN" altLang="en-US" sz="2000" dirty="0">
                <a:solidFill>
                  <a:srgbClr val="143D53"/>
                </a:solidFill>
              </a:endParaRPr>
            </a:p>
          </p:txBody>
        </p:sp>
        <p:sp>
          <p:nvSpPr>
            <p:cNvPr id="104" name="PA_矩形 2">
              <a:extLst>
                <a:ext uri="{FF2B5EF4-FFF2-40B4-BE49-F238E27FC236}">
                  <a16:creationId xmlns:a16="http://schemas.microsoft.com/office/drawing/2014/main" xmlns="" id="{DE7714CF-4288-4227-BA0F-A241C26A7CF5}"/>
                </a:ext>
              </a:extLst>
            </p:cNvPr>
            <p:cNvSpPr>
              <a:spLocks noChangeAspect="1"/>
            </p:cNvSpPr>
            <p:nvPr>
              <p:custDataLst>
                <p:tags r:id="rId3"/>
              </p:custDataLst>
            </p:nvPr>
          </p:nvSpPr>
          <p:spPr>
            <a:xfrm>
              <a:off x="860390" y="3071943"/>
              <a:ext cx="468000" cy="4680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dirty="0">
                  <a:solidFill>
                    <a:srgbClr val="143D53"/>
                  </a:solidFill>
                </a:rPr>
                <a:t>0</a:t>
              </a:r>
              <a:r>
                <a:rPr lang="en-US" altLang="zh-TW" sz="2000" dirty="0">
                  <a:solidFill>
                    <a:srgbClr val="143D53"/>
                  </a:solidFill>
                </a:rPr>
                <a:t>8</a:t>
              </a:r>
              <a:endParaRPr lang="zh-CN" altLang="en-US" sz="2000" dirty="0">
                <a:solidFill>
                  <a:srgbClr val="143D53"/>
                </a:solidFill>
              </a:endParaRPr>
            </a:p>
          </p:txBody>
        </p:sp>
        <p:sp>
          <p:nvSpPr>
            <p:cNvPr id="105" name="PA_矩形 2">
              <a:extLst>
                <a:ext uri="{FF2B5EF4-FFF2-40B4-BE49-F238E27FC236}">
                  <a16:creationId xmlns:a16="http://schemas.microsoft.com/office/drawing/2014/main" xmlns="" id="{DE7714CF-4288-4227-BA0F-A241C26A7CF5}"/>
                </a:ext>
              </a:extLst>
            </p:cNvPr>
            <p:cNvSpPr>
              <a:spLocks noChangeAspect="1"/>
            </p:cNvSpPr>
            <p:nvPr>
              <p:custDataLst>
                <p:tags r:id="rId4"/>
              </p:custDataLst>
            </p:nvPr>
          </p:nvSpPr>
          <p:spPr>
            <a:xfrm>
              <a:off x="860390" y="2365752"/>
              <a:ext cx="468000" cy="4680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dirty="0">
                  <a:solidFill>
                    <a:srgbClr val="143D53"/>
                  </a:solidFill>
                </a:rPr>
                <a:t>0</a:t>
              </a:r>
              <a:r>
                <a:rPr lang="en-US" altLang="zh-TW" sz="2000" dirty="0">
                  <a:solidFill>
                    <a:srgbClr val="143D53"/>
                  </a:solidFill>
                </a:rPr>
                <a:t>7</a:t>
              </a:r>
              <a:endParaRPr lang="zh-CN" altLang="en-US" sz="2000" dirty="0">
                <a:solidFill>
                  <a:srgbClr val="143D53"/>
                </a:solidFill>
              </a:endParaRPr>
            </a:p>
          </p:txBody>
        </p:sp>
        <p:sp>
          <p:nvSpPr>
            <p:cNvPr id="106" name="PA_矩形 2">
              <a:extLst>
                <a:ext uri="{FF2B5EF4-FFF2-40B4-BE49-F238E27FC236}">
                  <a16:creationId xmlns:a16="http://schemas.microsoft.com/office/drawing/2014/main" xmlns="" id="{DE7714CF-4288-4227-BA0F-A241C26A7CF5}"/>
                </a:ext>
              </a:extLst>
            </p:cNvPr>
            <p:cNvSpPr>
              <a:spLocks noChangeAspect="1"/>
            </p:cNvSpPr>
            <p:nvPr>
              <p:custDataLst>
                <p:tags r:id="rId5"/>
              </p:custDataLst>
            </p:nvPr>
          </p:nvSpPr>
          <p:spPr>
            <a:xfrm>
              <a:off x="860390" y="1660390"/>
              <a:ext cx="468000" cy="468000"/>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2000" dirty="0">
                  <a:solidFill>
                    <a:srgbClr val="143D53"/>
                  </a:solidFill>
                </a:rPr>
                <a:t>0</a:t>
              </a:r>
              <a:r>
                <a:rPr lang="en-US" altLang="zh-TW" sz="2000" dirty="0">
                  <a:solidFill>
                    <a:srgbClr val="143D53"/>
                  </a:solidFill>
                </a:rPr>
                <a:t>6</a:t>
              </a:r>
              <a:endParaRPr lang="zh-CN" altLang="en-US" sz="2000" dirty="0">
                <a:solidFill>
                  <a:srgbClr val="143D53"/>
                </a:solidFill>
              </a:endParaRPr>
            </a:p>
          </p:txBody>
        </p:sp>
        <p:sp>
          <p:nvSpPr>
            <p:cNvPr id="107" name="文字方塊 106"/>
            <p:cNvSpPr txBox="1"/>
            <p:nvPr/>
          </p:nvSpPr>
          <p:spPr>
            <a:xfrm>
              <a:off x="1357753" y="1666725"/>
              <a:ext cx="2880000" cy="461665"/>
            </a:xfrm>
            <a:prstGeom prst="rect">
              <a:avLst/>
            </a:prstGeom>
            <a:noFill/>
          </p:spPr>
          <p:txBody>
            <a:bodyPr wrap="square" rtlCol="0">
              <a:spAutoFit/>
            </a:bodyPr>
            <a:lstStyle/>
            <a:p>
              <a:r>
                <a:rPr kumimoji="1" lang="zh-TW" altLang="en-US" sz="2400" b="1" dirty="0">
                  <a:solidFill>
                    <a:srgbClr val="4C4948"/>
                  </a:solidFill>
                  <a:latin typeface="Microsoft JhengHei" charset="-120"/>
                  <a:ea typeface="Microsoft JhengHei" charset="-120"/>
                  <a:cs typeface="Microsoft JhengHei" charset="-120"/>
                </a:rPr>
                <a:t>專業技術資料</a:t>
              </a:r>
            </a:p>
          </p:txBody>
        </p:sp>
        <p:sp>
          <p:nvSpPr>
            <p:cNvPr id="108" name="文字方塊 107"/>
            <p:cNvSpPr txBox="1"/>
            <p:nvPr/>
          </p:nvSpPr>
          <p:spPr>
            <a:xfrm>
              <a:off x="1357753" y="2372087"/>
              <a:ext cx="2880000" cy="461665"/>
            </a:xfrm>
            <a:prstGeom prst="rect">
              <a:avLst/>
            </a:prstGeom>
            <a:noFill/>
          </p:spPr>
          <p:txBody>
            <a:bodyPr wrap="square" rtlCol="0">
              <a:spAutoFit/>
            </a:bodyPr>
            <a:lstStyle/>
            <a:p>
              <a:r>
                <a:rPr kumimoji="1" lang="zh-TW" altLang="en-US" sz="2400" b="1" dirty="0">
                  <a:solidFill>
                    <a:srgbClr val="4C4948"/>
                  </a:solidFill>
                  <a:latin typeface="Microsoft JhengHei" charset="-120"/>
                  <a:ea typeface="Microsoft JhengHei" charset="-120"/>
                  <a:cs typeface="Microsoft JhengHei" charset="-120"/>
                </a:rPr>
                <a:t>交貨期程</a:t>
              </a:r>
            </a:p>
          </p:txBody>
        </p:sp>
        <p:sp>
          <p:nvSpPr>
            <p:cNvPr id="109" name="文字方塊 108"/>
            <p:cNvSpPr txBox="1"/>
            <p:nvPr/>
          </p:nvSpPr>
          <p:spPr>
            <a:xfrm>
              <a:off x="1357200" y="3078758"/>
              <a:ext cx="2880000" cy="461665"/>
            </a:xfrm>
            <a:prstGeom prst="rect">
              <a:avLst/>
            </a:prstGeom>
            <a:noFill/>
          </p:spPr>
          <p:txBody>
            <a:bodyPr wrap="square" rtlCol="0">
              <a:spAutoFit/>
            </a:bodyPr>
            <a:lstStyle/>
            <a:p>
              <a:r>
                <a:rPr kumimoji="1" lang="zh-TW" altLang="en-US" sz="2400" b="1" dirty="0">
                  <a:solidFill>
                    <a:srgbClr val="4C4948"/>
                  </a:solidFill>
                  <a:latin typeface="Microsoft JhengHei" charset="-120"/>
                  <a:ea typeface="Microsoft JhengHei" charset="-120"/>
                  <a:cs typeface="Microsoft JhengHei" charset="-120"/>
                </a:rPr>
                <a:t>後續維護保固</a:t>
              </a:r>
            </a:p>
          </p:txBody>
        </p:sp>
        <p:sp>
          <p:nvSpPr>
            <p:cNvPr id="110" name="文字方塊 109"/>
            <p:cNvSpPr txBox="1"/>
            <p:nvPr/>
          </p:nvSpPr>
          <p:spPr>
            <a:xfrm>
              <a:off x="1357199" y="3786738"/>
              <a:ext cx="2880000" cy="461665"/>
            </a:xfrm>
            <a:prstGeom prst="rect">
              <a:avLst/>
            </a:prstGeom>
            <a:noFill/>
          </p:spPr>
          <p:txBody>
            <a:bodyPr wrap="square" rtlCol="0">
              <a:spAutoFit/>
            </a:bodyPr>
            <a:lstStyle/>
            <a:p>
              <a:r>
                <a:rPr kumimoji="1" lang="zh-TW" altLang="en-US" sz="2400" b="1" dirty="0">
                  <a:solidFill>
                    <a:srgbClr val="4C4948"/>
                  </a:solidFill>
                  <a:latin typeface="Microsoft JhengHei" charset="-120"/>
                  <a:ea typeface="Microsoft JhengHei" charset="-120"/>
                  <a:cs typeface="Microsoft JhengHei" charset="-120"/>
                </a:rPr>
                <a:t>創意及優惠條款</a:t>
              </a:r>
            </a:p>
          </p:txBody>
        </p:sp>
        <p:cxnSp>
          <p:nvCxnSpPr>
            <p:cNvPr id="111" name="直接连接符 12">
              <a:extLst>
                <a:ext uri="{FF2B5EF4-FFF2-40B4-BE49-F238E27FC236}">
                  <a16:creationId xmlns:a16="http://schemas.microsoft.com/office/drawing/2014/main" xmlns="" id="{1DE25B2B-EC06-4C0B-9F73-B574961F1FB6}"/>
                </a:ext>
              </a:extLst>
            </p:cNvPr>
            <p:cNvCxnSpPr/>
            <p:nvPr/>
          </p:nvCxnSpPr>
          <p:spPr bwMode="auto">
            <a:xfrm>
              <a:off x="1357200" y="2132100"/>
              <a:ext cx="2880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cxnSp>
          <p:nvCxnSpPr>
            <p:cNvPr id="112" name="直接连接符 12">
              <a:extLst>
                <a:ext uri="{FF2B5EF4-FFF2-40B4-BE49-F238E27FC236}">
                  <a16:creationId xmlns:a16="http://schemas.microsoft.com/office/drawing/2014/main" xmlns="" id="{1DE25B2B-EC06-4C0B-9F73-B574961F1FB6}"/>
                </a:ext>
              </a:extLst>
            </p:cNvPr>
            <p:cNvCxnSpPr/>
            <p:nvPr/>
          </p:nvCxnSpPr>
          <p:spPr bwMode="auto">
            <a:xfrm>
              <a:off x="1357200" y="2837700"/>
              <a:ext cx="2880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cxnSp>
          <p:nvCxnSpPr>
            <p:cNvPr id="115" name="直接连接符 12">
              <a:extLst>
                <a:ext uri="{FF2B5EF4-FFF2-40B4-BE49-F238E27FC236}">
                  <a16:creationId xmlns:a16="http://schemas.microsoft.com/office/drawing/2014/main" xmlns="" id="{1DE25B2B-EC06-4C0B-9F73-B574961F1FB6}"/>
                </a:ext>
              </a:extLst>
            </p:cNvPr>
            <p:cNvCxnSpPr/>
            <p:nvPr/>
          </p:nvCxnSpPr>
          <p:spPr bwMode="auto">
            <a:xfrm>
              <a:off x="1357200" y="3539943"/>
              <a:ext cx="2880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cxnSp>
          <p:nvCxnSpPr>
            <p:cNvPr id="116" name="直接连接符 12">
              <a:extLst>
                <a:ext uri="{FF2B5EF4-FFF2-40B4-BE49-F238E27FC236}">
                  <a16:creationId xmlns:a16="http://schemas.microsoft.com/office/drawing/2014/main" xmlns="" id="{1DE25B2B-EC06-4C0B-9F73-B574961F1FB6}"/>
                </a:ext>
              </a:extLst>
            </p:cNvPr>
            <p:cNvCxnSpPr/>
            <p:nvPr/>
          </p:nvCxnSpPr>
          <p:spPr bwMode="auto">
            <a:xfrm>
              <a:off x="1357200" y="4251600"/>
              <a:ext cx="2880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
          <p:nvSpPr>
            <p:cNvPr id="117" name="文字方塊 116"/>
            <p:cNvSpPr txBox="1"/>
            <p:nvPr/>
          </p:nvSpPr>
          <p:spPr>
            <a:xfrm>
              <a:off x="1357753" y="4551325"/>
              <a:ext cx="800219" cy="461665"/>
            </a:xfrm>
            <a:prstGeom prst="rect">
              <a:avLst/>
            </a:prstGeom>
            <a:noFill/>
          </p:spPr>
          <p:txBody>
            <a:bodyPr wrap="none" rtlCol="0">
              <a:spAutoFit/>
            </a:bodyPr>
            <a:lstStyle/>
            <a:p>
              <a:r>
                <a:rPr kumimoji="1" lang="zh-TW" altLang="en-US" sz="2400" b="1" dirty="0">
                  <a:solidFill>
                    <a:srgbClr val="4C4948"/>
                  </a:solidFill>
                  <a:latin typeface="Microsoft JhengHei" charset="-120"/>
                  <a:ea typeface="Microsoft JhengHei" charset="-120"/>
                  <a:cs typeface="Microsoft JhengHei" charset="-120"/>
                </a:rPr>
                <a:t>價格</a:t>
              </a:r>
            </a:p>
          </p:txBody>
        </p:sp>
        <p:cxnSp>
          <p:nvCxnSpPr>
            <p:cNvPr id="119" name="直接连接符 12">
              <a:extLst>
                <a:ext uri="{FF2B5EF4-FFF2-40B4-BE49-F238E27FC236}">
                  <a16:creationId xmlns:a16="http://schemas.microsoft.com/office/drawing/2014/main" xmlns="" id="{1DE25B2B-EC06-4C0B-9F73-B574961F1FB6}"/>
                </a:ext>
              </a:extLst>
            </p:cNvPr>
            <p:cNvCxnSpPr/>
            <p:nvPr/>
          </p:nvCxnSpPr>
          <p:spPr bwMode="auto">
            <a:xfrm>
              <a:off x="1357200" y="5013065"/>
              <a:ext cx="2880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grpSp>
      <p:sp>
        <p:nvSpPr>
          <p:cNvPr id="120" name="文本框 9"/>
          <p:cNvSpPr txBox="1"/>
          <p:nvPr/>
        </p:nvSpPr>
        <p:spPr>
          <a:xfrm>
            <a:off x="266256" y="180000"/>
            <a:ext cx="7488000" cy="646331"/>
          </a:xfrm>
          <a:prstGeom prst="rect">
            <a:avLst/>
          </a:prstGeom>
          <a:noFill/>
        </p:spPr>
        <p:txBody>
          <a:bodyPr wrap="square" rtlCol="0">
            <a:spAutoFit/>
          </a:bodyPr>
          <a:lstStyle/>
          <a:p>
            <a:r>
              <a:rPr lang="zh-TW" altLang="en-US" sz="3600" b="1" dirty="0">
                <a:latin typeface="微軟正黑體" panose="020B0604030504040204" pitchFamily="34" charset="-120"/>
                <a:ea typeface="微軟正黑體" panose="020B0604030504040204" pitchFamily="34" charset="-120"/>
              </a:rPr>
              <a:t>目錄</a:t>
            </a:r>
            <a:endParaRPr lang="zh-CN" altLang="en-US" sz="3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46388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nvGraphicFramePr>
        <p:xfrm>
          <a:off x="274500" y="1238451"/>
          <a:ext cx="8700691" cy="4981292"/>
        </p:xfrm>
        <a:graphic>
          <a:graphicData uri="http://schemas.openxmlformats.org/drawingml/2006/table">
            <a:tbl>
              <a:tblPr firstRow="1" firstCol="1" bandRow="1">
                <a:tableStyleId>{69CF1AB2-1976-4502-BF36-3FF5EA218861}</a:tableStyleId>
              </a:tblPr>
              <a:tblGrid>
                <a:gridCol w="622935">
                  <a:extLst>
                    <a:ext uri="{9D8B030D-6E8A-4147-A177-3AD203B41FA5}">
                      <a16:colId xmlns:a16="http://schemas.microsoft.com/office/drawing/2014/main" xmlns="" val="20000"/>
                    </a:ext>
                  </a:extLst>
                </a:gridCol>
                <a:gridCol w="3854565">
                  <a:extLst>
                    <a:ext uri="{9D8B030D-6E8A-4147-A177-3AD203B41FA5}">
                      <a16:colId xmlns:a16="http://schemas.microsoft.com/office/drawing/2014/main" xmlns="" val="20001"/>
                    </a:ext>
                  </a:extLst>
                </a:gridCol>
                <a:gridCol w="622935">
                  <a:extLst>
                    <a:ext uri="{9D8B030D-6E8A-4147-A177-3AD203B41FA5}">
                      <a16:colId xmlns:a16="http://schemas.microsoft.com/office/drawing/2014/main" xmlns="" val="20002"/>
                    </a:ext>
                  </a:extLst>
                </a:gridCol>
                <a:gridCol w="889635">
                  <a:extLst>
                    <a:ext uri="{9D8B030D-6E8A-4147-A177-3AD203B41FA5}">
                      <a16:colId xmlns:a16="http://schemas.microsoft.com/office/drawing/2014/main" xmlns="" val="20003"/>
                    </a:ext>
                  </a:extLst>
                </a:gridCol>
                <a:gridCol w="867410">
                  <a:extLst>
                    <a:ext uri="{9D8B030D-6E8A-4147-A177-3AD203B41FA5}">
                      <a16:colId xmlns:a16="http://schemas.microsoft.com/office/drawing/2014/main" xmlns="" val="20004"/>
                    </a:ext>
                  </a:extLst>
                </a:gridCol>
                <a:gridCol w="1843211">
                  <a:extLst>
                    <a:ext uri="{9D8B030D-6E8A-4147-A177-3AD203B41FA5}">
                      <a16:colId xmlns:a16="http://schemas.microsoft.com/office/drawing/2014/main" xmlns="" val="20005"/>
                    </a:ext>
                  </a:extLst>
                </a:gridCol>
              </a:tblGrid>
              <a:tr h="698655">
                <a:tc>
                  <a:txBody>
                    <a:bodyPr/>
                    <a:lstStyle/>
                    <a:p>
                      <a:pPr algn="ctr">
                        <a:lnSpc>
                          <a:spcPct val="150000"/>
                        </a:lnSpc>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rPr>
                        <a:t>項次</a:t>
                      </a:r>
                      <a:endPar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43D53">
                        <a:alpha val="80000"/>
                      </a:srgbClr>
                    </a:solidFill>
                  </a:tcPr>
                </a:tc>
                <a:tc>
                  <a:txBody>
                    <a:bodyPr/>
                    <a:lstStyle/>
                    <a:p>
                      <a:pPr algn="ctr">
                        <a:lnSpc>
                          <a:spcPct val="150000"/>
                        </a:lnSpc>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rPr>
                        <a:t>名稱</a:t>
                      </a:r>
                      <a:endPar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43D53">
                        <a:alpha val="80000"/>
                      </a:srgbClr>
                    </a:solidFill>
                  </a:tcPr>
                </a:tc>
                <a:tc>
                  <a:txBody>
                    <a:bodyPr/>
                    <a:lstStyle/>
                    <a:p>
                      <a:pPr algn="ctr">
                        <a:lnSpc>
                          <a:spcPct val="150000"/>
                        </a:lnSpc>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rPr>
                        <a:t>單位</a:t>
                      </a:r>
                      <a:endPar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43D53">
                        <a:alpha val="80000"/>
                      </a:srgbClr>
                    </a:solidFill>
                  </a:tcPr>
                </a:tc>
                <a:tc>
                  <a:txBody>
                    <a:bodyPr/>
                    <a:lstStyle/>
                    <a:p>
                      <a:pPr algn="ctr">
                        <a:lnSpc>
                          <a:spcPct val="100000"/>
                        </a:lnSpc>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rPr>
                        <a:t>數量</a:t>
                      </a:r>
                    </a:p>
                    <a:p>
                      <a:pPr algn="ctr">
                        <a:lnSpc>
                          <a:spcPct val="100000"/>
                        </a:lnSpc>
                        <a:spcAft>
                          <a:spcPts val="0"/>
                        </a:spcAft>
                      </a:pPr>
                      <a:r>
                        <a:rPr lang="en-US" sz="1700" b="1" kern="100" dirty="0">
                          <a:solidFill>
                            <a:schemeClr val="bg1"/>
                          </a:solidFill>
                          <a:effectLst/>
                          <a:latin typeface="微軟正黑體" panose="020B0604030504040204" pitchFamily="34" charset="-120"/>
                          <a:ea typeface="微軟正黑體" panose="020B0604030504040204" pitchFamily="34" charset="-120"/>
                        </a:rPr>
                        <a:t>A</a:t>
                      </a:r>
                      <a:endPar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43D53">
                        <a:alpha val="80000"/>
                      </a:srgbClr>
                    </a:solidFill>
                  </a:tcPr>
                </a:tc>
                <a:tc>
                  <a:txBody>
                    <a:bodyPr/>
                    <a:lstStyle/>
                    <a:p>
                      <a:pPr algn="ctr">
                        <a:lnSpc>
                          <a:spcPct val="100000"/>
                        </a:lnSpc>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rPr>
                        <a:t>單價</a:t>
                      </a:r>
                    </a:p>
                    <a:p>
                      <a:pPr algn="ctr">
                        <a:lnSpc>
                          <a:spcPct val="100000"/>
                        </a:lnSpc>
                        <a:spcAft>
                          <a:spcPts val="0"/>
                        </a:spcAft>
                      </a:pPr>
                      <a:r>
                        <a:rPr lang="en-US" sz="1700" b="1" kern="100" dirty="0">
                          <a:solidFill>
                            <a:schemeClr val="bg1"/>
                          </a:solidFill>
                          <a:effectLst/>
                          <a:latin typeface="微軟正黑體" panose="020B0604030504040204" pitchFamily="34" charset="-120"/>
                          <a:ea typeface="微軟正黑體" panose="020B0604030504040204" pitchFamily="34" charset="-120"/>
                        </a:rPr>
                        <a:t>B</a:t>
                      </a:r>
                      <a:endPar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43D53">
                        <a:alpha val="80000"/>
                      </a:srgbClr>
                    </a:solidFill>
                  </a:tcPr>
                </a:tc>
                <a:tc>
                  <a:txBody>
                    <a:bodyPr/>
                    <a:lstStyle/>
                    <a:p>
                      <a:pPr algn="ctr">
                        <a:lnSpc>
                          <a:spcPct val="100000"/>
                        </a:lnSpc>
                        <a:spcAft>
                          <a:spcPts val="0"/>
                        </a:spcAft>
                      </a:pPr>
                      <a:r>
                        <a:rPr lang="zh-TW" sz="1700" b="1" kern="100" dirty="0">
                          <a:solidFill>
                            <a:schemeClr val="bg1"/>
                          </a:solidFill>
                          <a:effectLst/>
                          <a:latin typeface="微軟正黑體" panose="020B0604030504040204" pitchFamily="34" charset="-120"/>
                          <a:ea typeface="微軟正黑體" panose="020B0604030504040204" pitchFamily="34" charset="-120"/>
                        </a:rPr>
                        <a:t>總價</a:t>
                      </a:r>
                    </a:p>
                    <a:p>
                      <a:pPr algn="ctr">
                        <a:lnSpc>
                          <a:spcPct val="100000"/>
                        </a:lnSpc>
                        <a:spcAft>
                          <a:spcPts val="0"/>
                        </a:spcAft>
                      </a:pPr>
                      <a:r>
                        <a:rPr lang="en-US" sz="1700" b="1" kern="100" dirty="0">
                          <a:solidFill>
                            <a:schemeClr val="bg1"/>
                          </a:solidFill>
                          <a:effectLst/>
                          <a:latin typeface="微軟正黑體" panose="020B0604030504040204" pitchFamily="34" charset="-120"/>
                          <a:ea typeface="微軟正黑體" panose="020B0604030504040204" pitchFamily="34" charset="-120"/>
                        </a:rPr>
                        <a:t>C=A x B</a:t>
                      </a:r>
                      <a:endPar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43D53">
                        <a:alpha val="80000"/>
                      </a:srgbClr>
                    </a:solidFill>
                  </a:tcPr>
                </a:tc>
                <a:extLst>
                  <a:ext uri="{0D108BD9-81ED-4DB2-BD59-A6C34878D82A}">
                    <a16:rowId xmlns:a16="http://schemas.microsoft.com/office/drawing/2014/main" xmlns="" val="10000"/>
                  </a:ext>
                </a:extLst>
              </a:tr>
              <a:tr h="1296000">
                <a:tc>
                  <a:txBody>
                    <a:bodyPr/>
                    <a:lstStyle/>
                    <a:p>
                      <a:pPr algn="ctr">
                        <a:lnSpc>
                          <a:spcPct val="100000"/>
                        </a:lnSpc>
                        <a:spcAft>
                          <a:spcPts val="0"/>
                        </a:spcAft>
                      </a:pPr>
                      <a:r>
                        <a:rPr lang="en-US" sz="1700" b="1" kern="100" dirty="0">
                          <a:effectLst/>
                          <a:latin typeface="微軟正黑體" panose="020B0604030504040204" pitchFamily="34" charset="-120"/>
                          <a:ea typeface="微軟正黑體" panose="020B0604030504040204" pitchFamily="34" charset="-120"/>
                        </a:rPr>
                        <a:t>1</a:t>
                      </a:r>
                      <a:endParaRPr 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EEF4"/>
                    </a:solidFill>
                  </a:tcPr>
                </a:tc>
                <a:tc>
                  <a:txBody>
                    <a:bodyPr/>
                    <a:lstStyle/>
                    <a:p>
                      <a:r>
                        <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rPr>
                        <a:t>分離式冷氣機</a:t>
                      </a:r>
                      <a:r>
                        <a:rPr lang="en-US" altLang="zh-TW" sz="1600" b="1" kern="100" dirty="0">
                          <a:solidFill>
                            <a:schemeClr val="dk1"/>
                          </a:solidFill>
                          <a:effectLst/>
                          <a:latin typeface="微軟正黑體" panose="020B0604030504040204" pitchFamily="34" charset="-120"/>
                          <a:ea typeface="微軟正黑體" panose="020B0604030504040204" pitchFamily="34" charset="-120"/>
                          <a:cs typeface="+mn-cs"/>
                        </a:rPr>
                        <a:t>7.0KW</a:t>
                      </a:r>
                      <a:r>
                        <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rPr>
                        <a:t>以上</a:t>
                      </a:r>
                    </a:p>
                    <a:p>
                      <a:r>
                        <a:rPr lang="en-US" altLang="zh-TW" sz="1600" b="1" kern="1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rPr>
                        <a:t>含</a:t>
                      </a:r>
                      <a:r>
                        <a:rPr lang="en-US" altLang="zh-TW" sz="1600" b="1" kern="100" dirty="0">
                          <a:solidFill>
                            <a:schemeClr val="dk1"/>
                          </a:solidFill>
                          <a:effectLst/>
                          <a:latin typeface="微軟正黑體" panose="020B0604030504040204" pitchFamily="34" charset="-120"/>
                          <a:ea typeface="微軟正黑體" panose="020B0604030504040204" pitchFamily="34" charset="-120"/>
                          <a:cs typeface="+mn-cs"/>
                        </a:rPr>
                        <a:t>SUS</a:t>
                      </a:r>
                      <a:r>
                        <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rPr>
                        <a:t>架、銅管、排水管、電源控制配線、排水器、洗洞填塞、</a:t>
                      </a:r>
                      <a:r>
                        <a:rPr lang="en-US" altLang="zh-TW" sz="1600" b="1" kern="100" dirty="0">
                          <a:solidFill>
                            <a:schemeClr val="dk1"/>
                          </a:solidFill>
                          <a:effectLst/>
                          <a:latin typeface="微軟正黑體" panose="020B0604030504040204" pitchFamily="34" charset="-120"/>
                          <a:ea typeface="微軟正黑體" panose="020B0604030504040204" pitchFamily="34" charset="-120"/>
                          <a:cs typeface="+mn-cs"/>
                        </a:rPr>
                        <a:t>PVC</a:t>
                      </a:r>
                      <a:r>
                        <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rPr>
                        <a:t>白布、管槽等</a:t>
                      </a:r>
                      <a:r>
                        <a:rPr lang="en-US" altLang="zh-TW" sz="1600" b="1" kern="100" dirty="0">
                          <a:solidFill>
                            <a:schemeClr val="dk1"/>
                          </a:solidFill>
                          <a:effectLst/>
                          <a:latin typeface="微軟正黑體" panose="020B0604030504040204" pitchFamily="34" charset="-120"/>
                          <a:ea typeface="微軟正黑體" panose="020B0604030504040204" pitchFamily="34" charset="-120"/>
                          <a:cs typeface="+mn-cs"/>
                        </a:rPr>
                        <a:t>)</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700" b="1" kern="100" dirty="0">
                          <a:effectLst/>
                          <a:latin typeface="微軟正黑體" panose="020B0604030504040204" pitchFamily="34" charset="-120"/>
                          <a:ea typeface="微軟正黑體" panose="020B0604030504040204" pitchFamily="34" charset="-120"/>
                        </a:rPr>
                        <a:t>台</a:t>
                      </a:r>
                      <a:endParaRPr 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en-US" alt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3,003</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lvl="0" algn="r">
                        <a:lnSpc>
                          <a:spcPct val="100000"/>
                        </a:lnSpc>
                        <a:spcAft>
                          <a:spcPts val="0"/>
                        </a:spcAft>
                        <a:tabLst>
                          <a:tab pos="720000" algn="r"/>
                        </a:tabLst>
                      </a:pPr>
                      <a:r>
                        <a:rPr lang="en-US" altLang="zh-TW" sz="1700" b="1" kern="100" dirty="0">
                          <a:effectLst/>
                          <a:latin typeface="微軟正黑體" panose="020B0604030504040204" pitchFamily="34" charset="-120"/>
                          <a:ea typeface="微軟正黑體" panose="020B0604030504040204" pitchFamily="34" charset="-120"/>
                        </a:rPr>
                        <a:t>45,000</a:t>
                      </a:r>
                      <a:endParaRPr 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tc>
                  <a:txBody>
                    <a:bodyPr/>
                    <a:lstStyle/>
                    <a:p>
                      <a:pPr algn="r">
                        <a:lnSpc>
                          <a:spcPct val="100000"/>
                        </a:lnSpc>
                        <a:spcAft>
                          <a:spcPts val="0"/>
                        </a:spcAft>
                        <a:tabLst>
                          <a:tab pos="360000" algn="r"/>
                        </a:tabLst>
                      </a:pPr>
                      <a:r>
                        <a:rPr lang="en-US" alt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135,135,000</a:t>
                      </a:r>
                      <a:endParaRPr 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01"/>
                  </a:ext>
                </a:extLst>
              </a:tr>
              <a:tr h="1296000">
                <a:tc>
                  <a:txBody>
                    <a:bodyPr/>
                    <a:lstStyle/>
                    <a:p>
                      <a:pPr algn="ctr">
                        <a:lnSpc>
                          <a:spcPct val="100000"/>
                        </a:lnSpc>
                        <a:spcAft>
                          <a:spcPts val="0"/>
                        </a:spcAft>
                      </a:pPr>
                      <a:r>
                        <a:rPr lang="en-US" sz="1700" b="1" kern="100" dirty="0">
                          <a:effectLst/>
                          <a:latin typeface="微軟正黑體" panose="020B0604030504040204" pitchFamily="34" charset="-120"/>
                          <a:ea typeface="微軟正黑體" panose="020B0604030504040204" pitchFamily="34" charset="-120"/>
                        </a:rPr>
                        <a:t>2</a:t>
                      </a:r>
                      <a:endParaRPr 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40000"/>
                      </a:schemeClr>
                    </a:solidFill>
                  </a:tcPr>
                </a:tc>
                <a:tc>
                  <a:txBody>
                    <a:bodyPr/>
                    <a:lstStyle/>
                    <a:p>
                      <a:r>
                        <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rPr>
                        <a:t>分離式冷氣機</a:t>
                      </a:r>
                      <a:r>
                        <a:rPr lang="en-US" altLang="zh-TW" sz="1600" b="1" kern="100" dirty="0">
                          <a:solidFill>
                            <a:schemeClr val="dk1"/>
                          </a:solidFill>
                          <a:effectLst/>
                          <a:latin typeface="微軟正黑體" panose="020B0604030504040204" pitchFamily="34" charset="-120"/>
                          <a:ea typeface="微軟正黑體" panose="020B0604030504040204" pitchFamily="34" charset="-120"/>
                          <a:cs typeface="+mn-cs"/>
                        </a:rPr>
                        <a:t>8.0KW</a:t>
                      </a:r>
                      <a:r>
                        <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rPr>
                        <a:t>以上</a:t>
                      </a:r>
                    </a:p>
                    <a:p>
                      <a:r>
                        <a:rPr lang="en-US" altLang="zh-TW" sz="1600" b="1" kern="1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rPr>
                        <a:t>含</a:t>
                      </a:r>
                      <a:r>
                        <a:rPr lang="en-US" altLang="zh-TW" sz="1600" b="1" kern="100" dirty="0">
                          <a:solidFill>
                            <a:schemeClr val="dk1"/>
                          </a:solidFill>
                          <a:effectLst/>
                          <a:latin typeface="微軟正黑體" panose="020B0604030504040204" pitchFamily="34" charset="-120"/>
                          <a:ea typeface="微軟正黑體" panose="020B0604030504040204" pitchFamily="34" charset="-120"/>
                          <a:cs typeface="+mn-cs"/>
                        </a:rPr>
                        <a:t>SUS</a:t>
                      </a:r>
                      <a:r>
                        <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rPr>
                        <a:t>架、銅管、排水管、電源控制配線、排水器、洗洞填塞、</a:t>
                      </a:r>
                      <a:r>
                        <a:rPr lang="en-US" altLang="zh-TW" sz="1600" b="1" kern="100" dirty="0">
                          <a:solidFill>
                            <a:schemeClr val="dk1"/>
                          </a:solidFill>
                          <a:effectLst/>
                          <a:latin typeface="微軟正黑體" panose="020B0604030504040204" pitchFamily="34" charset="-120"/>
                          <a:ea typeface="微軟正黑體" panose="020B0604030504040204" pitchFamily="34" charset="-120"/>
                          <a:cs typeface="+mn-cs"/>
                        </a:rPr>
                        <a:t>PVC</a:t>
                      </a:r>
                      <a:r>
                        <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rPr>
                        <a:t>白布、管槽等</a:t>
                      </a:r>
                      <a:r>
                        <a:rPr lang="en-US" altLang="zh-TW" sz="1600" b="1" kern="100" dirty="0">
                          <a:solidFill>
                            <a:schemeClr val="dk1"/>
                          </a:solidFill>
                          <a:effectLst/>
                          <a:latin typeface="微軟正黑體" panose="020B0604030504040204" pitchFamily="34" charset="-120"/>
                          <a:ea typeface="微軟正黑體" panose="020B0604030504040204" pitchFamily="34" charset="-120"/>
                          <a:cs typeface="+mn-cs"/>
                        </a:rPr>
                        <a:t>)</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40000"/>
                      </a:schemeClr>
                    </a:solidFill>
                  </a:tcPr>
                </a:tc>
                <a:tc>
                  <a:txBody>
                    <a:bodyPr/>
                    <a:lstStyle/>
                    <a:p>
                      <a:pPr algn="ctr">
                        <a:lnSpc>
                          <a:spcPct val="100000"/>
                        </a:lnSpc>
                        <a:spcAft>
                          <a:spcPts val="0"/>
                        </a:spcAft>
                      </a:pPr>
                      <a:r>
                        <a:rPr lang="zh-TW" sz="1700" b="1" kern="100" dirty="0">
                          <a:effectLst/>
                          <a:latin typeface="微軟正黑體" panose="020B0604030504040204" pitchFamily="34" charset="-120"/>
                          <a:ea typeface="微軟正黑體" panose="020B0604030504040204" pitchFamily="34" charset="-120"/>
                        </a:rPr>
                        <a:t>台</a:t>
                      </a:r>
                      <a:endParaRPr 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40000"/>
                      </a:schemeClr>
                    </a:solidFill>
                  </a:tcPr>
                </a:tc>
                <a:tc>
                  <a:txBody>
                    <a:bodyPr/>
                    <a:lstStyle/>
                    <a:p>
                      <a:pPr algn="ctr">
                        <a:lnSpc>
                          <a:spcPct val="100000"/>
                        </a:lnSpc>
                        <a:spcAft>
                          <a:spcPts val="0"/>
                        </a:spcAft>
                      </a:pPr>
                      <a:r>
                        <a:rPr lang="en-US" alt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715</a:t>
                      </a:r>
                      <a:endParaRPr 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40000"/>
                      </a:schemeClr>
                    </a:solidFill>
                  </a:tcPr>
                </a:tc>
                <a:tc>
                  <a:txBody>
                    <a:bodyPr/>
                    <a:lstStyle/>
                    <a:p>
                      <a:pPr lvl="0" algn="r">
                        <a:lnSpc>
                          <a:spcPct val="100000"/>
                        </a:lnSpc>
                        <a:spcAft>
                          <a:spcPts val="0"/>
                        </a:spcAft>
                        <a:tabLst>
                          <a:tab pos="720000" algn="r"/>
                        </a:tabLst>
                      </a:pPr>
                      <a:r>
                        <a:rPr lang="en-US" altLang="zh-TW" sz="1700" b="1" kern="100" dirty="0">
                          <a:effectLst/>
                          <a:latin typeface="微軟正黑體" panose="020B0604030504040204" pitchFamily="34" charset="-120"/>
                          <a:ea typeface="微軟正黑體" panose="020B0604030504040204" pitchFamily="34" charset="-120"/>
                        </a:rPr>
                        <a:t>45,000</a:t>
                      </a:r>
                      <a:endParaRPr lang="zh-TW" alt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40000"/>
                      </a:schemeClr>
                    </a:solidFill>
                  </a:tcPr>
                </a:tc>
                <a:tc>
                  <a:txBody>
                    <a:bodyPr/>
                    <a:lstStyle/>
                    <a:p>
                      <a:pPr algn="r">
                        <a:lnSpc>
                          <a:spcPct val="100000"/>
                        </a:lnSpc>
                        <a:spcAft>
                          <a:spcPts val="0"/>
                        </a:spcAft>
                        <a:tabLst>
                          <a:tab pos="360000" algn="r"/>
                        </a:tabLst>
                      </a:pPr>
                      <a:r>
                        <a:rPr lang="en-US" alt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32,175,000</a:t>
                      </a:r>
                      <a:endParaRPr lang="zh-TW" sz="17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xmlns="" val="10002"/>
                  </a:ext>
                </a:extLst>
              </a:tr>
              <a:tr h="1296000">
                <a:tc>
                  <a:txBody>
                    <a:bodyPr/>
                    <a:lstStyle/>
                    <a:p>
                      <a:pPr marL="0" algn="ctr" defTabSz="914400" rtl="0" eaLnBrk="1" latinLnBrk="0" hangingPunct="1">
                        <a:lnSpc>
                          <a:spcPct val="100000"/>
                        </a:lnSpc>
                        <a:spcAft>
                          <a:spcPts val="0"/>
                        </a:spcAft>
                      </a:pPr>
                      <a:r>
                        <a:rPr lang="en-US" altLang="zh-TW" sz="1700" b="1" kern="100" dirty="0">
                          <a:solidFill>
                            <a:schemeClr val="tx1"/>
                          </a:solidFill>
                          <a:effectLst/>
                          <a:latin typeface="微軟正黑體" panose="020B0604030504040204" pitchFamily="34" charset="-120"/>
                          <a:ea typeface="微軟正黑體" panose="020B0604030504040204" pitchFamily="34" charset="-120"/>
                          <a:cs typeface="+mn-cs"/>
                        </a:rPr>
                        <a:t>3</a:t>
                      </a:r>
                      <a:endParaRPr lang="zh-TW" altLang="en-US" sz="17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EEF4">
                        <a:alpha val="40000"/>
                      </a:srgbClr>
                    </a:solidFill>
                  </a:tcPr>
                </a:tc>
                <a:tc>
                  <a:txBody>
                    <a:bodyPr/>
                    <a:lstStyle/>
                    <a:p>
                      <a:pPr marL="0" algn="l" defTabSz="914400" rtl="0" eaLnBrk="1" latinLnBrk="0" hangingPunct="1">
                        <a:lnSpc>
                          <a:spcPct val="100000"/>
                        </a:lnSpc>
                        <a:spcAft>
                          <a:spcPts val="0"/>
                        </a:spcAft>
                      </a:pPr>
                      <a:r>
                        <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rPr>
                        <a:t>舊機拆除</a:t>
                      </a:r>
                      <a:endParaRPr lang="en-US" altLang="zh-TW" sz="16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EEF4">
                        <a:alpha val="40000"/>
                      </a:srgbClr>
                    </a:solidFill>
                  </a:tcPr>
                </a:tc>
                <a:tc>
                  <a:txBody>
                    <a:bodyPr/>
                    <a:lstStyle/>
                    <a:p>
                      <a:pPr marL="0" algn="ctr" defTabSz="914400" rtl="0" eaLnBrk="1" latinLnBrk="0" hangingPunct="1">
                        <a:lnSpc>
                          <a:spcPct val="100000"/>
                        </a:lnSpc>
                        <a:spcAft>
                          <a:spcPts val="0"/>
                        </a:spcAft>
                      </a:pPr>
                      <a:r>
                        <a:rPr lang="zh-TW" altLang="en-US" sz="1700" b="1" kern="100" dirty="0">
                          <a:solidFill>
                            <a:schemeClr val="dk1"/>
                          </a:solidFill>
                          <a:effectLst/>
                          <a:latin typeface="微軟正黑體" panose="020B0604030504040204" pitchFamily="34" charset="-120"/>
                          <a:ea typeface="微軟正黑體" panose="020B0604030504040204" pitchFamily="34" charset="-120"/>
                          <a:cs typeface="+mn-cs"/>
                        </a:rPr>
                        <a:t>台</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EEF4">
                        <a:alpha val="40000"/>
                      </a:srgbClr>
                    </a:solidFill>
                  </a:tcPr>
                </a:tc>
                <a:tc>
                  <a:txBody>
                    <a:bodyPr/>
                    <a:lstStyle/>
                    <a:p>
                      <a:pPr marL="0" algn="ctr" defTabSz="914400" rtl="0" eaLnBrk="1" latinLnBrk="0" hangingPunct="1">
                        <a:lnSpc>
                          <a:spcPct val="100000"/>
                        </a:lnSpc>
                        <a:spcAft>
                          <a:spcPts val="0"/>
                        </a:spcAft>
                      </a:pPr>
                      <a:r>
                        <a:rPr lang="en-US" altLang="zh-TW" sz="1700" b="1" kern="100" dirty="0">
                          <a:solidFill>
                            <a:schemeClr val="dk1"/>
                          </a:solidFill>
                          <a:effectLst/>
                          <a:latin typeface="微軟正黑體" panose="020B0604030504040204" pitchFamily="34" charset="-120"/>
                          <a:ea typeface="微軟正黑體" panose="020B0604030504040204" pitchFamily="34" charset="-120"/>
                          <a:cs typeface="+mn-cs"/>
                        </a:rPr>
                        <a:t>141</a:t>
                      </a:r>
                      <a:endParaRPr lang="zh-TW" altLang="en-US" sz="17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EEF4">
                        <a:alpha val="40000"/>
                      </a:srgbClr>
                    </a:solidFill>
                  </a:tcPr>
                </a:tc>
                <a:tc>
                  <a:txBody>
                    <a:bodyPr/>
                    <a:lstStyle/>
                    <a:p>
                      <a:pPr marL="0" lvl="0" algn="r" defTabSz="914400" rtl="0" eaLnBrk="1" latinLnBrk="0" hangingPunct="1">
                        <a:lnSpc>
                          <a:spcPct val="100000"/>
                        </a:lnSpc>
                        <a:spcAft>
                          <a:spcPts val="0"/>
                        </a:spcAft>
                        <a:tabLst>
                          <a:tab pos="720000" algn="r"/>
                        </a:tabLst>
                      </a:pPr>
                      <a:r>
                        <a:rPr lang="en-US" altLang="zh-TW" sz="1700" b="1" kern="100" dirty="0">
                          <a:solidFill>
                            <a:schemeClr val="dk1"/>
                          </a:solidFill>
                          <a:effectLst/>
                          <a:latin typeface="微軟正黑體" panose="020B0604030504040204" pitchFamily="34" charset="-120"/>
                          <a:ea typeface="微軟正黑體" panose="020B0604030504040204" pitchFamily="34" charset="-120"/>
                          <a:cs typeface="+mn-cs"/>
                        </a:rPr>
                        <a:t>6,000</a:t>
                      </a:r>
                      <a:endParaRPr lang="zh-TW" altLang="en-US" sz="17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EEF4">
                        <a:alpha val="40000"/>
                      </a:srgbClr>
                    </a:solidFill>
                  </a:tcPr>
                </a:tc>
                <a:tc>
                  <a:txBody>
                    <a:bodyPr/>
                    <a:lstStyle/>
                    <a:p>
                      <a:pPr marL="0" algn="r" defTabSz="914400" rtl="0" eaLnBrk="1" latinLnBrk="0" hangingPunct="1">
                        <a:lnSpc>
                          <a:spcPct val="100000"/>
                        </a:lnSpc>
                        <a:spcAft>
                          <a:spcPts val="0"/>
                        </a:spcAft>
                        <a:tabLst>
                          <a:tab pos="360000" algn="r"/>
                        </a:tabLst>
                      </a:pPr>
                      <a:r>
                        <a:rPr lang="en-US" altLang="zh-TW" sz="1700" b="1" kern="100" dirty="0">
                          <a:solidFill>
                            <a:schemeClr val="dk1"/>
                          </a:solidFill>
                          <a:effectLst/>
                          <a:latin typeface="微軟正黑體" panose="020B0604030504040204" pitchFamily="34" charset="-120"/>
                          <a:ea typeface="微軟正黑體" panose="020B0604030504040204" pitchFamily="34" charset="-120"/>
                          <a:cs typeface="+mn-cs"/>
                        </a:rPr>
                        <a:t>846,000</a:t>
                      </a:r>
                      <a:endParaRPr lang="zh-TW" altLang="en-US" sz="17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EEF4">
                        <a:alpha val="40000"/>
                      </a:srgbClr>
                    </a:solidFill>
                  </a:tcPr>
                </a:tc>
                <a:extLst>
                  <a:ext uri="{0D108BD9-81ED-4DB2-BD59-A6C34878D82A}">
                    <a16:rowId xmlns:a16="http://schemas.microsoft.com/office/drawing/2014/main" xmlns="" val="1988925212"/>
                  </a:ext>
                </a:extLst>
              </a:tr>
              <a:tr h="394637">
                <a:tc gridSpan="5">
                  <a:txBody>
                    <a:bodyPr/>
                    <a:lstStyle/>
                    <a:p>
                      <a:pPr algn="r">
                        <a:lnSpc>
                          <a:spcPct val="100000"/>
                        </a:lnSpc>
                        <a:spcAft>
                          <a:spcPts val="0"/>
                        </a:spcAft>
                      </a:pPr>
                      <a:r>
                        <a:rPr lang="zh-TW" altLang="en-US"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總計</a:t>
                      </a:r>
                      <a:r>
                        <a:rPr lang="en-US" alt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含稅</a:t>
                      </a:r>
                      <a:r>
                        <a:rPr lang="en-US" alt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43D53">
                        <a:alpha val="80000"/>
                      </a:srgbClr>
                    </a:solidFill>
                  </a:tcPr>
                </a:tc>
                <a:tc hMerge="1">
                  <a:txBody>
                    <a:bodyPr/>
                    <a:lstStyle/>
                    <a:p>
                      <a:pPr algn="just">
                        <a:lnSpc>
                          <a:spcPct val="150000"/>
                        </a:lnSpc>
                        <a:spcAft>
                          <a:spcPts val="0"/>
                        </a:spcAft>
                      </a:pPr>
                      <a:endParaRPr lang="zh-TW" sz="14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hMerge="1">
                  <a:txBody>
                    <a:bodyPr/>
                    <a:lstStyle/>
                    <a:p>
                      <a:pPr algn="ctr">
                        <a:lnSpc>
                          <a:spcPct val="150000"/>
                        </a:lnSpc>
                        <a:spcAft>
                          <a:spcPts val="0"/>
                        </a:spcAft>
                      </a:pPr>
                      <a:endParaRPr lang="zh-TW" sz="14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hMerge="1">
                  <a:txBody>
                    <a:bodyPr/>
                    <a:lstStyle/>
                    <a:p>
                      <a:pPr algn="ctr">
                        <a:lnSpc>
                          <a:spcPct val="100000"/>
                        </a:lnSpc>
                        <a:spcAft>
                          <a:spcPts val="0"/>
                        </a:spcAft>
                      </a:pPr>
                      <a:endParaRPr lang="zh-TW" sz="14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hMerge="1">
                  <a:txBody>
                    <a:bodyPr/>
                    <a:lstStyle/>
                    <a:p>
                      <a:pPr algn="r">
                        <a:lnSpc>
                          <a:spcPct val="100000"/>
                        </a:lnSpc>
                        <a:spcAft>
                          <a:spcPts val="0"/>
                        </a:spcAft>
                      </a:pPr>
                      <a:endParaRPr lang="zh-TW" sz="1700" b="0" kern="100" dirty="0">
                        <a:solidFill>
                          <a:schemeClr val="bg1"/>
                        </a:solidFill>
                        <a:effectLst/>
                        <a:latin typeface="+mn-lt"/>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coolSlant"/>
                      <a:lightRig rig="flood" dir="t"/>
                    </a:cell3D>
                    <a:solidFill>
                      <a:srgbClr val="143C53">
                        <a:alpha val="80000"/>
                      </a:srgbClr>
                    </a:solidFill>
                  </a:tcPr>
                </a:tc>
                <a:tc>
                  <a:txBody>
                    <a:bodyPr/>
                    <a:lstStyle/>
                    <a:p>
                      <a:pPr algn="r">
                        <a:lnSpc>
                          <a:spcPct val="100000"/>
                        </a:lnSpc>
                        <a:spcAft>
                          <a:spcPts val="0"/>
                        </a:spcAft>
                      </a:pPr>
                      <a:r>
                        <a:rPr lang="en-US" alt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168,156,000</a:t>
                      </a:r>
                      <a:endParaRPr lang="zh-TW" sz="17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43D53">
                        <a:alpha val="80000"/>
                      </a:srgbClr>
                    </a:solidFill>
                  </a:tcPr>
                </a:tc>
                <a:extLst>
                  <a:ext uri="{0D108BD9-81ED-4DB2-BD59-A6C34878D82A}">
                    <a16:rowId xmlns:a16="http://schemas.microsoft.com/office/drawing/2014/main" xmlns="" val="10012"/>
                  </a:ext>
                </a:extLst>
              </a:tr>
            </a:tbl>
          </a:graphicData>
        </a:graphic>
      </p:graphicFrame>
      <p:sp>
        <p:nvSpPr>
          <p:cNvPr id="2" name="投影片編號版面配置區 1"/>
          <p:cNvSpPr>
            <a:spLocks noGrp="1"/>
          </p:cNvSpPr>
          <p:nvPr>
            <p:ph type="sldNum" sz="quarter" idx="12"/>
          </p:nvPr>
        </p:nvSpPr>
        <p:spPr/>
        <p:txBody>
          <a:bodyPr/>
          <a:lstStyle/>
          <a:p>
            <a:fld id="{7D4CE5F0-D085-49DB-B409-5CB520ED38F1}" type="slidenum">
              <a:rPr lang="zh-TW" altLang="en-US" smtClean="0"/>
              <a:t>50</a:t>
            </a:fld>
            <a:endParaRPr lang="zh-TW" altLang="en-US"/>
          </a:p>
        </p:txBody>
      </p:sp>
      <p:grpSp>
        <p:nvGrpSpPr>
          <p:cNvPr id="9" name="群組 8"/>
          <p:cNvGrpSpPr/>
          <p:nvPr/>
        </p:nvGrpSpPr>
        <p:grpSpPr>
          <a:xfrm>
            <a:off x="387000" y="774000"/>
            <a:ext cx="7020000" cy="108000"/>
            <a:chOff x="387000" y="774000"/>
            <a:chExt cx="7020000" cy="108000"/>
          </a:xfrm>
        </p:grpSpPr>
        <p:sp>
          <p:nvSpPr>
            <p:cNvPr id="10" name="矩形 9">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3"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價格</a:t>
            </a:r>
          </a:p>
        </p:txBody>
      </p:sp>
    </p:spTree>
    <p:extLst>
      <p:ext uri="{BB962C8B-B14F-4D97-AF65-F5344CB8AC3E}">
        <p14:creationId xmlns:p14="http://schemas.microsoft.com/office/powerpoint/2010/main" val="1159073389"/>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51</a:t>
            </a:fld>
            <a:endParaRPr lang="zh-TW" altLang="en-US"/>
          </a:p>
        </p:txBody>
      </p:sp>
      <p:grpSp>
        <p:nvGrpSpPr>
          <p:cNvPr id="11" name="群組 10"/>
          <p:cNvGrpSpPr/>
          <p:nvPr/>
        </p:nvGrpSpPr>
        <p:grpSpPr>
          <a:xfrm>
            <a:off x="387000" y="774000"/>
            <a:ext cx="7020000" cy="108000"/>
            <a:chOff x="387000" y="774000"/>
            <a:chExt cx="7020000" cy="108000"/>
          </a:xfrm>
        </p:grpSpPr>
        <p:sp>
          <p:nvSpPr>
            <p:cNvPr id="14" name="矩形 13">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7"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各大廠牌於公家機關成交價格比較表</a:t>
            </a:r>
            <a:endParaRPr lang="en-US" altLang="zh-TW" dirty="0"/>
          </a:p>
        </p:txBody>
      </p:sp>
      <p:graphicFrame>
        <p:nvGraphicFramePr>
          <p:cNvPr id="7" name="表格 6">
            <a:extLst>
              <a:ext uri="{FF2B5EF4-FFF2-40B4-BE49-F238E27FC236}">
                <a16:creationId xmlns:a16="http://schemas.microsoft.com/office/drawing/2014/main" xmlns="" id="{9F9F2FAA-F895-43BA-88AD-BF6F7DC62BBA}"/>
              </a:ext>
            </a:extLst>
          </p:cNvPr>
          <p:cNvGraphicFramePr>
            <a:graphicFrameLocks noGrp="1"/>
          </p:cNvGraphicFramePr>
          <p:nvPr>
            <p:extLst>
              <p:ext uri="{D42A27DB-BD31-4B8C-83A1-F6EECF244321}">
                <p14:modId xmlns:p14="http://schemas.microsoft.com/office/powerpoint/2010/main" val="1449530368"/>
              </p:ext>
            </p:extLst>
          </p:nvPr>
        </p:nvGraphicFramePr>
        <p:xfrm>
          <a:off x="469751" y="1177764"/>
          <a:ext cx="8114497" cy="5377252"/>
        </p:xfrm>
        <a:graphic>
          <a:graphicData uri="http://schemas.openxmlformats.org/drawingml/2006/table">
            <a:tbl>
              <a:tblPr firstRow="1" bandRow="1">
                <a:tableStyleId>{5C22544A-7EE6-4342-B048-85BDC9FD1C3A}</a:tableStyleId>
              </a:tblPr>
              <a:tblGrid>
                <a:gridCol w="596226">
                  <a:extLst>
                    <a:ext uri="{9D8B030D-6E8A-4147-A177-3AD203B41FA5}">
                      <a16:colId xmlns:a16="http://schemas.microsoft.com/office/drawing/2014/main" xmlns="" val="2565997815"/>
                    </a:ext>
                  </a:extLst>
                </a:gridCol>
                <a:gridCol w="799209">
                  <a:extLst>
                    <a:ext uri="{9D8B030D-6E8A-4147-A177-3AD203B41FA5}">
                      <a16:colId xmlns:a16="http://schemas.microsoft.com/office/drawing/2014/main" xmlns="" val="3905275644"/>
                    </a:ext>
                  </a:extLst>
                </a:gridCol>
                <a:gridCol w="1414185">
                  <a:extLst>
                    <a:ext uri="{9D8B030D-6E8A-4147-A177-3AD203B41FA5}">
                      <a16:colId xmlns:a16="http://schemas.microsoft.com/office/drawing/2014/main" xmlns="" val="2155020772"/>
                    </a:ext>
                  </a:extLst>
                </a:gridCol>
                <a:gridCol w="3007224">
                  <a:extLst>
                    <a:ext uri="{9D8B030D-6E8A-4147-A177-3AD203B41FA5}">
                      <a16:colId xmlns:a16="http://schemas.microsoft.com/office/drawing/2014/main" xmlns="" val="2161936228"/>
                    </a:ext>
                  </a:extLst>
                </a:gridCol>
                <a:gridCol w="930695">
                  <a:extLst>
                    <a:ext uri="{9D8B030D-6E8A-4147-A177-3AD203B41FA5}">
                      <a16:colId xmlns:a16="http://schemas.microsoft.com/office/drawing/2014/main" xmlns="" val="35420825"/>
                    </a:ext>
                  </a:extLst>
                </a:gridCol>
                <a:gridCol w="1366958">
                  <a:extLst>
                    <a:ext uri="{9D8B030D-6E8A-4147-A177-3AD203B41FA5}">
                      <a16:colId xmlns:a16="http://schemas.microsoft.com/office/drawing/2014/main" xmlns="" val="739741973"/>
                    </a:ext>
                  </a:extLst>
                </a:gridCol>
              </a:tblGrid>
              <a:tr h="508652">
                <a:tc>
                  <a:txBody>
                    <a:bodyPr/>
                    <a:lstStyle/>
                    <a:p>
                      <a:pPr algn="ctr" fontAlgn="ctr"/>
                      <a:r>
                        <a:rPr lang="zh-TW" altLang="en-US" sz="1500" u="none" strike="noStrike" dirty="0">
                          <a:effectLst/>
                          <a:latin typeface="微軟正黑體" panose="020B0604030504040204" pitchFamily="34" charset="-120"/>
                          <a:ea typeface="微軟正黑體" panose="020B0604030504040204" pitchFamily="34" charset="-120"/>
                        </a:rPr>
                        <a:t>項次</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tc>
                <a:tc>
                  <a:txBody>
                    <a:bodyPr/>
                    <a:lstStyle/>
                    <a:p>
                      <a:pPr algn="ctr" fontAlgn="ctr"/>
                      <a:r>
                        <a:rPr lang="zh-TW" altLang="en-US" sz="1500" u="none" strike="noStrike" dirty="0">
                          <a:effectLst/>
                          <a:latin typeface="微軟正黑體" panose="020B0604030504040204" pitchFamily="34" charset="-120"/>
                          <a:ea typeface="微軟正黑體" panose="020B0604030504040204" pitchFamily="34" charset="-120"/>
                        </a:rPr>
                        <a:t>廠牌</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tc>
                <a:tc>
                  <a:txBody>
                    <a:bodyPr/>
                    <a:lstStyle/>
                    <a:p>
                      <a:pPr algn="ctr" fontAlgn="ctr"/>
                      <a:r>
                        <a:rPr lang="zh-TW" altLang="en-US" sz="1500" u="none" strike="noStrike" dirty="0">
                          <a:effectLst/>
                          <a:latin typeface="微軟正黑體" panose="020B0604030504040204" pitchFamily="34" charset="-120"/>
                          <a:ea typeface="微軟正黑體" panose="020B0604030504040204" pitchFamily="34" charset="-120"/>
                        </a:rPr>
                        <a:t>冷氣能力</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tc>
                <a:tc>
                  <a:txBody>
                    <a:bodyPr/>
                    <a:lstStyle/>
                    <a:p>
                      <a:pPr algn="ctr" fontAlgn="ctr"/>
                      <a:r>
                        <a:rPr lang="zh-TW" altLang="en-US" sz="1500" u="none" strike="noStrike" dirty="0">
                          <a:effectLst/>
                          <a:latin typeface="微軟正黑體" panose="020B0604030504040204" pitchFamily="34" charset="-120"/>
                          <a:ea typeface="微軟正黑體" panose="020B0604030504040204" pitchFamily="34" charset="-120"/>
                        </a:rPr>
                        <a:t>價格</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tc>
                <a:tc>
                  <a:txBody>
                    <a:bodyPr/>
                    <a:lstStyle/>
                    <a:p>
                      <a:pPr algn="ctr" fontAlgn="ctr"/>
                      <a:r>
                        <a:rPr lang="zh-TW" altLang="en-US" sz="1500" u="none" strike="noStrike" dirty="0">
                          <a:effectLst/>
                          <a:latin typeface="微軟正黑體" panose="020B0604030504040204" pitchFamily="34" charset="-120"/>
                          <a:ea typeface="微軟正黑體" panose="020B0604030504040204" pitchFamily="34" charset="-120"/>
                        </a:rPr>
                        <a:t>產地</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tc>
                <a:tc>
                  <a:txBody>
                    <a:bodyPr/>
                    <a:lstStyle/>
                    <a:p>
                      <a:pPr algn="ctr" fontAlgn="ctr"/>
                      <a:r>
                        <a:rPr lang="zh-TW" altLang="en-US" sz="1500" u="none" strike="noStrike" dirty="0">
                          <a:effectLst/>
                          <a:latin typeface="微軟正黑體" panose="020B0604030504040204" pitchFamily="34" charset="-120"/>
                          <a:ea typeface="微軟正黑體" panose="020B0604030504040204" pitchFamily="34" charset="-120"/>
                        </a:rPr>
                        <a:t>備註</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tc>
                <a:extLst>
                  <a:ext uri="{0D108BD9-81ED-4DB2-BD59-A6C34878D82A}">
                    <a16:rowId xmlns:a16="http://schemas.microsoft.com/office/drawing/2014/main" xmlns="" val="2165127391"/>
                  </a:ext>
                </a:extLst>
              </a:tr>
              <a:tr h="608575">
                <a:tc rowSpan="2">
                  <a:txBody>
                    <a:bodyPr/>
                    <a:lstStyle/>
                    <a:p>
                      <a:pPr algn="ctr" fontAlgn="ctr"/>
                      <a:r>
                        <a:rPr lang="en-US" altLang="zh-TW" sz="1500" u="none" strike="noStrike" dirty="0">
                          <a:effectLst/>
                          <a:latin typeface="微軟正黑體" panose="020B0604030504040204" pitchFamily="34" charset="-120"/>
                          <a:ea typeface="微軟正黑體" panose="020B0604030504040204" pitchFamily="34" charset="-120"/>
                        </a:rPr>
                        <a:t>1</a:t>
                      </a:r>
                      <a:endParaRPr lang="en-US" altLang="zh-TW"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40000"/>
                        <a:lumOff val="60000"/>
                      </a:schemeClr>
                    </a:solidFill>
                  </a:tcPr>
                </a:tc>
                <a:tc rowSpan="2">
                  <a:txBody>
                    <a:bodyPr/>
                    <a:lstStyle/>
                    <a:p>
                      <a:pPr algn="ctr" fontAlgn="ctr"/>
                      <a:r>
                        <a:rPr lang="zh-TW" altLang="en-US" sz="1500" b="1" u="none" strike="noStrike" dirty="0">
                          <a:effectLst/>
                          <a:latin typeface="微軟正黑體" panose="020B0604030504040204" pitchFamily="34" charset="-120"/>
                          <a:ea typeface="微軟正黑體" panose="020B0604030504040204" pitchFamily="34" charset="-120"/>
                        </a:rPr>
                        <a:t>日立</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40000"/>
                        <a:lumOff val="60000"/>
                      </a:schemeClr>
                    </a:solidFill>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7.2kW</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40000"/>
                        <a:lumOff val="60000"/>
                      </a:schemeClr>
                    </a:solidFill>
                  </a:tcPr>
                </a:tc>
                <a:tc>
                  <a:txBody>
                    <a:bodyPr/>
                    <a:lstStyle/>
                    <a:p>
                      <a:pPr algn="ctr" fontAlgn="ctr"/>
                      <a:r>
                        <a:rPr lang="en-US" altLang="zh-TW" sz="1600" b="1" u="none" strike="noStrike" dirty="0">
                          <a:solidFill>
                            <a:srgbClr val="FF0000"/>
                          </a:solidFill>
                          <a:effectLst/>
                          <a:latin typeface="微軟正黑體" panose="020B0604030504040204" pitchFamily="34" charset="-120"/>
                          <a:ea typeface="微軟正黑體" panose="020B0604030504040204" pitchFamily="34" charset="-120"/>
                        </a:rPr>
                        <a:t>52,000~55,000</a:t>
                      </a:r>
                      <a:r>
                        <a:rPr lang="en-US" altLang="zh-TW" sz="1500" b="1" u="none" strike="noStrike" dirty="0">
                          <a:effectLst/>
                          <a:latin typeface="微軟正黑體" panose="020B0604030504040204" pitchFamily="34" charset="-120"/>
                          <a:ea typeface="微軟正黑體" panose="020B0604030504040204" pitchFamily="34" charset="-120"/>
                        </a:rPr>
                        <a:t/>
                      </a:r>
                      <a:br>
                        <a:rPr lang="en-US" altLang="zh-TW" sz="1500" b="1" u="none" strike="noStrike" dirty="0">
                          <a:effectLst/>
                          <a:latin typeface="微軟正黑體" panose="020B0604030504040204" pitchFamily="34" charset="-120"/>
                          <a:ea typeface="微軟正黑體" panose="020B0604030504040204" pitchFamily="34" charset="-120"/>
                        </a:rPr>
                      </a:br>
                      <a:r>
                        <a:rPr lang="zh-TW" altLang="en-US" sz="1500" b="1" u="none" strike="noStrike" dirty="0">
                          <a:effectLst/>
                          <a:latin typeface="微軟正黑體" panose="020B0604030504040204" pitchFamily="34" charset="-120"/>
                          <a:ea typeface="微軟正黑體" panose="020B0604030504040204" pitchFamily="34" charset="-120"/>
                        </a:rPr>
                        <a:t>市價</a:t>
                      </a:r>
                      <a:r>
                        <a:rPr lang="en-US" altLang="zh-TW" sz="1500" b="1" u="none" strike="noStrike" dirty="0">
                          <a:effectLst/>
                          <a:latin typeface="微軟正黑體" panose="020B0604030504040204" pitchFamily="34" charset="-120"/>
                          <a:ea typeface="微軟正黑體" panose="020B0604030504040204" pitchFamily="34" charset="-120"/>
                        </a:rPr>
                        <a:t>/</a:t>
                      </a:r>
                      <a:r>
                        <a:rPr lang="zh-TW" altLang="en-US" sz="1500" b="1" u="none" strike="noStrike" dirty="0">
                          <a:effectLst/>
                          <a:latin typeface="微軟正黑體" panose="020B0604030504040204" pitchFamily="34" charset="-120"/>
                          <a:ea typeface="微軟正黑體" panose="020B0604030504040204" pitchFamily="34" charset="-120"/>
                        </a:rPr>
                        <a:t>含基本安裝</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40000"/>
                        <a:lumOff val="60000"/>
                      </a:schemeClr>
                    </a:solidFill>
                  </a:tcPr>
                </a:tc>
                <a:tc>
                  <a:txBody>
                    <a:bodyPr/>
                    <a:lstStyle/>
                    <a:p>
                      <a:pPr algn="ctr" fontAlgn="ctr"/>
                      <a:r>
                        <a:rPr lang="zh-TW" altLang="en-US" sz="1500" b="1" u="none" strike="noStrike">
                          <a:effectLst/>
                          <a:latin typeface="微軟正黑體" panose="020B0604030504040204" pitchFamily="34" charset="-120"/>
                          <a:ea typeface="微軟正黑體" panose="020B0604030504040204" pitchFamily="34" charset="-120"/>
                        </a:rPr>
                        <a:t>台灣</a:t>
                      </a:r>
                      <a:endParaRPr lang="zh-TW" altLang="en-US" sz="1500" b="1" i="0" u="none" strike="noStrike">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40000"/>
                        <a:lumOff val="60000"/>
                      </a:schemeClr>
                    </a:solidFill>
                  </a:tcPr>
                </a:tc>
                <a:tc>
                  <a:txBody>
                    <a:bodyPr/>
                    <a:lstStyle/>
                    <a:p>
                      <a:pPr algn="ctr" fontAlgn="ctr"/>
                      <a:r>
                        <a:rPr lang="en-US" altLang="zh-TW" sz="1500" u="none" strike="noStrike" dirty="0">
                          <a:effectLst/>
                          <a:latin typeface="微軟正黑體" panose="020B0604030504040204" pitchFamily="34" charset="-120"/>
                          <a:ea typeface="微軟正黑體" panose="020B0604030504040204" pitchFamily="34" charset="-120"/>
                        </a:rPr>
                        <a:t>R-410A</a:t>
                      </a:r>
                      <a:r>
                        <a:rPr lang="zh-TW" altLang="en-US" sz="1500" u="none" strike="noStrike" dirty="0">
                          <a:effectLst/>
                          <a:latin typeface="微軟正黑體" panose="020B0604030504040204" pitchFamily="34" charset="-120"/>
                          <a:ea typeface="微軟正黑體" panose="020B0604030504040204" pitchFamily="34" charset="-120"/>
                        </a:rPr>
                        <a:t>　</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40000"/>
                        <a:lumOff val="60000"/>
                      </a:schemeClr>
                    </a:solidFill>
                  </a:tcPr>
                </a:tc>
                <a:extLst>
                  <a:ext uri="{0D108BD9-81ED-4DB2-BD59-A6C34878D82A}">
                    <a16:rowId xmlns:a16="http://schemas.microsoft.com/office/drawing/2014/main" xmlns="" val="3248146151"/>
                  </a:ext>
                </a:extLst>
              </a:tr>
              <a:tr h="608575">
                <a:tc vMerge="1">
                  <a:txBody>
                    <a:bodyPr/>
                    <a:lstStyle/>
                    <a:p>
                      <a:endParaRPr lang="zh-TW" altLang="en-US"/>
                    </a:p>
                  </a:txBody>
                  <a:tcPr/>
                </a:tc>
                <a:tc vMerge="1">
                  <a:txBody>
                    <a:bodyPr/>
                    <a:lstStyle/>
                    <a:p>
                      <a:endParaRPr lang="zh-TW" altLang="en-US"/>
                    </a:p>
                  </a:txBody>
                  <a:tcPr/>
                </a:tc>
                <a:tc>
                  <a:txBody>
                    <a:bodyPr/>
                    <a:lstStyle/>
                    <a:p>
                      <a:pPr algn="ctr" fontAlgn="ctr"/>
                      <a:r>
                        <a:rPr lang="en-US" sz="1500" b="1" u="none" strike="noStrike" dirty="0">
                          <a:effectLst/>
                          <a:latin typeface="微軟正黑體" panose="020B0604030504040204" pitchFamily="34" charset="-120"/>
                          <a:ea typeface="微軟正黑體" panose="020B0604030504040204" pitchFamily="34" charset="-120"/>
                        </a:rPr>
                        <a:t>8.0kW</a:t>
                      </a:r>
                      <a:endParaRPr 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40000"/>
                        <a:lumOff val="60000"/>
                      </a:schemeClr>
                    </a:solidFill>
                  </a:tcPr>
                </a:tc>
                <a:tc>
                  <a:txBody>
                    <a:bodyPr/>
                    <a:lstStyle/>
                    <a:p>
                      <a:pPr algn="ctr" fontAlgn="ctr"/>
                      <a:r>
                        <a:rPr lang="en-US" altLang="zh-TW" sz="1600" b="1" u="none" strike="noStrike" dirty="0">
                          <a:solidFill>
                            <a:srgbClr val="FF0000"/>
                          </a:solidFill>
                          <a:effectLst/>
                          <a:latin typeface="微軟正黑體" panose="020B0604030504040204" pitchFamily="34" charset="-120"/>
                          <a:ea typeface="微軟正黑體" panose="020B0604030504040204" pitchFamily="34" charset="-120"/>
                        </a:rPr>
                        <a:t>62,000~66,000</a:t>
                      </a:r>
                      <a:r>
                        <a:rPr lang="en-US" altLang="zh-TW" sz="1500" b="1" u="none" strike="noStrike" dirty="0">
                          <a:effectLst/>
                          <a:latin typeface="微軟正黑體" panose="020B0604030504040204" pitchFamily="34" charset="-120"/>
                          <a:ea typeface="微軟正黑體" panose="020B0604030504040204" pitchFamily="34" charset="-120"/>
                        </a:rPr>
                        <a:t/>
                      </a:r>
                      <a:br>
                        <a:rPr lang="en-US" altLang="zh-TW" sz="1500" b="1" u="none" strike="noStrike" dirty="0">
                          <a:effectLst/>
                          <a:latin typeface="微軟正黑體" panose="020B0604030504040204" pitchFamily="34" charset="-120"/>
                          <a:ea typeface="微軟正黑體" panose="020B0604030504040204" pitchFamily="34" charset="-120"/>
                        </a:rPr>
                      </a:br>
                      <a:r>
                        <a:rPr lang="zh-TW" altLang="en-US" sz="1500" b="1" u="none" strike="noStrike" dirty="0">
                          <a:effectLst/>
                          <a:latin typeface="微軟正黑體" panose="020B0604030504040204" pitchFamily="34" charset="-120"/>
                          <a:ea typeface="微軟正黑體" panose="020B0604030504040204" pitchFamily="34" charset="-120"/>
                        </a:rPr>
                        <a:t>市價</a:t>
                      </a:r>
                      <a:r>
                        <a:rPr lang="en-US" altLang="zh-TW" sz="1500" b="1" u="none" strike="noStrike" dirty="0">
                          <a:effectLst/>
                          <a:latin typeface="微軟正黑體" panose="020B0604030504040204" pitchFamily="34" charset="-120"/>
                          <a:ea typeface="微軟正黑體" panose="020B0604030504040204" pitchFamily="34" charset="-120"/>
                        </a:rPr>
                        <a:t>/</a:t>
                      </a:r>
                      <a:r>
                        <a:rPr lang="zh-TW" altLang="en-US" sz="1500" b="1" u="none" strike="noStrike" dirty="0">
                          <a:effectLst/>
                          <a:latin typeface="微軟正黑體" panose="020B0604030504040204" pitchFamily="34" charset="-120"/>
                          <a:ea typeface="微軟正黑體" panose="020B0604030504040204" pitchFamily="34" charset="-120"/>
                        </a:rPr>
                        <a:t>含基本安裝</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40000"/>
                        <a:lumOff val="60000"/>
                      </a:schemeClr>
                    </a:solidFill>
                  </a:tcPr>
                </a:tc>
                <a:tc>
                  <a:txBody>
                    <a:bodyPr/>
                    <a:lstStyle/>
                    <a:p>
                      <a:pPr algn="ctr" fontAlgn="ctr"/>
                      <a:r>
                        <a:rPr lang="zh-TW" altLang="en-US" sz="1500" b="1" u="none" strike="noStrike" dirty="0">
                          <a:effectLst/>
                          <a:latin typeface="微軟正黑體" panose="020B0604030504040204" pitchFamily="34" charset="-120"/>
                          <a:ea typeface="微軟正黑體" panose="020B0604030504040204" pitchFamily="34" charset="-120"/>
                        </a:rPr>
                        <a:t>台灣</a:t>
                      </a:r>
                      <a:endParaRPr lang="zh-TW" altLang="en-US" sz="15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40000"/>
                        <a:lumOff val="60000"/>
                      </a:schemeClr>
                    </a:solidFill>
                  </a:tcPr>
                </a:tc>
                <a:tc>
                  <a:txBody>
                    <a:bodyPr/>
                    <a:lstStyle/>
                    <a:p>
                      <a:pPr algn="ctr" fontAlgn="ctr"/>
                      <a:r>
                        <a:rPr lang="en-US" altLang="zh-TW" sz="1500" u="none" strike="noStrike" dirty="0">
                          <a:effectLst/>
                          <a:latin typeface="微軟正黑體" panose="020B0604030504040204" pitchFamily="34" charset="-120"/>
                          <a:ea typeface="微軟正黑體" panose="020B0604030504040204" pitchFamily="34" charset="-120"/>
                        </a:rPr>
                        <a:t>R-410A</a:t>
                      </a:r>
                      <a:r>
                        <a:rPr lang="zh-TW" altLang="en-US" sz="1500" u="none" strike="noStrike" dirty="0">
                          <a:effectLst/>
                          <a:latin typeface="微軟正黑體" panose="020B0604030504040204" pitchFamily="34" charset="-120"/>
                          <a:ea typeface="微軟正黑體" panose="020B0604030504040204" pitchFamily="34" charset="-120"/>
                        </a:rPr>
                        <a:t>　</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40000"/>
                        <a:lumOff val="60000"/>
                      </a:schemeClr>
                    </a:solidFill>
                  </a:tcPr>
                </a:tc>
                <a:extLst>
                  <a:ext uri="{0D108BD9-81ED-4DB2-BD59-A6C34878D82A}">
                    <a16:rowId xmlns:a16="http://schemas.microsoft.com/office/drawing/2014/main" xmlns="" val="3021750446"/>
                  </a:ext>
                </a:extLst>
              </a:tr>
              <a:tr h="608575">
                <a:tc rowSpan="2">
                  <a:txBody>
                    <a:bodyPr/>
                    <a:lstStyle/>
                    <a:p>
                      <a:pPr algn="ctr" fontAlgn="ctr"/>
                      <a:r>
                        <a:rPr lang="en-US" altLang="zh-TW" sz="1500" u="none" strike="noStrike" dirty="0">
                          <a:effectLst/>
                          <a:latin typeface="微軟正黑體" panose="020B0604030504040204" pitchFamily="34" charset="-120"/>
                          <a:ea typeface="微軟正黑體" panose="020B0604030504040204" pitchFamily="34" charset="-120"/>
                        </a:rPr>
                        <a:t>2</a:t>
                      </a:r>
                      <a:endParaRPr lang="en-US" altLang="zh-TW"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rowSpan="2">
                  <a:txBody>
                    <a:bodyPr/>
                    <a:lstStyle/>
                    <a:p>
                      <a:pPr algn="ctr" fontAlgn="ctr"/>
                      <a:r>
                        <a:rPr lang="zh-TW" altLang="en-US" sz="1500" u="none" strike="noStrike" dirty="0">
                          <a:effectLst/>
                          <a:latin typeface="微軟正黑體" panose="020B0604030504040204" pitchFamily="34" charset="-120"/>
                          <a:ea typeface="微軟正黑體" panose="020B0604030504040204" pitchFamily="34" charset="-120"/>
                        </a:rPr>
                        <a:t>國際</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en-US" sz="1500" u="none" strike="noStrike" dirty="0">
                          <a:effectLst/>
                          <a:latin typeface="微軟正黑體" panose="020B0604030504040204" pitchFamily="34" charset="-120"/>
                          <a:ea typeface="微軟正黑體" panose="020B0604030504040204" pitchFamily="34" charset="-120"/>
                        </a:rPr>
                        <a:t>7.2kW</a:t>
                      </a:r>
                      <a:endParaRPr 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en-US" altLang="zh-TW" sz="1600" b="1" u="none" strike="noStrike" dirty="0">
                          <a:effectLst/>
                          <a:latin typeface="微軟正黑體" panose="020B0604030504040204" pitchFamily="34" charset="-120"/>
                          <a:ea typeface="微軟正黑體" panose="020B0604030504040204" pitchFamily="34" charset="-120"/>
                        </a:rPr>
                        <a:t>25,486</a:t>
                      </a:r>
                      <a:r>
                        <a:rPr lang="en-US" altLang="zh-TW" sz="1500" b="1" u="none" strike="noStrike" dirty="0">
                          <a:effectLst/>
                          <a:latin typeface="微軟正黑體" panose="020B0604030504040204" pitchFamily="34" charset="-120"/>
                          <a:ea typeface="微軟正黑體" panose="020B0604030504040204" pitchFamily="34" charset="-120"/>
                        </a:rPr>
                        <a:t> </a:t>
                      </a:r>
                      <a:r>
                        <a:rPr lang="en-US" altLang="zh-TW" sz="1500" u="none" strike="noStrike" dirty="0">
                          <a:effectLst/>
                          <a:latin typeface="微軟正黑體" panose="020B0604030504040204" pitchFamily="34" charset="-120"/>
                          <a:ea typeface="微軟正黑體" panose="020B0604030504040204" pitchFamily="34" charset="-120"/>
                        </a:rPr>
                        <a:t/>
                      </a:r>
                      <a:br>
                        <a:rPr lang="en-US" altLang="zh-TW" sz="1500" u="none" strike="noStrike" dirty="0">
                          <a:effectLst/>
                          <a:latin typeface="微軟正黑體" panose="020B0604030504040204" pitchFamily="34" charset="-120"/>
                          <a:ea typeface="微軟正黑體" panose="020B0604030504040204" pitchFamily="34" charset="-120"/>
                        </a:rPr>
                      </a:br>
                      <a:r>
                        <a:rPr lang="zh-TW" altLang="en-US" sz="1500" u="none" strike="noStrike" dirty="0">
                          <a:effectLst/>
                          <a:latin typeface="微軟正黑體" panose="020B0604030504040204" pitchFamily="34" charset="-120"/>
                          <a:ea typeface="微軟正黑體" panose="020B0604030504040204" pitchFamily="34" charset="-120"/>
                        </a:rPr>
                        <a:t>台銀價</a:t>
                      </a:r>
                      <a:r>
                        <a:rPr lang="en-US" altLang="zh-TW" sz="1500" u="none" strike="noStrike" dirty="0">
                          <a:effectLst/>
                          <a:latin typeface="微軟正黑體" panose="020B0604030504040204" pitchFamily="34" charset="-120"/>
                          <a:ea typeface="微軟正黑體" panose="020B0604030504040204" pitchFamily="34" charset="-120"/>
                        </a:rPr>
                        <a:t>/</a:t>
                      </a:r>
                      <a:r>
                        <a:rPr lang="zh-TW" altLang="en-US" sz="1500" u="none" strike="noStrike" dirty="0">
                          <a:effectLst/>
                          <a:latin typeface="微軟正黑體" panose="020B0604030504040204" pitchFamily="34" charset="-120"/>
                          <a:ea typeface="微軟正黑體" panose="020B0604030504040204" pitchFamily="34" charset="-120"/>
                        </a:rPr>
                        <a:t>含基本安裝</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zh-TW" altLang="en-US" sz="1500" u="none" strike="noStrike">
                          <a:effectLst/>
                          <a:latin typeface="微軟正黑體" panose="020B0604030504040204" pitchFamily="34" charset="-120"/>
                          <a:ea typeface="微軟正黑體" panose="020B0604030504040204" pitchFamily="34" charset="-120"/>
                        </a:rPr>
                        <a:t>台灣</a:t>
                      </a:r>
                      <a:endParaRPr lang="zh-TW" altLang="en-US" sz="1500" b="0" i="0" u="none" strike="noStrike">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en-US" altLang="zh-TW" sz="1500" u="none" strike="noStrike" dirty="0">
                          <a:effectLst/>
                          <a:latin typeface="微軟正黑體" panose="020B0604030504040204" pitchFamily="34" charset="-120"/>
                          <a:ea typeface="微軟正黑體" panose="020B0604030504040204" pitchFamily="34" charset="-120"/>
                        </a:rPr>
                        <a:t>R-32</a:t>
                      </a:r>
                      <a:r>
                        <a:rPr lang="zh-TW" altLang="en-US" sz="1500" u="none" strike="noStrike" dirty="0">
                          <a:effectLst/>
                          <a:latin typeface="微軟正黑體" panose="020B0604030504040204" pitchFamily="34" charset="-120"/>
                          <a:ea typeface="微軟正黑體" panose="020B0604030504040204" pitchFamily="34" charset="-120"/>
                        </a:rPr>
                        <a:t>　</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extLst>
                  <a:ext uri="{0D108BD9-81ED-4DB2-BD59-A6C34878D82A}">
                    <a16:rowId xmlns:a16="http://schemas.microsoft.com/office/drawing/2014/main" xmlns="" val="2807616740"/>
                  </a:ext>
                </a:extLst>
              </a:tr>
              <a:tr h="608575">
                <a:tc vMerge="1">
                  <a:txBody>
                    <a:bodyPr/>
                    <a:lstStyle/>
                    <a:p>
                      <a:endParaRPr lang="zh-TW" altLang="en-US"/>
                    </a:p>
                  </a:txBody>
                  <a:tcPr/>
                </a:tc>
                <a:tc vMerge="1">
                  <a:txBody>
                    <a:bodyPr/>
                    <a:lstStyle/>
                    <a:p>
                      <a:endParaRPr lang="zh-TW" altLang="en-US"/>
                    </a:p>
                  </a:txBody>
                  <a:tcPr/>
                </a:tc>
                <a:tc>
                  <a:txBody>
                    <a:bodyPr/>
                    <a:lstStyle/>
                    <a:p>
                      <a:pPr algn="ctr" fontAlgn="ctr"/>
                      <a:r>
                        <a:rPr lang="en-US" sz="1500" u="none" strike="noStrike" dirty="0">
                          <a:effectLst/>
                          <a:latin typeface="微軟正黑體" panose="020B0604030504040204" pitchFamily="34" charset="-120"/>
                          <a:ea typeface="微軟正黑體" panose="020B0604030504040204" pitchFamily="34" charset="-120"/>
                        </a:rPr>
                        <a:t>8.0kW</a:t>
                      </a:r>
                      <a:endParaRPr 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en-US" altLang="zh-TW" sz="1600" b="1" u="none" strike="noStrike" dirty="0">
                          <a:effectLst/>
                          <a:latin typeface="微軟正黑體" panose="020B0604030504040204" pitchFamily="34" charset="-120"/>
                          <a:ea typeface="微軟正黑體" panose="020B0604030504040204" pitchFamily="34" charset="-120"/>
                        </a:rPr>
                        <a:t>27,611</a:t>
                      </a:r>
                      <a:r>
                        <a:rPr lang="en-US" altLang="zh-TW" sz="1500" u="none" strike="noStrike" dirty="0">
                          <a:effectLst/>
                          <a:latin typeface="微軟正黑體" panose="020B0604030504040204" pitchFamily="34" charset="-120"/>
                          <a:ea typeface="微軟正黑體" panose="020B0604030504040204" pitchFamily="34" charset="-120"/>
                        </a:rPr>
                        <a:t> </a:t>
                      </a:r>
                      <a:br>
                        <a:rPr lang="en-US" altLang="zh-TW" sz="1500" u="none" strike="noStrike" dirty="0">
                          <a:effectLst/>
                          <a:latin typeface="微軟正黑體" panose="020B0604030504040204" pitchFamily="34" charset="-120"/>
                          <a:ea typeface="微軟正黑體" panose="020B0604030504040204" pitchFamily="34" charset="-120"/>
                        </a:rPr>
                      </a:br>
                      <a:r>
                        <a:rPr lang="zh-TW" altLang="en-US" sz="1500" u="none" strike="noStrike" dirty="0">
                          <a:effectLst/>
                          <a:latin typeface="微軟正黑體" panose="020B0604030504040204" pitchFamily="34" charset="-120"/>
                          <a:ea typeface="微軟正黑體" panose="020B0604030504040204" pitchFamily="34" charset="-120"/>
                        </a:rPr>
                        <a:t>台銀價</a:t>
                      </a:r>
                      <a:r>
                        <a:rPr lang="en-US" altLang="zh-TW" sz="1500" u="none" strike="noStrike" dirty="0">
                          <a:effectLst/>
                          <a:latin typeface="微軟正黑體" panose="020B0604030504040204" pitchFamily="34" charset="-120"/>
                          <a:ea typeface="微軟正黑體" panose="020B0604030504040204" pitchFamily="34" charset="-120"/>
                        </a:rPr>
                        <a:t>/</a:t>
                      </a:r>
                      <a:r>
                        <a:rPr lang="zh-TW" altLang="en-US" sz="1500" u="none" strike="noStrike" dirty="0">
                          <a:effectLst/>
                          <a:latin typeface="微軟正黑體" panose="020B0604030504040204" pitchFamily="34" charset="-120"/>
                          <a:ea typeface="微軟正黑體" panose="020B0604030504040204" pitchFamily="34" charset="-120"/>
                        </a:rPr>
                        <a:t>含基本安裝</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zh-TW" altLang="en-US" sz="1500" u="none" strike="noStrike" dirty="0">
                          <a:effectLst/>
                          <a:latin typeface="微軟正黑體" panose="020B0604030504040204" pitchFamily="34" charset="-120"/>
                          <a:ea typeface="微軟正黑體" panose="020B0604030504040204" pitchFamily="34" charset="-120"/>
                        </a:rPr>
                        <a:t>台灣</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kumimoji="0" lang="en-US" altLang="zh-TW" sz="15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R-32</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extLst>
                  <a:ext uri="{0D108BD9-81ED-4DB2-BD59-A6C34878D82A}">
                    <a16:rowId xmlns:a16="http://schemas.microsoft.com/office/drawing/2014/main" xmlns="" val="2784316601"/>
                  </a:ext>
                </a:extLst>
              </a:tr>
              <a:tr h="608575">
                <a:tc rowSpan="2">
                  <a:txBody>
                    <a:bodyPr/>
                    <a:lstStyle/>
                    <a:p>
                      <a:pPr algn="ctr" fontAlgn="ctr"/>
                      <a:r>
                        <a:rPr lang="en-US" altLang="zh-TW" sz="1500" u="none" strike="noStrike">
                          <a:effectLst/>
                          <a:latin typeface="微軟正黑體" panose="020B0604030504040204" pitchFamily="34" charset="-120"/>
                          <a:ea typeface="微軟正黑體" panose="020B0604030504040204" pitchFamily="34" charset="-120"/>
                        </a:rPr>
                        <a:t>3</a:t>
                      </a:r>
                      <a:endParaRPr lang="en-US" altLang="zh-TW" sz="1500" b="0" i="0" u="none" strike="noStrike">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rowSpan="2">
                  <a:txBody>
                    <a:bodyPr/>
                    <a:lstStyle/>
                    <a:p>
                      <a:pPr algn="ctr" fontAlgn="ctr"/>
                      <a:r>
                        <a:rPr lang="zh-TW" altLang="en-US" sz="1500" u="none" strike="noStrike">
                          <a:effectLst/>
                          <a:latin typeface="微軟正黑體" panose="020B0604030504040204" pitchFamily="34" charset="-120"/>
                          <a:ea typeface="微軟正黑體" panose="020B0604030504040204" pitchFamily="34" charset="-120"/>
                        </a:rPr>
                        <a:t>大同</a:t>
                      </a:r>
                      <a:endParaRPr lang="zh-TW" altLang="en-US" sz="1500" b="0" i="0" u="none" strike="noStrike">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en-US" sz="1500" u="none" strike="noStrike">
                          <a:effectLst/>
                          <a:latin typeface="微軟正黑體" panose="020B0604030504040204" pitchFamily="34" charset="-120"/>
                          <a:ea typeface="微軟正黑體" panose="020B0604030504040204" pitchFamily="34" charset="-120"/>
                        </a:rPr>
                        <a:t>7.2kW</a:t>
                      </a:r>
                      <a:endParaRPr lang="en-US" sz="1500" b="0" i="0" u="none" strike="noStrike">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en-US" altLang="zh-TW" sz="1600" b="1" u="none" strike="noStrike" dirty="0">
                          <a:effectLst/>
                          <a:latin typeface="微軟正黑體" panose="020B0604030504040204" pitchFamily="34" charset="-120"/>
                          <a:ea typeface="微軟正黑體" panose="020B0604030504040204" pitchFamily="34" charset="-120"/>
                        </a:rPr>
                        <a:t>25,486 </a:t>
                      </a:r>
                      <a:r>
                        <a:rPr lang="en-US" altLang="zh-TW" sz="1500" u="none" strike="noStrike" dirty="0">
                          <a:effectLst/>
                          <a:latin typeface="微軟正黑體" panose="020B0604030504040204" pitchFamily="34" charset="-120"/>
                          <a:ea typeface="微軟正黑體" panose="020B0604030504040204" pitchFamily="34" charset="-120"/>
                        </a:rPr>
                        <a:t/>
                      </a:r>
                      <a:br>
                        <a:rPr lang="en-US" altLang="zh-TW" sz="1500" u="none" strike="noStrike" dirty="0">
                          <a:effectLst/>
                          <a:latin typeface="微軟正黑體" panose="020B0604030504040204" pitchFamily="34" charset="-120"/>
                          <a:ea typeface="微軟正黑體" panose="020B0604030504040204" pitchFamily="34" charset="-120"/>
                        </a:rPr>
                      </a:br>
                      <a:r>
                        <a:rPr lang="zh-TW" altLang="en-US" sz="1500" u="none" strike="noStrike" dirty="0">
                          <a:effectLst/>
                          <a:latin typeface="微軟正黑體" panose="020B0604030504040204" pitchFamily="34" charset="-120"/>
                          <a:ea typeface="微軟正黑體" panose="020B0604030504040204" pitchFamily="34" charset="-120"/>
                        </a:rPr>
                        <a:t>台銀價</a:t>
                      </a:r>
                      <a:r>
                        <a:rPr lang="en-US" altLang="zh-TW" sz="1500" u="none" strike="noStrike" dirty="0">
                          <a:effectLst/>
                          <a:latin typeface="微軟正黑體" panose="020B0604030504040204" pitchFamily="34" charset="-120"/>
                          <a:ea typeface="微軟正黑體" panose="020B0604030504040204" pitchFamily="34" charset="-120"/>
                        </a:rPr>
                        <a:t>/</a:t>
                      </a:r>
                      <a:r>
                        <a:rPr lang="zh-TW" altLang="en-US" sz="1500" u="none" strike="noStrike" dirty="0">
                          <a:effectLst/>
                          <a:latin typeface="微軟正黑體" panose="020B0604030504040204" pitchFamily="34" charset="-120"/>
                          <a:ea typeface="微軟正黑體" panose="020B0604030504040204" pitchFamily="34" charset="-120"/>
                        </a:rPr>
                        <a:t>含基本安裝</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zh-TW" altLang="en-US" sz="1500" u="none" strike="noStrike" dirty="0">
                          <a:effectLst/>
                          <a:latin typeface="微軟正黑體" panose="020B0604030504040204" pitchFamily="34" charset="-120"/>
                          <a:ea typeface="微軟正黑體" panose="020B0604030504040204" pitchFamily="34" charset="-120"/>
                        </a:rPr>
                        <a:t>台灣</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kumimoji="0" lang="en-US" altLang="zh-TW" sz="15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R-32</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extLst>
                  <a:ext uri="{0D108BD9-81ED-4DB2-BD59-A6C34878D82A}">
                    <a16:rowId xmlns:a16="http://schemas.microsoft.com/office/drawing/2014/main" xmlns="" val="166293481"/>
                  </a:ext>
                </a:extLst>
              </a:tr>
              <a:tr h="608575">
                <a:tc vMerge="1">
                  <a:txBody>
                    <a:bodyPr/>
                    <a:lstStyle/>
                    <a:p>
                      <a:endParaRPr lang="zh-TW" altLang="en-US"/>
                    </a:p>
                  </a:txBody>
                  <a:tcPr/>
                </a:tc>
                <a:tc vMerge="1">
                  <a:txBody>
                    <a:bodyPr/>
                    <a:lstStyle/>
                    <a:p>
                      <a:endParaRPr lang="zh-TW" altLang="en-US"/>
                    </a:p>
                  </a:txBody>
                  <a:tcPr/>
                </a:tc>
                <a:tc>
                  <a:txBody>
                    <a:bodyPr/>
                    <a:lstStyle/>
                    <a:p>
                      <a:pPr algn="ctr" fontAlgn="ctr"/>
                      <a:r>
                        <a:rPr lang="en-US" sz="1500" u="none" strike="noStrike">
                          <a:effectLst/>
                          <a:latin typeface="微軟正黑體" panose="020B0604030504040204" pitchFamily="34" charset="-120"/>
                          <a:ea typeface="微軟正黑體" panose="020B0604030504040204" pitchFamily="34" charset="-120"/>
                        </a:rPr>
                        <a:t>8.0kW</a:t>
                      </a:r>
                      <a:endParaRPr lang="en-US" sz="1500" b="0" i="0" u="none" strike="noStrike">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en-US" altLang="zh-TW" sz="1600" b="1" u="none" strike="noStrike" dirty="0">
                          <a:effectLst/>
                          <a:latin typeface="微軟正黑體" panose="020B0604030504040204" pitchFamily="34" charset="-120"/>
                          <a:ea typeface="微軟正黑體" panose="020B0604030504040204" pitchFamily="34" charset="-120"/>
                        </a:rPr>
                        <a:t>27,611 </a:t>
                      </a:r>
                      <a:r>
                        <a:rPr lang="en-US" altLang="zh-TW" sz="1500" u="none" strike="noStrike" dirty="0">
                          <a:effectLst/>
                          <a:latin typeface="微軟正黑體" panose="020B0604030504040204" pitchFamily="34" charset="-120"/>
                          <a:ea typeface="微軟正黑體" panose="020B0604030504040204" pitchFamily="34" charset="-120"/>
                        </a:rPr>
                        <a:t/>
                      </a:r>
                      <a:br>
                        <a:rPr lang="en-US" altLang="zh-TW" sz="1500" u="none" strike="noStrike" dirty="0">
                          <a:effectLst/>
                          <a:latin typeface="微軟正黑體" panose="020B0604030504040204" pitchFamily="34" charset="-120"/>
                          <a:ea typeface="微軟正黑體" panose="020B0604030504040204" pitchFamily="34" charset="-120"/>
                        </a:rPr>
                      </a:br>
                      <a:r>
                        <a:rPr lang="zh-TW" altLang="en-US" sz="1500" u="none" strike="noStrike" dirty="0">
                          <a:effectLst/>
                          <a:latin typeface="微軟正黑體" panose="020B0604030504040204" pitchFamily="34" charset="-120"/>
                          <a:ea typeface="微軟正黑體" panose="020B0604030504040204" pitchFamily="34" charset="-120"/>
                        </a:rPr>
                        <a:t>台銀價</a:t>
                      </a:r>
                      <a:r>
                        <a:rPr lang="en-US" altLang="zh-TW" sz="1500" u="none" strike="noStrike" dirty="0">
                          <a:effectLst/>
                          <a:latin typeface="微軟正黑體" panose="020B0604030504040204" pitchFamily="34" charset="-120"/>
                          <a:ea typeface="微軟正黑體" panose="020B0604030504040204" pitchFamily="34" charset="-120"/>
                        </a:rPr>
                        <a:t>/</a:t>
                      </a:r>
                      <a:r>
                        <a:rPr lang="zh-TW" altLang="en-US" sz="1500" u="none" strike="noStrike" dirty="0">
                          <a:effectLst/>
                          <a:latin typeface="微軟正黑體" panose="020B0604030504040204" pitchFamily="34" charset="-120"/>
                          <a:ea typeface="微軟正黑體" panose="020B0604030504040204" pitchFamily="34" charset="-120"/>
                        </a:rPr>
                        <a:t>含基本安裝</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zh-TW" altLang="en-US" sz="1500" u="none" strike="noStrike" dirty="0">
                          <a:effectLst/>
                          <a:latin typeface="微軟正黑體" panose="020B0604030504040204" pitchFamily="34" charset="-120"/>
                          <a:ea typeface="微軟正黑體" panose="020B0604030504040204" pitchFamily="34" charset="-120"/>
                        </a:rPr>
                        <a:t>台灣</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kumimoji="0" lang="en-US" altLang="zh-TW" sz="15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R-32</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extLst>
                  <a:ext uri="{0D108BD9-81ED-4DB2-BD59-A6C34878D82A}">
                    <a16:rowId xmlns:a16="http://schemas.microsoft.com/office/drawing/2014/main" xmlns="" val="2225155152"/>
                  </a:ext>
                </a:extLst>
              </a:tr>
              <a:tr h="608575">
                <a:tc rowSpan="2">
                  <a:txBody>
                    <a:bodyPr/>
                    <a:lstStyle/>
                    <a:p>
                      <a:pPr algn="ctr" fontAlgn="ctr"/>
                      <a:r>
                        <a:rPr lang="en-US" altLang="zh-TW" sz="1500" u="none" strike="noStrike">
                          <a:effectLst/>
                          <a:latin typeface="微軟正黑體" panose="020B0604030504040204" pitchFamily="34" charset="-120"/>
                          <a:ea typeface="微軟正黑體" panose="020B0604030504040204" pitchFamily="34" charset="-120"/>
                        </a:rPr>
                        <a:t>4</a:t>
                      </a:r>
                      <a:endParaRPr lang="en-US" altLang="zh-TW" sz="1500" b="0" i="0" u="none" strike="noStrike">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rowSpan="2">
                  <a:txBody>
                    <a:bodyPr/>
                    <a:lstStyle/>
                    <a:p>
                      <a:pPr algn="ctr" fontAlgn="ctr"/>
                      <a:r>
                        <a:rPr lang="zh-TW" altLang="en-US" sz="1500" u="none" strike="noStrike">
                          <a:effectLst/>
                          <a:latin typeface="微軟正黑體" panose="020B0604030504040204" pitchFamily="34" charset="-120"/>
                          <a:ea typeface="微軟正黑體" panose="020B0604030504040204" pitchFamily="34" charset="-120"/>
                        </a:rPr>
                        <a:t>東元</a:t>
                      </a:r>
                      <a:endParaRPr lang="zh-TW" altLang="en-US" sz="1500" b="0" i="0" u="none" strike="noStrike">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en-US" sz="1500" u="none" strike="noStrike">
                          <a:effectLst/>
                          <a:latin typeface="微軟正黑體" panose="020B0604030504040204" pitchFamily="34" charset="-120"/>
                          <a:ea typeface="微軟正黑體" panose="020B0604030504040204" pitchFamily="34" charset="-120"/>
                        </a:rPr>
                        <a:t>7.2kW</a:t>
                      </a:r>
                      <a:endParaRPr lang="en-US" sz="1500" b="0" i="0" u="none" strike="noStrike">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en-US" altLang="zh-TW" sz="1600" b="1" u="none" strike="noStrike" dirty="0">
                          <a:effectLst/>
                          <a:latin typeface="微軟正黑體" panose="020B0604030504040204" pitchFamily="34" charset="-120"/>
                          <a:ea typeface="微軟正黑體" panose="020B0604030504040204" pitchFamily="34" charset="-120"/>
                        </a:rPr>
                        <a:t>25,486</a:t>
                      </a:r>
                      <a:r>
                        <a:rPr lang="en-US" altLang="zh-TW" sz="1500" u="none" strike="noStrike" dirty="0">
                          <a:effectLst/>
                          <a:latin typeface="微軟正黑體" panose="020B0604030504040204" pitchFamily="34" charset="-120"/>
                          <a:ea typeface="微軟正黑體" panose="020B0604030504040204" pitchFamily="34" charset="-120"/>
                        </a:rPr>
                        <a:t> </a:t>
                      </a:r>
                      <a:br>
                        <a:rPr lang="en-US" altLang="zh-TW" sz="1500" u="none" strike="noStrike" dirty="0">
                          <a:effectLst/>
                          <a:latin typeface="微軟正黑體" panose="020B0604030504040204" pitchFamily="34" charset="-120"/>
                          <a:ea typeface="微軟正黑體" panose="020B0604030504040204" pitchFamily="34" charset="-120"/>
                        </a:rPr>
                      </a:br>
                      <a:r>
                        <a:rPr lang="zh-TW" altLang="en-US" sz="1500" u="none" strike="noStrike" dirty="0">
                          <a:effectLst/>
                          <a:latin typeface="微軟正黑體" panose="020B0604030504040204" pitchFamily="34" charset="-120"/>
                          <a:ea typeface="微軟正黑體" panose="020B0604030504040204" pitchFamily="34" charset="-120"/>
                        </a:rPr>
                        <a:t>台銀價</a:t>
                      </a:r>
                      <a:r>
                        <a:rPr lang="en-US" altLang="zh-TW" sz="1500" u="none" strike="noStrike" dirty="0">
                          <a:effectLst/>
                          <a:latin typeface="微軟正黑體" panose="020B0604030504040204" pitchFamily="34" charset="-120"/>
                          <a:ea typeface="微軟正黑體" panose="020B0604030504040204" pitchFamily="34" charset="-120"/>
                        </a:rPr>
                        <a:t>/</a:t>
                      </a:r>
                      <a:r>
                        <a:rPr lang="zh-TW" altLang="en-US" sz="1500" u="none" strike="noStrike" dirty="0">
                          <a:effectLst/>
                          <a:latin typeface="微軟正黑體" panose="020B0604030504040204" pitchFamily="34" charset="-120"/>
                          <a:ea typeface="微軟正黑體" panose="020B0604030504040204" pitchFamily="34" charset="-120"/>
                        </a:rPr>
                        <a:t>含基本安裝</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zh-TW" altLang="en-US" sz="1500" u="none" strike="noStrike" dirty="0">
                          <a:effectLst/>
                          <a:latin typeface="微軟正黑體" panose="020B0604030504040204" pitchFamily="34" charset="-120"/>
                          <a:ea typeface="微軟正黑體" panose="020B0604030504040204" pitchFamily="34" charset="-120"/>
                        </a:rPr>
                        <a:t>台灣</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kumimoji="0" lang="en-US" altLang="zh-TW" sz="15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R-32</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extLst>
                  <a:ext uri="{0D108BD9-81ED-4DB2-BD59-A6C34878D82A}">
                    <a16:rowId xmlns:a16="http://schemas.microsoft.com/office/drawing/2014/main" xmlns="" val="2196276410"/>
                  </a:ext>
                </a:extLst>
              </a:tr>
              <a:tr h="608575">
                <a:tc vMerge="1">
                  <a:txBody>
                    <a:bodyPr/>
                    <a:lstStyle/>
                    <a:p>
                      <a:endParaRPr lang="zh-TW" altLang="en-US"/>
                    </a:p>
                  </a:txBody>
                  <a:tcPr/>
                </a:tc>
                <a:tc vMerge="1">
                  <a:txBody>
                    <a:bodyPr/>
                    <a:lstStyle/>
                    <a:p>
                      <a:endParaRPr lang="zh-TW" altLang="en-US"/>
                    </a:p>
                  </a:txBody>
                  <a:tcPr/>
                </a:tc>
                <a:tc>
                  <a:txBody>
                    <a:bodyPr/>
                    <a:lstStyle/>
                    <a:p>
                      <a:pPr algn="ctr" fontAlgn="ctr"/>
                      <a:r>
                        <a:rPr lang="en-US" sz="1500" u="none" strike="noStrike">
                          <a:effectLst/>
                          <a:latin typeface="微軟正黑體" panose="020B0604030504040204" pitchFamily="34" charset="-120"/>
                          <a:ea typeface="微軟正黑體" panose="020B0604030504040204" pitchFamily="34" charset="-120"/>
                        </a:rPr>
                        <a:t>8.0kW</a:t>
                      </a:r>
                      <a:endParaRPr lang="en-US" sz="1500" b="0" i="0" u="none" strike="noStrike">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en-US" altLang="zh-TW" sz="1600" b="1" u="none" strike="noStrike" dirty="0">
                          <a:effectLst/>
                          <a:latin typeface="微軟正黑體" panose="020B0604030504040204" pitchFamily="34" charset="-120"/>
                          <a:ea typeface="微軟正黑體" panose="020B0604030504040204" pitchFamily="34" charset="-120"/>
                        </a:rPr>
                        <a:t>27,611 </a:t>
                      </a:r>
                      <a:r>
                        <a:rPr lang="en-US" altLang="zh-TW" sz="1500" u="none" strike="noStrike" dirty="0">
                          <a:effectLst/>
                          <a:latin typeface="微軟正黑體" panose="020B0604030504040204" pitchFamily="34" charset="-120"/>
                          <a:ea typeface="微軟正黑體" panose="020B0604030504040204" pitchFamily="34" charset="-120"/>
                        </a:rPr>
                        <a:t/>
                      </a:r>
                      <a:br>
                        <a:rPr lang="en-US" altLang="zh-TW" sz="1500" u="none" strike="noStrike" dirty="0">
                          <a:effectLst/>
                          <a:latin typeface="微軟正黑體" panose="020B0604030504040204" pitchFamily="34" charset="-120"/>
                          <a:ea typeface="微軟正黑體" panose="020B0604030504040204" pitchFamily="34" charset="-120"/>
                        </a:rPr>
                      </a:br>
                      <a:r>
                        <a:rPr lang="zh-TW" altLang="en-US" sz="1500" u="none" strike="noStrike" dirty="0">
                          <a:effectLst/>
                          <a:latin typeface="微軟正黑體" panose="020B0604030504040204" pitchFamily="34" charset="-120"/>
                          <a:ea typeface="微軟正黑體" panose="020B0604030504040204" pitchFamily="34" charset="-120"/>
                        </a:rPr>
                        <a:t>台銀價</a:t>
                      </a:r>
                      <a:r>
                        <a:rPr lang="en-US" altLang="zh-TW" sz="1500" u="none" strike="noStrike" dirty="0">
                          <a:effectLst/>
                          <a:latin typeface="微軟正黑體" panose="020B0604030504040204" pitchFamily="34" charset="-120"/>
                          <a:ea typeface="微軟正黑體" panose="020B0604030504040204" pitchFamily="34" charset="-120"/>
                        </a:rPr>
                        <a:t>/</a:t>
                      </a:r>
                      <a:r>
                        <a:rPr lang="zh-TW" altLang="en-US" sz="1500" u="none" strike="noStrike" dirty="0">
                          <a:effectLst/>
                          <a:latin typeface="微軟正黑體" panose="020B0604030504040204" pitchFamily="34" charset="-120"/>
                          <a:ea typeface="微軟正黑體" panose="020B0604030504040204" pitchFamily="34" charset="-120"/>
                        </a:rPr>
                        <a:t>含基本安裝</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lang="zh-TW" altLang="en-US" sz="1500" u="none" strike="noStrike">
                          <a:effectLst/>
                          <a:latin typeface="微軟正黑體" panose="020B0604030504040204" pitchFamily="34" charset="-120"/>
                          <a:ea typeface="微軟正黑體" panose="020B0604030504040204" pitchFamily="34" charset="-120"/>
                        </a:rPr>
                        <a:t>台灣</a:t>
                      </a:r>
                      <a:endParaRPr lang="zh-TW" altLang="en-US" sz="1500" b="0" i="0" u="none" strike="noStrike">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tc>
                  <a:txBody>
                    <a:bodyPr/>
                    <a:lstStyle/>
                    <a:p>
                      <a:pPr algn="ctr" fontAlgn="ctr"/>
                      <a:r>
                        <a:rPr kumimoji="0" lang="en-US" altLang="zh-TW" sz="15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R-32</a:t>
                      </a:r>
                      <a:endParaRPr lang="zh-TW" altLang="en-US" sz="15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779" marR="7779" marT="7779" marB="0" anchor="ctr">
                    <a:solidFill>
                      <a:schemeClr val="accent1">
                        <a:lumMod val="20000"/>
                        <a:lumOff val="80000"/>
                      </a:schemeClr>
                    </a:solidFill>
                  </a:tcPr>
                </a:tc>
                <a:extLst>
                  <a:ext uri="{0D108BD9-81ED-4DB2-BD59-A6C34878D82A}">
                    <a16:rowId xmlns:a16="http://schemas.microsoft.com/office/drawing/2014/main" xmlns="" val="3215524727"/>
                  </a:ext>
                </a:extLst>
              </a:tr>
            </a:tbl>
          </a:graphicData>
        </a:graphic>
      </p:graphicFrame>
    </p:spTree>
    <p:extLst>
      <p:ext uri="{BB962C8B-B14F-4D97-AF65-F5344CB8AC3E}">
        <p14:creationId xmlns:p14="http://schemas.microsoft.com/office/powerpoint/2010/main" val="1614171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52</a:t>
            </a:fld>
            <a:endParaRPr lang="zh-TW" altLang="en-US"/>
          </a:p>
        </p:txBody>
      </p:sp>
      <p:grpSp>
        <p:nvGrpSpPr>
          <p:cNvPr id="4" name="群組 3"/>
          <p:cNvGrpSpPr/>
          <p:nvPr/>
        </p:nvGrpSpPr>
        <p:grpSpPr>
          <a:xfrm>
            <a:off x="734" y="1324800"/>
            <a:ext cx="9144000" cy="4937249"/>
            <a:chOff x="734" y="1416751"/>
            <a:chExt cx="9144000" cy="4937249"/>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 y="1416751"/>
              <a:ext cx="9144000" cy="4937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66400" y="2259000"/>
              <a:ext cx="6465600" cy="1754326"/>
            </a:xfrm>
            <a:prstGeom prst="rect">
              <a:avLst/>
            </a:prstGeom>
            <a:effectLst>
              <a:outerShdw blurRad="25400" dist="25400" dir="5400000" algn="ctr" rotWithShape="0">
                <a:schemeClr val="bg1"/>
              </a:outerShdw>
            </a:effectLst>
          </p:spPr>
          <p:txBody>
            <a:bodyPr wrap="square">
              <a:spAutoFit/>
            </a:bodyPr>
            <a:lstStyle/>
            <a:p>
              <a:pPr algn="ctr">
                <a:lnSpc>
                  <a:spcPct val="150000"/>
                </a:lnSpc>
              </a:pPr>
              <a:r>
                <a:rPr lang="zh-TW" altLang="en-US" sz="3600" b="1" dirty="0">
                  <a:solidFill>
                    <a:srgbClr val="143D53"/>
                  </a:solidFill>
                  <a:latin typeface="微軟正黑體" panose="020B0604030504040204" pitchFamily="34" charset="-120"/>
                  <a:ea typeface="微軟正黑體" panose="020B0604030504040204" pitchFamily="34" charset="-120"/>
                </a:rPr>
                <a:t>珍愛地球　深耕台灣</a:t>
              </a:r>
            </a:p>
            <a:p>
              <a:pPr algn="ctr">
                <a:lnSpc>
                  <a:spcPct val="150000"/>
                </a:lnSpc>
              </a:pPr>
              <a:r>
                <a:rPr lang="zh-TW" altLang="en-US" sz="3600" b="1" dirty="0">
                  <a:solidFill>
                    <a:srgbClr val="143D53"/>
                  </a:solidFill>
                  <a:latin typeface="微軟正黑體" panose="020B0604030504040204" pitchFamily="34" charset="-120"/>
                  <a:ea typeface="微軟正黑體" panose="020B0604030504040204" pitchFamily="34" charset="-120"/>
                </a:rPr>
                <a:t>創造在地幸福</a:t>
              </a:r>
            </a:p>
          </p:txBody>
        </p:sp>
      </p:grpSp>
      <p:grpSp>
        <p:nvGrpSpPr>
          <p:cNvPr id="9" name="群組 8"/>
          <p:cNvGrpSpPr/>
          <p:nvPr/>
        </p:nvGrpSpPr>
        <p:grpSpPr>
          <a:xfrm>
            <a:off x="387000" y="774000"/>
            <a:ext cx="7020000" cy="108000"/>
            <a:chOff x="387000" y="774000"/>
            <a:chExt cx="7020000" cy="108000"/>
          </a:xfrm>
        </p:grpSpPr>
        <p:sp>
          <p:nvSpPr>
            <p:cNvPr id="10" name="矩形 9">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2" name="文本框 9"/>
          <p:cNvSpPr txBox="1"/>
          <p:nvPr/>
        </p:nvSpPr>
        <p:spPr>
          <a:xfrm>
            <a:off x="266400" y="180000"/>
            <a:ext cx="7488000" cy="584775"/>
          </a:xfrm>
          <a:prstGeom prst="rect">
            <a:avLst/>
          </a:prstGeom>
          <a:noFill/>
        </p:spPr>
        <p:txBody>
          <a:bodyPr wrap="square" rtlCol="0">
            <a:spAutoFit/>
          </a:bodyPr>
          <a:lstStyle/>
          <a:p>
            <a:r>
              <a:rPr lang="zh-TW" altLang="en-US" sz="3200" b="1" dirty="0">
                <a:latin typeface="微軟正黑體" panose="020B0604030504040204" pitchFamily="34" charset="-120"/>
                <a:ea typeface="微軟正黑體" panose="020B0604030504040204" pitchFamily="34" charset="-120"/>
              </a:rPr>
              <a:t>日立冷氣 企業願景</a:t>
            </a:r>
          </a:p>
        </p:txBody>
      </p:sp>
    </p:spTree>
    <p:extLst>
      <p:ext uri="{BB962C8B-B14F-4D97-AF65-F5344CB8AC3E}">
        <p14:creationId xmlns:p14="http://schemas.microsoft.com/office/powerpoint/2010/main" val="2075013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53</a:t>
            </a:fld>
            <a:endParaRPr lang="zh-TW" altLang="en-US"/>
          </a:p>
        </p:txBody>
      </p:sp>
      <p:sp>
        <p:nvSpPr>
          <p:cNvPr id="4" name="_3">
            <a:extLst>
              <a:ext uri="{FF2B5EF4-FFF2-40B4-BE49-F238E27FC236}">
                <a16:creationId xmlns:a16="http://schemas.microsoft.com/office/drawing/2014/main" xmlns="" id="{3772CA6B-8D3B-46B5-866D-230159C2CEC0}"/>
              </a:ext>
            </a:extLst>
          </p:cNvPr>
          <p:cNvSpPr/>
          <p:nvPr/>
        </p:nvSpPr>
        <p:spPr>
          <a:xfrm>
            <a:off x="657000" y="3427913"/>
            <a:ext cx="3570208" cy="1107996"/>
          </a:xfrm>
          <a:prstGeom prst="rect">
            <a:avLst/>
          </a:prstGeom>
          <a:effectLst/>
        </p:spPr>
        <p:txBody>
          <a:bodyPr wrap="none">
            <a:spAutoFit/>
          </a:bodyPr>
          <a:lstStyle/>
          <a:p>
            <a:r>
              <a:rPr lang="zh-TW" altLang="en-US" sz="6600" b="1" dirty="0">
                <a:solidFill>
                  <a:srgbClr val="143D53"/>
                </a:solidFill>
                <a:latin typeface="Microsoft JhengHei" charset="-120"/>
                <a:ea typeface="Microsoft JhengHei" charset="-120"/>
                <a:cs typeface="Microsoft JhengHei" charset="-120"/>
              </a:rPr>
              <a:t>感謝聆聽</a:t>
            </a:r>
          </a:p>
        </p:txBody>
      </p:sp>
      <p:pic>
        <p:nvPicPr>
          <p:cNvPr id="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7000" y="144000"/>
            <a:ext cx="1603125" cy="1378125"/>
          </a:xfrm>
          <a:prstGeom prst="rect">
            <a:avLst/>
          </a:prstGeom>
          <a:noFill/>
          <a:ln w="9525">
            <a:noFill/>
            <a:miter lim="800000"/>
            <a:headEnd/>
            <a:tailEnd/>
          </a:ln>
        </p:spPr>
      </p:pic>
    </p:spTree>
    <p:extLst>
      <p:ext uri="{BB962C8B-B14F-4D97-AF65-F5344CB8AC3E}">
        <p14:creationId xmlns:p14="http://schemas.microsoft.com/office/powerpoint/2010/main" val="1113305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54</a:t>
            </a:fld>
            <a:endParaRPr lang="zh-TW" altLang="en-US"/>
          </a:p>
        </p:txBody>
      </p:sp>
      <p:graphicFrame>
        <p:nvGraphicFramePr>
          <p:cNvPr id="7" name="表格 6"/>
          <p:cNvGraphicFramePr>
            <a:graphicFrameLocks noGrp="1"/>
          </p:cNvGraphicFramePr>
          <p:nvPr>
            <p:extLst>
              <p:ext uri="{D42A27DB-BD31-4B8C-83A1-F6EECF244321}">
                <p14:modId xmlns:p14="http://schemas.microsoft.com/office/powerpoint/2010/main" val="564774933"/>
              </p:ext>
            </p:extLst>
          </p:nvPr>
        </p:nvGraphicFramePr>
        <p:xfrm>
          <a:off x="1062000" y="1089000"/>
          <a:ext cx="7020000" cy="5095680"/>
        </p:xfrm>
        <a:graphic>
          <a:graphicData uri="http://schemas.openxmlformats.org/drawingml/2006/table">
            <a:tbl>
              <a:tblPr firstRow="1" firstCol="1" bandRow="1">
                <a:effectLst/>
                <a:tableStyleId>{C083E6E3-FA7D-4D7B-A595-EF9225AFEA82}</a:tableStyleId>
              </a:tblPr>
              <a:tblGrid>
                <a:gridCol w="1677031">
                  <a:extLst>
                    <a:ext uri="{9D8B030D-6E8A-4147-A177-3AD203B41FA5}">
                      <a16:colId xmlns:a16="http://schemas.microsoft.com/office/drawing/2014/main" xmlns="" val="20000"/>
                    </a:ext>
                  </a:extLst>
                </a:gridCol>
                <a:gridCol w="2684265">
                  <a:extLst>
                    <a:ext uri="{9D8B030D-6E8A-4147-A177-3AD203B41FA5}">
                      <a16:colId xmlns:a16="http://schemas.microsoft.com/office/drawing/2014/main" xmlns="" val="20001"/>
                    </a:ext>
                  </a:extLst>
                </a:gridCol>
                <a:gridCol w="2658704">
                  <a:extLst>
                    <a:ext uri="{9D8B030D-6E8A-4147-A177-3AD203B41FA5}">
                      <a16:colId xmlns:a16="http://schemas.microsoft.com/office/drawing/2014/main" xmlns="" val="20002"/>
                    </a:ext>
                  </a:extLst>
                </a:gridCol>
              </a:tblGrid>
              <a:tr h="415800">
                <a:tc>
                  <a:txBody>
                    <a:bodyPr/>
                    <a:lstStyle/>
                    <a:p>
                      <a:pPr algn="ctr">
                        <a:lnSpc>
                          <a:spcPct val="100000"/>
                        </a:lnSpc>
                        <a:spcAft>
                          <a:spcPts val="0"/>
                        </a:spcAft>
                      </a:pPr>
                      <a:r>
                        <a:rPr lang="zh-TW" sz="1600" b="0" kern="0" dirty="0">
                          <a:solidFill>
                            <a:schemeClr val="bg1"/>
                          </a:solidFill>
                          <a:effectLst/>
                          <a:latin typeface="+mn-lt"/>
                          <a:ea typeface="微軟正黑體" panose="020B0604030504040204" pitchFamily="34" charset="-120"/>
                        </a:rPr>
                        <a:t>功能與標章</a:t>
                      </a:r>
                      <a:endParaRPr lang="zh-TW" sz="1600" b="0" kern="100" dirty="0">
                        <a:solidFill>
                          <a:schemeClr val="bg1"/>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43D53">
                        <a:alpha val="80000"/>
                      </a:srgbClr>
                    </a:solidFill>
                  </a:tcPr>
                </a:tc>
                <a:tc>
                  <a:txBody>
                    <a:bodyPr/>
                    <a:lstStyle/>
                    <a:p>
                      <a:pPr algn="ctr">
                        <a:lnSpc>
                          <a:spcPct val="100000"/>
                        </a:lnSpc>
                        <a:spcAft>
                          <a:spcPts val="0"/>
                        </a:spcAft>
                      </a:pPr>
                      <a:r>
                        <a:rPr lang="en-US" sz="1600" b="0" kern="0" dirty="0">
                          <a:solidFill>
                            <a:schemeClr val="bg1"/>
                          </a:solidFill>
                          <a:effectLst/>
                          <a:latin typeface="+mn-lt"/>
                          <a:ea typeface="微軟正黑體" panose="020B0604030504040204" pitchFamily="34" charset="-120"/>
                        </a:rPr>
                        <a:t>RAC-71</a:t>
                      </a:r>
                      <a:r>
                        <a:rPr lang="en-US" altLang="zh-TW" sz="1600" b="0" kern="0" dirty="0">
                          <a:solidFill>
                            <a:schemeClr val="bg1"/>
                          </a:solidFill>
                          <a:effectLst/>
                          <a:latin typeface="+mn-lt"/>
                          <a:ea typeface="微軟正黑體" panose="020B0604030504040204" pitchFamily="34" charset="-120"/>
                        </a:rPr>
                        <a:t>Y</a:t>
                      </a:r>
                      <a:r>
                        <a:rPr lang="en-US" sz="1600" b="0" kern="0" dirty="0">
                          <a:solidFill>
                            <a:schemeClr val="bg1"/>
                          </a:solidFill>
                          <a:effectLst/>
                          <a:latin typeface="+mn-lt"/>
                          <a:ea typeface="微軟正黑體" panose="020B0604030504040204" pitchFamily="34" charset="-120"/>
                        </a:rPr>
                        <a:t>K1</a:t>
                      </a:r>
                      <a:br>
                        <a:rPr lang="en-US" sz="1600" b="0" kern="0" dirty="0">
                          <a:solidFill>
                            <a:schemeClr val="bg1"/>
                          </a:solidFill>
                          <a:effectLst/>
                          <a:latin typeface="+mn-lt"/>
                          <a:ea typeface="微軟正黑體" panose="020B0604030504040204" pitchFamily="34" charset="-120"/>
                        </a:rPr>
                      </a:br>
                      <a:r>
                        <a:rPr lang="en-US" sz="1600" b="0" kern="0" dirty="0">
                          <a:solidFill>
                            <a:schemeClr val="bg1"/>
                          </a:solidFill>
                          <a:effectLst/>
                          <a:latin typeface="+mn-lt"/>
                          <a:ea typeface="微軟正黑體" panose="020B0604030504040204" pitchFamily="34" charset="-120"/>
                        </a:rPr>
                        <a:t>RAS-71</a:t>
                      </a:r>
                      <a:r>
                        <a:rPr lang="en-US" altLang="zh-TW" sz="1600" b="0" kern="0" dirty="0">
                          <a:solidFill>
                            <a:schemeClr val="bg1"/>
                          </a:solidFill>
                          <a:effectLst/>
                          <a:latin typeface="+mn-lt"/>
                          <a:ea typeface="微軟正黑體" panose="020B0604030504040204" pitchFamily="34" charset="-120"/>
                        </a:rPr>
                        <a:t>Y</a:t>
                      </a:r>
                      <a:r>
                        <a:rPr lang="en-US" sz="1600" b="0" kern="0" dirty="0">
                          <a:solidFill>
                            <a:schemeClr val="bg1"/>
                          </a:solidFill>
                          <a:effectLst/>
                          <a:latin typeface="+mn-lt"/>
                          <a:ea typeface="微軟正黑體" panose="020B0604030504040204" pitchFamily="34" charset="-120"/>
                        </a:rPr>
                        <a:t>K1</a:t>
                      </a:r>
                      <a:endParaRPr lang="zh-TW" sz="1600" b="0" kern="100" dirty="0">
                        <a:solidFill>
                          <a:schemeClr val="bg1"/>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43D53">
                        <a:alpha val="80000"/>
                      </a:srgbClr>
                    </a:solidFill>
                  </a:tcPr>
                </a:tc>
                <a:tc>
                  <a:txBody>
                    <a:bodyPr/>
                    <a:lstStyle/>
                    <a:p>
                      <a:pPr algn="ctr">
                        <a:lnSpc>
                          <a:spcPct val="100000"/>
                        </a:lnSpc>
                        <a:spcAft>
                          <a:spcPts val="0"/>
                        </a:spcAft>
                      </a:pPr>
                      <a:r>
                        <a:rPr lang="en-US" sz="1600" b="0" kern="0" dirty="0">
                          <a:solidFill>
                            <a:schemeClr val="bg1"/>
                          </a:solidFill>
                          <a:effectLst/>
                          <a:latin typeface="+mn-lt"/>
                          <a:ea typeface="微軟正黑體" panose="020B0604030504040204" pitchFamily="34" charset="-120"/>
                        </a:rPr>
                        <a:t>RAC-81</a:t>
                      </a:r>
                      <a:r>
                        <a:rPr lang="en-US" altLang="zh-TW" sz="1600" b="0" kern="0" dirty="0">
                          <a:solidFill>
                            <a:schemeClr val="bg1"/>
                          </a:solidFill>
                          <a:effectLst/>
                          <a:latin typeface="+mn-lt"/>
                          <a:ea typeface="微軟正黑體" panose="020B0604030504040204" pitchFamily="34" charset="-120"/>
                        </a:rPr>
                        <a:t>N</a:t>
                      </a:r>
                      <a:r>
                        <a:rPr lang="en-US" sz="1600" b="0" kern="0" dirty="0">
                          <a:solidFill>
                            <a:schemeClr val="bg1"/>
                          </a:solidFill>
                          <a:effectLst/>
                          <a:latin typeface="+mn-lt"/>
                          <a:ea typeface="微軟正黑體" panose="020B0604030504040204" pitchFamily="34" charset="-120"/>
                        </a:rPr>
                        <a:t>L1</a:t>
                      </a:r>
                      <a:br>
                        <a:rPr lang="en-US" sz="1600" b="0" kern="0" dirty="0">
                          <a:solidFill>
                            <a:schemeClr val="bg1"/>
                          </a:solidFill>
                          <a:effectLst/>
                          <a:latin typeface="+mn-lt"/>
                          <a:ea typeface="微軟正黑體" panose="020B0604030504040204" pitchFamily="34" charset="-120"/>
                        </a:rPr>
                      </a:br>
                      <a:r>
                        <a:rPr lang="en-US" sz="1600" b="0" kern="0" dirty="0">
                          <a:solidFill>
                            <a:schemeClr val="bg1"/>
                          </a:solidFill>
                          <a:effectLst/>
                          <a:latin typeface="+mn-lt"/>
                          <a:ea typeface="微軟正黑體" panose="020B0604030504040204" pitchFamily="34" charset="-120"/>
                        </a:rPr>
                        <a:t>RAS-81NJK</a:t>
                      </a:r>
                      <a:endParaRPr lang="zh-TW" sz="1600" b="0" kern="100" dirty="0">
                        <a:solidFill>
                          <a:schemeClr val="bg1"/>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43D53">
                        <a:alpha val="80000"/>
                      </a:srgbClr>
                    </a:solidFill>
                  </a:tcPr>
                </a:tc>
                <a:extLst>
                  <a:ext uri="{0D108BD9-81ED-4DB2-BD59-A6C34878D82A}">
                    <a16:rowId xmlns:a16="http://schemas.microsoft.com/office/drawing/2014/main" xmlns="" val="10000"/>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運轉電流</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en-US" sz="1600" b="0" kern="0" dirty="0">
                          <a:solidFill>
                            <a:srgbClr val="143D53"/>
                          </a:solidFill>
                          <a:effectLst/>
                          <a:latin typeface="+mn-lt"/>
                          <a:ea typeface="微軟正黑體" panose="020B0604030504040204" pitchFamily="34" charset="-120"/>
                          <a:cs typeface="Times New Roman" panose="02020603050405020304" pitchFamily="18" charset="0"/>
                        </a:rPr>
                        <a:t>10.2A</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8580" marR="68580" marT="0" marB="0" anchor="ctr">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4BACC6">
                        <a:alpha val="20000"/>
                      </a:srgbClr>
                    </a:solidFill>
                  </a:tcPr>
                </a:tc>
                <a:tc>
                  <a:txBody>
                    <a:bodyPr/>
                    <a:lstStyle/>
                    <a:p>
                      <a:pPr marL="0" algn="ctr" defTabSz="914400" rtl="0" eaLnBrk="1" latinLnBrk="0" hangingPunct="1">
                        <a:lnSpc>
                          <a:spcPct val="100000"/>
                        </a:lnSpc>
                        <a:spcAft>
                          <a:spcPts val="0"/>
                        </a:spcAft>
                      </a:pPr>
                      <a:r>
                        <a:rPr lang="en-US" sz="1600" b="0" kern="0" dirty="0">
                          <a:solidFill>
                            <a:srgbClr val="143D53"/>
                          </a:solidFill>
                          <a:effectLst/>
                          <a:latin typeface="+mn-lt"/>
                          <a:ea typeface="微軟正黑體" panose="020B0604030504040204" pitchFamily="34" charset="-120"/>
                          <a:cs typeface="Times New Roman" panose="02020603050405020304" pitchFamily="18" charset="0"/>
                        </a:rPr>
                        <a:t>11.0A</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8580" marR="68580" marT="0" marB="0" anchor="ctr">
                    <a:lnL>
                      <a:noFill/>
                    </a:lnL>
                    <a:lnR>
                      <a:noFill/>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01"/>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最大電流</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algn="ctr" defTabSz="914400" rtl="0" eaLnBrk="1" latinLnBrk="0" hangingPunct="1">
                        <a:lnSpc>
                          <a:spcPct val="100000"/>
                        </a:lnSpc>
                        <a:spcAft>
                          <a:spcPts val="0"/>
                        </a:spcAft>
                      </a:pPr>
                      <a:r>
                        <a:rPr lang="en-US" sz="1600" b="0" kern="100" dirty="0">
                          <a:solidFill>
                            <a:srgbClr val="143D53"/>
                          </a:solidFill>
                          <a:effectLst/>
                          <a:latin typeface="+mn-lt"/>
                          <a:ea typeface="微軟正黑體" panose="020B0604030504040204" pitchFamily="34" charset="-120"/>
                          <a:cs typeface="Times New Roman" panose="02020603050405020304" pitchFamily="18" charset="0"/>
                        </a:rPr>
                        <a:t>15.2A</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algn="ctr" defTabSz="914400" rtl="0" eaLnBrk="1" latinLnBrk="0" hangingPunct="1">
                        <a:lnSpc>
                          <a:spcPct val="100000"/>
                        </a:lnSpc>
                        <a:spcAft>
                          <a:spcPts val="0"/>
                        </a:spcAft>
                      </a:pPr>
                      <a:r>
                        <a:rPr lang="en-US" sz="1600" b="0" kern="100" dirty="0">
                          <a:solidFill>
                            <a:srgbClr val="143D53"/>
                          </a:solidFill>
                          <a:effectLst/>
                          <a:latin typeface="+mn-lt"/>
                          <a:ea typeface="微軟正黑體" panose="020B0604030504040204" pitchFamily="34" charset="-120"/>
                          <a:cs typeface="Times New Roman" panose="02020603050405020304" pitchFamily="18" charset="0"/>
                        </a:rPr>
                        <a:t>16.6A</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xmlns="" val="10002"/>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建議</a:t>
                      </a:r>
                      <a:r>
                        <a:rPr lang="en-US" sz="1600" b="0" kern="0" dirty="0">
                          <a:solidFill>
                            <a:srgbClr val="143D53"/>
                          </a:solidFill>
                          <a:effectLst/>
                          <a:latin typeface="+mn-lt"/>
                          <a:ea typeface="微軟正黑體" panose="020B0604030504040204" pitchFamily="34" charset="-120"/>
                        </a:rPr>
                        <a:t>NFB</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en-US" sz="1600" b="0" kern="0" dirty="0">
                          <a:solidFill>
                            <a:srgbClr val="143D53"/>
                          </a:solidFill>
                          <a:effectLst/>
                          <a:latin typeface="+mn-lt"/>
                          <a:ea typeface="微軟正黑體" panose="020B0604030504040204" pitchFamily="34" charset="-120"/>
                          <a:cs typeface="Times New Roman" panose="02020603050405020304" pitchFamily="18" charset="0"/>
                        </a:rPr>
                        <a:t>20A</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en-US" sz="1600" b="0" kern="0" dirty="0">
                          <a:solidFill>
                            <a:srgbClr val="143D53"/>
                          </a:solidFill>
                          <a:effectLst/>
                          <a:latin typeface="+mn-lt"/>
                          <a:ea typeface="微軟正黑體" panose="020B0604030504040204" pitchFamily="34" charset="-120"/>
                          <a:cs typeface="Times New Roman" panose="02020603050405020304" pitchFamily="18" charset="0"/>
                        </a:rPr>
                        <a:t>30A</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03"/>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機體防霉</a:t>
                      </a:r>
                      <a:r>
                        <a:rPr lang="en-US" sz="1600" b="0" kern="0" dirty="0">
                          <a:solidFill>
                            <a:srgbClr val="143D53"/>
                          </a:solidFill>
                          <a:effectLst/>
                          <a:latin typeface="+mn-lt"/>
                          <a:ea typeface="微軟正黑體" panose="020B0604030504040204" pitchFamily="34" charset="-120"/>
                        </a:rPr>
                        <a:t>II</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xmlns="" val="10004"/>
                  </a:ext>
                </a:extLst>
              </a:tr>
              <a:tr h="288000">
                <a:tc>
                  <a:txBody>
                    <a:bodyPr/>
                    <a:lstStyle/>
                    <a:p>
                      <a:pPr algn="ctr">
                        <a:lnSpc>
                          <a:spcPct val="100000"/>
                        </a:lnSpc>
                        <a:spcAft>
                          <a:spcPts val="0"/>
                        </a:spcAft>
                      </a:pPr>
                      <a:r>
                        <a:rPr lang="en-US" sz="1600" b="0" kern="0" dirty="0">
                          <a:solidFill>
                            <a:srgbClr val="143D53"/>
                          </a:solidFill>
                          <a:effectLst/>
                          <a:latin typeface="+mn-lt"/>
                          <a:ea typeface="微軟正黑體" panose="020B0604030504040204" pitchFamily="34" charset="-120"/>
                        </a:rPr>
                        <a:t>PM0.1</a:t>
                      </a:r>
                      <a:r>
                        <a:rPr lang="zh-TW" sz="1600" b="0" kern="0" dirty="0">
                          <a:solidFill>
                            <a:srgbClr val="143D53"/>
                          </a:solidFill>
                          <a:effectLst/>
                          <a:latin typeface="+mn-lt"/>
                          <a:ea typeface="微軟正黑體" panose="020B0604030504040204" pitchFamily="34" charset="-120"/>
                        </a:rPr>
                        <a:t>濾網</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05"/>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防腐蝕科技</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xmlns="" val="10006"/>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防霉風扇</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07"/>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體感舒適</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xmlns="" val="10008"/>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鎖定冷氣運轉</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09"/>
                  </a:ext>
                </a:extLst>
              </a:tr>
              <a:tr h="288000">
                <a:tc>
                  <a:txBody>
                    <a:bodyPr/>
                    <a:lstStyle/>
                    <a:p>
                      <a:pPr algn="ctr">
                        <a:lnSpc>
                          <a:spcPct val="100000"/>
                        </a:lnSpc>
                        <a:spcAft>
                          <a:spcPts val="0"/>
                        </a:spcAft>
                      </a:pPr>
                      <a:r>
                        <a:rPr lang="en-US" sz="1600" b="0" kern="0" dirty="0" err="1">
                          <a:solidFill>
                            <a:srgbClr val="143D53"/>
                          </a:solidFill>
                          <a:effectLst/>
                          <a:latin typeface="+mn-lt"/>
                          <a:ea typeface="微軟正黑體" panose="020B0604030504040204" pitchFamily="34" charset="-120"/>
                        </a:rPr>
                        <a:t>TaiSEIA</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xmlns="" val="10010"/>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自</a:t>
                      </a:r>
                      <a:r>
                        <a:rPr lang="zh-TW" altLang="en-US" sz="1600" b="0" kern="0" dirty="0">
                          <a:solidFill>
                            <a:srgbClr val="143D53"/>
                          </a:solidFill>
                          <a:effectLst/>
                          <a:latin typeface="+mn-lt"/>
                          <a:ea typeface="微軟正黑體" panose="020B0604030504040204" pitchFamily="34" charset="-120"/>
                        </a:rPr>
                        <a:t>控</a:t>
                      </a:r>
                      <a:r>
                        <a:rPr lang="zh-TW" sz="1600" b="0" kern="0" dirty="0">
                          <a:solidFill>
                            <a:srgbClr val="143D53"/>
                          </a:solidFill>
                          <a:effectLst/>
                          <a:latin typeface="+mn-lt"/>
                          <a:ea typeface="微軟正黑體" panose="020B0604030504040204" pitchFamily="34" charset="-120"/>
                        </a:rPr>
                        <a:t>限電</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11"/>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斷電保護</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xmlns="" val="10012"/>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節電運轉</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13"/>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節能標章</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xmlns="" val="10014"/>
                  </a:ext>
                </a:extLst>
              </a:tr>
              <a:tr h="288000">
                <a:tc>
                  <a:txBody>
                    <a:bodyPr/>
                    <a:lstStyle/>
                    <a:p>
                      <a:pPr algn="ctr">
                        <a:lnSpc>
                          <a:spcPct val="100000"/>
                        </a:lnSpc>
                        <a:spcAft>
                          <a:spcPts val="0"/>
                        </a:spcAft>
                      </a:pPr>
                      <a:r>
                        <a:rPr lang="en-US" sz="1600" b="0" kern="0" dirty="0">
                          <a:solidFill>
                            <a:srgbClr val="143D53"/>
                          </a:solidFill>
                          <a:effectLst/>
                          <a:latin typeface="+mn-lt"/>
                          <a:ea typeface="微軟正黑體" panose="020B0604030504040204" pitchFamily="34" charset="-120"/>
                        </a:rPr>
                        <a:t>MIT</a:t>
                      </a:r>
                      <a:r>
                        <a:rPr lang="zh-TW" sz="1600" b="0" kern="0" dirty="0">
                          <a:solidFill>
                            <a:srgbClr val="143D53"/>
                          </a:solidFill>
                          <a:effectLst/>
                          <a:latin typeface="+mn-lt"/>
                          <a:ea typeface="微軟正黑體" panose="020B0604030504040204" pitchFamily="34" charset="-120"/>
                        </a:rPr>
                        <a:t>微笑標章</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a:noFill/>
                    </a:lnB>
                    <a:lnTlToBr w="12700" cmpd="sng">
                      <a:noFill/>
                      <a:prstDash val="solid"/>
                    </a:lnTlToBr>
                    <a:lnBlToTr w="12700" cmpd="sng">
                      <a:noFill/>
                      <a:prstDash val="solid"/>
                    </a:lnBlToTr>
                    <a:solidFill>
                      <a:srgbClr val="4BACC6">
                        <a:alpha val="20000"/>
                      </a:srgbClr>
                    </a:solidFill>
                  </a:tcPr>
                </a:tc>
                <a:extLst>
                  <a:ext uri="{0D108BD9-81ED-4DB2-BD59-A6C34878D82A}">
                    <a16:rowId xmlns:a16="http://schemas.microsoft.com/office/drawing/2014/main" xmlns="" val="10015"/>
                  </a:ext>
                </a:extLst>
              </a:tr>
              <a:tr h="288000">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環保標章</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w="28575" cap="flat" cmpd="sng" algn="ctr">
                      <a:solidFill>
                        <a:srgbClr val="143D53"/>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w="28575" cap="flat" cmpd="sng" algn="ctr">
                      <a:solidFill>
                        <a:srgbClr val="143D53"/>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lnSpc>
                          <a:spcPct val="100000"/>
                        </a:lnSpc>
                        <a:spcAft>
                          <a:spcPts val="0"/>
                        </a:spcAft>
                      </a:pPr>
                      <a:r>
                        <a:rPr lang="zh-TW" sz="1600" b="0" kern="0" dirty="0">
                          <a:solidFill>
                            <a:srgbClr val="143D53"/>
                          </a:solidFill>
                          <a:effectLst/>
                          <a:latin typeface="+mn-lt"/>
                          <a:ea typeface="微軟正黑體" panose="020B0604030504040204" pitchFamily="34" charset="-120"/>
                        </a:rPr>
                        <a:t>✔</a:t>
                      </a:r>
                      <a:endParaRPr lang="zh-TW" sz="1600" b="0" kern="100" dirty="0">
                        <a:solidFill>
                          <a:srgbClr val="143D53"/>
                        </a:solidFill>
                        <a:effectLst/>
                        <a:latin typeface="+mn-lt"/>
                        <a:ea typeface="微軟正黑體" panose="020B0604030504040204" pitchFamily="34" charset="-120"/>
                        <a:cs typeface="Times New Roman" panose="02020603050405020304" pitchFamily="18" charset="0"/>
                      </a:endParaRPr>
                    </a:p>
                  </a:txBody>
                  <a:tcPr marL="60435" marR="60435" marT="0" marB="0" anchor="ctr">
                    <a:lnL>
                      <a:noFill/>
                    </a:lnL>
                    <a:lnR>
                      <a:noFill/>
                    </a:lnR>
                    <a:lnT>
                      <a:noFill/>
                    </a:lnT>
                    <a:lnB w="28575" cap="flat" cmpd="sng" algn="ctr">
                      <a:solidFill>
                        <a:srgbClr val="143D53"/>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xmlns="" val="10016"/>
                  </a:ext>
                </a:extLst>
              </a:tr>
            </a:tbl>
          </a:graphicData>
        </a:graphic>
      </p:graphicFrame>
      <p:grpSp>
        <p:nvGrpSpPr>
          <p:cNvPr id="8" name="群組 7"/>
          <p:cNvGrpSpPr/>
          <p:nvPr/>
        </p:nvGrpSpPr>
        <p:grpSpPr>
          <a:xfrm>
            <a:off x="387000" y="774000"/>
            <a:ext cx="7020000" cy="108000"/>
            <a:chOff x="387000" y="774000"/>
            <a:chExt cx="7020000" cy="108000"/>
          </a:xfrm>
        </p:grpSpPr>
        <p:sp>
          <p:nvSpPr>
            <p:cNvPr id="9" name="矩形 8">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11"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重點回顧</a:t>
            </a:r>
          </a:p>
        </p:txBody>
      </p:sp>
    </p:spTree>
    <p:extLst>
      <p:ext uri="{BB962C8B-B14F-4D97-AF65-F5344CB8AC3E}">
        <p14:creationId xmlns:p14="http://schemas.microsoft.com/office/powerpoint/2010/main" val="1829873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D4CE5F0-D085-49DB-B409-5CB520ED38F1}" type="slidenum">
              <a:rPr lang="zh-TW" altLang="en-US" smtClean="0"/>
              <a:t>6</a:t>
            </a:fld>
            <a:endParaRPr lang="zh-TW" altLang="en-US"/>
          </a:p>
        </p:txBody>
      </p:sp>
      <p:sp>
        <p:nvSpPr>
          <p:cNvPr id="52" name="文本框 18"/>
          <p:cNvSpPr txBox="1"/>
          <p:nvPr/>
        </p:nvSpPr>
        <p:spPr>
          <a:xfrm>
            <a:off x="4536453" y="5256550"/>
            <a:ext cx="1836000" cy="400110"/>
          </a:xfrm>
          <a:prstGeom prst="rect">
            <a:avLst/>
          </a:prstGeom>
          <a:noFill/>
        </p:spPr>
        <p:txBody>
          <a:bodyPr wrap="square" rtlCol="0">
            <a:spAutoFit/>
          </a:bodyPr>
          <a:lstStyle/>
          <a:p>
            <a:r>
              <a:rPr lang="en-US" altLang="zh-TW" sz="2000" dirty="0">
                <a:solidFill>
                  <a:srgbClr val="143D53"/>
                </a:solidFill>
                <a:latin typeface="微软雅黑" panose="020B0503020204020204" pitchFamily="34" charset="-122"/>
                <a:ea typeface="微软雅黑" panose="020B0503020204020204" pitchFamily="34" charset="-122"/>
              </a:rPr>
              <a:t> </a:t>
            </a:r>
            <a:endParaRPr lang="zh-TW" altLang="en-US" sz="2000" dirty="0">
              <a:solidFill>
                <a:srgbClr val="143D53"/>
              </a:solidFill>
              <a:latin typeface="微软雅黑" panose="020B0503020204020204" pitchFamily="34" charset="-122"/>
              <a:ea typeface="微软雅黑" panose="020B0503020204020204" pitchFamily="34" charset="-122"/>
            </a:endParaRPr>
          </a:p>
        </p:txBody>
      </p:sp>
      <p:sp>
        <p:nvSpPr>
          <p:cNvPr id="4" name="文本框 12"/>
          <p:cNvSpPr txBox="1"/>
          <p:nvPr/>
        </p:nvSpPr>
        <p:spPr>
          <a:xfrm>
            <a:off x="252000" y="1938452"/>
            <a:ext cx="8640000" cy="769441"/>
          </a:xfrm>
          <a:prstGeom prst="rect">
            <a:avLst/>
          </a:prstGeom>
          <a:noFill/>
        </p:spPr>
        <p:txBody>
          <a:bodyPr wrap="square" rtlCol="0">
            <a:spAutoFit/>
          </a:bodyPr>
          <a:lstStyle/>
          <a:p>
            <a:pPr algn="ctr"/>
            <a:r>
              <a:rPr lang="zh-TW" altLang="en-US" sz="4400" b="1" dirty="0">
                <a:solidFill>
                  <a:srgbClr val="4C4948"/>
                </a:solidFill>
                <a:latin typeface="Microsoft JhengHei" charset="-120"/>
                <a:ea typeface="Microsoft JhengHei" charset="-120"/>
                <a:cs typeface="Microsoft JhengHei" charset="-120"/>
              </a:rPr>
              <a:t>公司介紹</a:t>
            </a:r>
            <a:endParaRPr lang="zh-CN" altLang="en-US" sz="4400" b="1" dirty="0">
              <a:solidFill>
                <a:srgbClr val="4C4948"/>
              </a:solidFill>
              <a:latin typeface="Microsoft JhengHei" charset="-120"/>
              <a:ea typeface="Microsoft JhengHei" charset="-120"/>
              <a:cs typeface="Microsoft JhengHei" charset="-120"/>
            </a:endParaRPr>
          </a:p>
        </p:txBody>
      </p:sp>
      <p:sp>
        <p:nvSpPr>
          <p:cNvPr id="3" name="PA_矩形 2">
            <a:extLst>
              <a:ext uri="{FF2B5EF4-FFF2-40B4-BE49-F238E27FC236}">
                <a16:creationId xmlns:a16="http://schemas.microsoft.com/office/drawing/2014/main" xmlns="" id="{DE7714CF-4288-4227-BA0F-A241C26A7CF5}"/>
              </a:ext>
            </a:extLst>
          </p:cNvPr>
          <p:cNvSpPr/>
          <p:nvPr>
            <p:custDataLst>
              <p:tags r:id="rId1"/>
            </p:custDataLst>
          </p:nvPr>
        </p:nvSpPr>
        <p:spPr>
          <a:xfrm>
            <a:off x="793883" y="1746909"/>
            <a:ext cx="1179910" cy="1152525"/>
          </a:xfrm>
          <a:prstGeom prst="rect">
            <a:avLst/>
          </a:prstGeom>
          <a:solidFill>
            <a:srgbClr val="143D53"/>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CN" sz="4500" dirty="0">
                <a:solidFill>
                  <a:srgbClr val="143D53"/>
                </a:solidFill>
              </a:rPr>
              <a:t>0</a:t>
            </a:r>
            <a:r>
              <a:rPr lang="en-US" altLang="zh-TW" sz="4500" dirty="0">
                <a:solidFill>
                  <a:srgbClr val="143D53"/>
                </a:solidFill>
              </a:rPr>
              <a:t>1</a:t>
            </a:r>
            <a:endParaRPr lang="zh-CN" altLang="en-US" sz="4500" dirty="0">
              <a:solidFill>
                <a:srgbClr val="143D53"/>
              </a:solidFill>
            </a:endParaRPr>
          </a:p>
        </p:txBody>
      </p:sp>
      <p:cxnSp>
        <p:nvCxnSpPr>
          <p:cNvPr id="65" name="直接连接符 14"/>
          <p:cNvCxnSpPr/>
          <p:nvPr/>
        </p:nvCxnSpPr>
        <p:spPr>
          <a:xfrm>
            <a:off x="2106000" y="2707893"/>
            <a:ext cx="6336000" cy="0"/>
          </a:xfrm>
          <a:prstGeom prst="line">
            <a:avLst/>
          </a:prstGeom>
          <a:ln w="34925">
            <a:solidFill>
              <a:srgbClr val="FFFFFF"/>
            </a:solidFill>
            <a:prstDash val="dash"/>
          </a:ln>
          <a:effectLst>
            <a:outerShdw blurRad="317500" dir="2400000" algn="ctr">
              <a:srgbClr val="000000">
                <a:alpha val="43000"/>
              </a:srgbClr>
            </a:outerShdw>
          </a:effectLst>
          <a:scene3d>
            <a:camera prst="perspectiveFront" fov="2700000">
              <a:rot lat="19086000" lon="19067999" rev="1860000"/>
            </a:camera>
            <a:lightRig rig="chilly" dir="t">
              <a:rot lat="0" lon="0" rev="0"/>
            </a:lightRig>
          </a:scene3d>
          <a:sp3d extrusionH="38100" prstMaterial="metal">
            <a:bevelT w="260350" h="38100" prst="artDeco"/>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753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69EDFCEA-C34F-4506-AE87-7EA60C291628}"/>
              </a:ext>
            </a:extLst>
          </p:cNvPr>
          <p:cNvPicPr>
            <a:picLocks noChangeAspect="1"/>
          </p:cNvPicPr>
          <p:nvPr/>
        </p:nvPicPr>
        <p:blipFill>
          <a:blip r:embed="rId3"/>
          <a:stretch>
            <a:fillRect/>
          </a:stretch>
        </p:blipFill>
        <p:spPr>
          <a:xfrm>
            <a:off x="3312000" y="1009766"/>
            <a:ext cx="1495238" cy="5714286"/>
          </a:xfrm>
          <a:prstGeom prst="rect">
            <a:avLst/>
          </a:prstGeom>
        </p:spPr>
      </p:pic>
      <p:grpSp>
        <p:nvGrpSpPr>
          <p:cNvPr id="8" name="群組 7"/>
          <p:cNvGrpSpPr/>
          <p:nvPr/>
        </p:nvGrpSpPr>
        <p:grpSpPr>
          <a:xfrm>
            <a:off x="2502000" y="1179000"/>
            <a:ext cx="6503999" cy="5601851"/>
            <a:chOff x="1893001" y="1179000"/>
            <a:chExt cx="6503999" cy="5601851"/>
          </a:xfrm>
        </p:grpSpPr>
        <p:pic>
          <p:nvPicPr>
            <p:cNvPr id="11" name="圖片 10" descr="台灣.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93001" y="1179000"/>
              <a:ext cx="6503999" cy="5601851"/>
            </a:xfrm>
            <a:prstGeom prst="rect">
              <a:avLst/>
            </a:prstGeom>
          </p:spPr>
        </p:pic>
        <p:sp>
          <p:nvSpPr>
            <p:cNvPr id="7" name="橢圓 6"/>
            <p:cNvSpPr>
              <a:spLocks noChangeAspect="1"/>
            </p:cNvSpPr>
            <p:nvPr/>
          </p:nvSpPr>
          <p:spPr>
            <a:xfrm>
              <a:off x="5963050" y="1903193"/>
              <a:ext cx="90000" cy="90000"/>
            </a:xfrm>
            <a:prstGeom prst="ellipse">
              <a:avLst/>
            </a:prstGeom>
            <a:solidFill>
              <a:srgbClr val="00B4E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橢圓 87"/>
            <p:cNvSpPr>
              <a:spLocks noChangeAspect="1"/>
            </p:cNvSpPr>
            <p:nvPr/>
          </p:nvSpPr>
          <p:spPr>
            <a:xfrm>
              <a:off x="5885480" y="1966812"/>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橢圓 88"/>
            <p:cNvSpPr>
              <a:spLocks noChangeAspect="1"/>
            </p:cNvSpPr>
            <p:nvPr/>
          </p:nvSpPr>
          <p:spPr>
            <a:xfrm>
              <a:off x="5549137" y="1948193"/>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橢圓 89"/>
            <p:cNvSpPr>
              <a:spLocks noChangeAspect="1"/>
            </p:cNvSpPr>
            <p:nvPr/>
          </p:nvSpPr>
          <p:spPr>
            <a:xfrm>
              <a:off x="6231549" y="1764000"/>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橢圓 90"/>
            <p:cNvSpPr>
              <a:spLocks noChangeAspect="1"/>
            </p:cNvSpPr>
            <p:nvPr/>
          </p:nvSpPr>
          <p:spPr>
            <a:xfrm>
              <a:off x="5582067" y="2083212"/>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橢圓 91"/>
            <p:cNvSpPr>
              <a:spLocks noChangeAspect="1"/>
            </p:cNvSpPr>
            <p:nvPr/>
          </p:nvSpPr>
          <p:spPr>
            <a:xfrm>
              <a:off x="5274000" y="2253384"/>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橢圓 93"/>
            <p:cNvSpPr>
              <a:spLocks noChangeAspect="1"/>
            </p:cNvSpPr>
            <p:nvPr/>
          </p:nvSpPr>
          <p:spPr>
            <a:xfrm>
              <a:off x="6259575" y="2387860"/>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橢圓 94"/>
            <p:cNvSpPr>
              <a:spLocks noChangeAspect="1"/>
            </p:cNvSpPr>
            <p:nvPr/>
          </p:nvSpPr>
          <p:spPr>
            <a:xfrm>
              <a:off x="4817606" y="3183861"/>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橢圓 95"/>
            <p:cNvSpPr>
              <a:spLocks noChangeAspect="1"/>
            </p:cNvSpPr>
            <p:nvPr/>
          </p:nvSpPr>
          <p:spPr>
            <a:xfrm>
              <a:off x="4684575" y="3298628"/>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橢圓 96"/>
            <p:cNvSpPr>
              <a:spLocks noChangeAspect="1"/>
            </p:cNvSpPr>
            <p:nvPr/>
          </p:nvSpPr>
          <p:spPr>
            <a:xfrm>
              <a:off x="5976000" y="3353240"/>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橢圓 97"/>
            <p:cNvSpPr>
              <a:spLocks noChangeAspect="1"/>
            </p:cNvSpPr>
            <p:nvPr/>
          </p:nvSpPr>
          <p:spPr>
            <a:xfrm>
              <a:off x="4624237" y="4103999"/>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橢圓 98"/>
            <p:cNvSpPr>
              <a:spLocks noChangeAspect="1"/>
            </p:cNvSpPr>
            <p:nvPr/>
          </p:nvSpPr>
          <p:spPr>
            <a:xfrm>
              <a:off x="4185000" y="4688999"/>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橢圓 99"/>
            <p:cNvSpPr>
              <a:spLocks noChangeAspect="1"/>
            </p:cNvSpPr>
            <p:nvPr/>
          </p:nvSpPr>
          <p:spPr>
            <a:xfrm>
              <a:off x="4410000" y="5323193"/>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橢圓 100"/>
            <p:cNvSpPr>
              <a:spLocks noChangeAspect="1"/>
            </p:cNvSpPr>
            <p:nvPr/>
          </p:nvSpPr>
          <p:spPr>
            <a:xfrm>
              <a:off x="4570368" y="5258148"/>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5" name="组合 89">
            <a:extLst>
              <a:ext uri="{FF2B5EF4-FFF2-40B4-BE49-F238E27FC236}">
                <a16:creationId xmlns:a16="http://schemas.microsoft.com/office/drawing/2014/main" xmlns="" id="{69D7ECA3-40C7-4DB1-A1D4-57DE8B6D6197}"/>
              </a:ext>
            </a:extLst>
          </p:cNvPr>
          <p:cNvGrpSpPr>
            <a:grpSpLocks/>
          </p:cNvGrpSpPr>
          <p:nvPr/>
        </p:nvGrpSpPr>
        <p:grpSpPr>
          <a:xfrm>
            <a:off x="465889" y="1220731"/>
            <a:ext cx="2052000" cy="469237"/>
            <a:chOff x="6318792" y="1357784"/>
            <a:chExt cx="1599615" cy="516002"/>
          </a:xfrm>
        </p:grpSpPr>
        <p:sp>
          <p:nvSpPr>
            <p:cNvPr id="66"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599615" cy="501638"/>
            </a:xfrm>
            <a:prstGeom prst="roundRect">
              <a:avLst>
                <a:gd name="adj" fmla="val 50000"/>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4948"/>
                </a:solidFill>
              </a:endParaRPr>
            </a:p>
          </p:txBody>
        </p:sp>
        <p:sp>
          <p:nvSpPr>
            <p:cNvPr id="67" name="TextBox 88">
              <a:extLst>
                <a:ext uri="{FF2B5EF4-FFF2-40B4-BE49-F238E27FC236}">
                  <a16:creationId xmlns:a16="http://schemas.microsoft.com/office/drawing/2014/main" xmlns="" id="{6955B291-76E6-49FB-8D44-CA9D0541AB11}"/>
                </a:ext>
              </a:extLst>
            </p:cNvPr>
            <p:cNvSpPr txBox="1"/>
            <p:nvPr/>
          </p:nvSpPr>
          <p:spPr>
            <a:xfrm>
              <a:off x="6413309" y="1357784"/>
              <a:ext cx="1332347" cy="506724"/>
            </a:xfrm>
            <a:prstGeom prst="rect">
              <a:avLst/>
            </a:prstGeom>
            <a:noFill/>
          </p:spPr>
          <p:txBody>
            <a:bodyPr wrap="square" rtlCol="0">
              <a:spAutoFit/>
            </a:bodyPr>
            <a:lstStyle/>
            <a:p>
              <a:pPr algn="dist"/>
              <a:r>
                <a:rPr lang="zh-TW" altLang="en-US" sz="2400" b="1" dirty="0">
                  <a:solidFill>
                    <a:srgbClr val="00B4E3"/>
                  </a:solidFill>
                  <a:latin typeface="微軟正黑體" panose="020B0604030504040204" pitchFamily="34" charset="-120"/>
                  <a:ea typeface="微軟正黑體" panose="020B0604030504040204" pitchFamily="34" charset="-120"/>
                </a:rPr>
                <a:t>台北總公司</a:t>
              </a:r>
            </a:p>
          </p:txBody>
        </p:sp>
      </p:grpSp>
      <p:grpSp>
        <p:nvGrpSpPr>
          <p:cNvPr id="70" name="组合 89">
            <a:extLst>
              <a:ext uri="{FF2B5EF4-FFF2-40B4-BE49-F238E27FC236}">
                <a16:creationId xmlns:a16="http://schemas.microsoft.com/office/drawing/2014/main" xmlns="" id="{69D7ECA3-40C7-4DB1-A1D4-57DE8B6D6197}"/>
              </a:ext>
            </a:extLst>
          </p:cNvPr>
          <p:cNvGrpSpPr>
            <a:grpSpLocks/>
          </p:cNvGrpSpPr>
          <p:nvPr/>
        </p:nvGrpSpPr>
        <p:grpSpPr>
          <a:xfrm>
            <a:off x="505499" y="4526380"/>
            <a:ext cx="2052000" cy="469237"/>
            <a:chOff x="6318792" y="1357784"/>
            <a:chExt cx="1599615" cy="516002"/>
          </a:xfrm>
        </p:grpSpPr>
        <p:sp>
          <p:nvSpPr>
            <p:cNvPr id="71"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599615" cy="501638"/>
            </a:xfrm>
            <a:prstGeom prst="roundRect">
              <a:avLst>
                <a:gd name="adj" fmla="val 50000"/>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4948"/>
                </a:solidFill>
              </a:endParaRPr>
            </a:p>
          </p:txBody>
        </p:sp>
        <p:sp>
          <p:nvSpPr>
            <p:cNvPr id="72" name="TextBox 88">
              <a:extLst>
                <a:ext uri="{FF2B5EF4-FFF2-40B4-BE49-F238E27FC236}">
                  <a16:creationId xmlns:a16="http://schemas.microsoft.com/office/drawing/2014/main" xmlns="" id="{6955B291-76E6-49FB-8D44-CA9D0541AB11}"/>
                </a:ext>
              </a:extLst>
            </p:cNvPr>
            <p:cNvSpPr txBox="1"/>
            <p:nvPr/>
          </p:nvSpPr>
          <p:spPr>
            <a:xfrm>
              <a:off x="6413309" y="1357784"/>
              <a:ext cx="1332347" cy="507675"/>
            </a:xfrm>
            <a:prstGeom prst="rect">
              <a:avLst/>
            </a:prstGeom>
            <a:noFill/>
          </p:spPr>
          <p:txBody>
            <a:bodyPr wrap="square" rtlCol="0">
              <a:spAutoFit/>
            </a:bodyPr>
            <a:lstStyle/>
            <a:p>
              <a:pPr algn="dist"/>
              <a:r>
                <a:rPr lang="en-US" altLang="zh-TW" sz="2400" b="1" dirty="0">
                  <a:solidFill>
                    <a:srgbClr val="0064A6"/>
                  </a:solidFill>
                  <a:latin typeface="微軟正黑體" panose="020B0604030504040204" pitchFamily="34" charset="-120"/>
                  <a:ea typeface="微軟正黑體" panose="020B0604030504040204" pitchFamily="34" charset="-120"/>
                </a:rPr>
                <a:t>4</a:t>
              </a:r>
              <a:r>
                <a:rPr lang="zh-TW" altLang="en-US" sz="2400" b="1" dirty="0">
                  <a:solidFill>
                    <a:srgbClr val="0064A6"/>
                  </a:solidFill>
                  <a:latin typeface="微軟正黑體" panose="020B0604030504040204" pitchFamily="34" charset="-120"/>
                  <a:ea typeface="微軟正黑體" panose="020B0604030504040204" pitchFamily="34" charset="-120"/>
                </a:rPr>
                <a:t>個營業所</a:t>
              </a:r>
            </a:p>
          </p:txBody>
        </p:sp>
      </p:grpSp>
      <p:sp>
        <p:nvSpPr>
          <p:cNvPr id="2" name="投影片編號版面配置區 1"/>
          <p:cNvSpPr>
            <a:spLocks noGrp="1"/>
          </p:cNvSpPr>
          <p:nvPr>
            <p:ph type="sldNum" sz="quarter" idx="12"/>
          </p:nvPr>
        </p:nvSpPr>
        <p:spPr/>
        <p:txBody>
          <a:bodyPr/>
          <a:lstStyle/>
          <a:p>
            <a:fld id="{7D4CE5F0-D085-49DB-B409-5CB520ED38F1}" type="slidenum">
              <a:rPr lang="zh-TW" altLang="en-US" smtClean="0"/>
              <a:t>7</a:t>
            </a:fld>
            <a:endParaRPr lang="zh-TW" altLang="en-US"/>
          </a:p>
        </p:txBody>
      </p:sp>
      <p:grpSp>
        <p:nvGrpSpPr>
          <p:cNvPr id="15" name="组合 89">
            <a:extLst>
              <a:ext uri="{FF2B5EF4-FFF2-40B4-BE49-F238E27FC236}">
                <a16:creationId xmlns:a16="http://schemas.microsoft.com/office/drawing/2014/main" xmlns="" id="{69D7ECA3-40C7-4DB1-A1D4-57DE8B6D6197}"/>
              </a:ext>
            </a:extLst>
          </p:cNvPr>
          <p:cNvGrpSpPr>
            <a:grpSpLocks/>
          </p:cNvGrpSpPr>
          <p:nvPr/>
        </p:nvGrpSpPr>
        <p:grpSpPr>
          <a:xfrm>
            <a:off x="6395997" y="883696"/>
            <a:ext cx="1080000" cy="432000"/>
            <a:chOff x="6318792" y="1372148"/>
            <a:chExt cx="1188283" cy="486053"/>
          </a:xfrm>
        </p:grpSpPr>
        <p:sp>
          <p:nvSpPr>
            <p:cNvPr id="16"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solidFill>
                <a:srgbClr val="00B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b="1">
                <a:solidFill>
                  <a:srgbClr val="00B4E3"/>
                </a:solidFill>
                <a:latin typeface="微軟正黑體" panose="020B0604030504040204" pitchFamily="34" charset="-120"/>
                <a:ea typeface="微軟正黑體" panose="020B0604030504040204" pitchFamily="34" charset="-120"/>
              </a:endParaRPr>
            </a:p>
          </p:txBody>
        </p:sp>
        <p:sp>
          <p:nvSpPr>
            <p:cNvPr id="17" name="TextBox 88">
              <a:extLst>
                <a:ext uri="{FF2B5EF4-FFF2-40B4-BE49-F238E27FC236}">
                  <a16:creationId xmlns:a16="http://schemas.microsoft.com/office/drawing/2014/main" xmlns="" id="{6955B291-76E6-49FB-8D44-CA9D0541AB11}"/>
                </a:ext>
              </a:extLst>
            </p:cNvPr>
            <p:cNvSpPr txBox="1"/>
            <p:nvPr/>
          </p:nvSpPr>
          <p:spPr>
            <a:xfrm>
              <a:off x="6368304" y="1372150"/>
              <a:ext cx="1089259" cy="486051"/>
            </a:xfrm>
            <a:prstGeom prst="rect">
              <a:avLst/>
            </a:prstGeom>
            <a:noFill/>
            <a:ln>
              <a:noFill/>
            </a:ln>
          </p:spPr>
          <p:txBody>
            <a:bodyPr wrap="square" rtlCol="0" anchor="ctr">
              <a:spAutoFit/>
            </a:bodyPr>
            <a:lstStyle/>
            <a:p>
              <a:pPr algn="dist"/>
              <a:r>
                <a:rPr lang="zh-TW" altLang="en-US" sz="1100" b="1" dirty="0">
                  <a:solidFill>
                    <a:srgbClr val="00B4E3"/>
                  </a:solidFill>
                  <a:latin typeface="微軟正黑體" panose="020B0604030504040204" pitchFamily="34" charset="-120"/>
                  <a:ea typeface="微軟正黑體" panose="020B0604030504040204" pitchFamily="34" charset="-120"/>
                </a:rPr>
                <a:t>台北總公司</a:t>
              </a:r>
            </a:p>
          </p:txBody>
        </p:sp>
      </p:grpSp>
      <p:grpSp>
        <p:nvGrpSpPr>
          <p:cNvPr id="19" name="组合 89">
            <a:extLst>
              <a:ext uri="{FF2B5EF4-FFF2-40B4-BE49-F238E27FC236}">
                <a16:creationId xmlns:a16="http://schemas.microsoft.com/office/drawing/2014/main" xmlns="" id="{69D7ECA3-40C7-4DB1-A1D4-57DE8B6D6197}"/>
              </a:ext>
            </a:extLst>
          </p:cNvPr>
          <p:cNvGrpSpPr>
            <a:grpSpLocks/>
          </p:cNvGrpSpPr>
          <p:nvPr/>
        </p:nvGrpSpPr>
        <p:grpSpPr>
          <a:xfrm>
            <a:off x="6890999" y="1404000"/>
            <a:ext cx="1080000" cy="269998"/>
            <a:chOff x="6318792" y="1372148"/>
            <a:chExt cx="1188283" cy="501635"/>
          </a:xfrm>
          <a:scene3d>
            <a:camera prst="orthographicFront">
              <a:rot lat="0" lon="0" rev="0"/>
            </a:camera>
            <a:lightRig rig="glow" dir="t">
              <a:rot lat="0" lon="0" rev="4800000"/>
            </a:lightRig>
          </a:scene3d>
        </p:grpSpPr>
        <p:sp>
          <p:nvSpPr>
            <p:cNvPr id="20"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21"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0064A6"/>
                  </a:solidFill>
                  <a:latin typeface="微軟正黑體" panose="020B0604030504040204" pitchFamily="34" charset="-120"/>
                  <a:ea typeface="微軟正黑體" panose="020B0604030504040204" pitchFamily="34" charset="-120"/>
                </a:rPr>
                <a:t>基隆營業所</a:t>
              </a:r>
            </a:p>
          </p:txBody>
        </p:sp>
      </p:grpSp>
      <p:grpSp>
        <p:nvGrpSpPr>
          <p:cNvPr id="22" name="组合 89">
            <a:extLst>
              <a:ext uri="{FF2B5EF4-FFF2-40B4-BE49-F238E27FC236}">
                <a16:creationId xmlns:a16="http://schemas.microsoft.com/office/drawing/2014/main" xmlns="" id="{69D7ECA3-40C7-4DB1-A1D4-57DE8B6D6197}"/>
              </a:ext>
            </a:extLst>
          </p:cNvPr>
          <p:cNvGrpSpPr>
            <a:grpSpLocks/>
          </p:cNvGrpSpPr>
          <p:nvPr/>
        </p:nvGrpSpPr>
        <p:grpSpPr>
          <a:xfrm>
            <a:off x="4415999" y="2214002"/>
            <a:ext cx="1080000" cy="269998"/>
            <a:chOff x="6318792" y="1372148"/>
            <a:chExt cx="1188283" cy="501635"/>
          </a:xfrm>
          <a:scene3d>
            <a:camera prst="orthographicFront">
              <a:rot lat="0" lon="0" rev="0"/>
            </a:camera>
            <a:lightRig rig="glow" dir="t">
              <a:rot lat="0" lon="0" rev="4800000"/>
            </a:lightRig>
          </a:scene3d>
        </p:grpSpPr>
        <p:sp>
          <p:nvSpPr>
            <p:cNvPr id="23"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24"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新竹分公司</a:t>
              </a:r>
            </a:p>
          </p:txBody>
        </p:sp>
      </p:grpSp>
      <p:grpSp>
        <p:nvGrpSpPr>
          <p:cNvPr id="25" name="组合 89">
            <a:extLst>
              <a:ext uri="{FF2B5EF4-FFF2-40B4-BE49-F238E27FC236}">
                <a16:creationId xmlns:a16="http://schemas.microsoft.com/office/drawing/2014/main" xmlns="" id="{69D7ECA3-40C7-4DB1-A1D4-57DE8B6D6197}"/>
              </a:ext>
            </a:extLst>
          </p:cNvPr>
          <p:cNvGrpSpPr>
            <a:grpSpLocks/>
          </p:cNvGrpSpPr>
          <p:nvPr/>
        </p:nvGrpSpPr>
        <p:grpSpPr>
          <a:xfrm>
            <a:off x="4685999" y="1764000"/>
            <a:ext cx="1080000" cy="269998"/>
            <a:chOff x="6318792" y="1372148"/>
            <a:chExt cx="1188283" cy="501635"/>
          </a:xfrm>
          <a:scene3d>
            <a:camera prst="orthographicFront">
              <a:rot lat="0" lon="0" rev="0"/>
            </a:camera>
            <a:lightRig rig="glow" dir="t">
              <a:rot lat="0" lon="0" rev="4800000"/>
            </a:lightRig>
          </a:scene3d>
        </p:grpSpPr>
        <p:sp>
          <p:nvSpPr>
            <p:cNvPr id="26"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27"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桃園分公司</a:t>
              </a:r>
            </a:p>
          </p:txBody>
        </p:sp>
      </p:grpSp>
      <p:grpSp>
        <p:nvGrpSpPr>
          <p:cNvPr id="28" name="组合 89">
            <a:extLst>
              <a:ext uri="{FF2B5EF4-FFF2-40B4-BE49-F238E27FC236}">
                <a16:creationId xmlns:a16="http://schemas.microsoft.com/office/drawing/2014/main" xmlns="" id="{69D7ECA3-40C7-4DB1-A1D4-57DE8B6D6197}"/>
              </a:ext>
            </a:extLst>
          </p:cNvPr>
          <p:cNvGrpSpPr>
            <a:grpSpLocks/>
          </p:cNvGrpSpPr>
          <p:nvPr/>
        </p:nvGrpSpPr>
        <p:grpSpPr>
          <a:xfrm>
            <a:off x="4010996" y="2889002"/>
            <a:ext cx="1326004" cy="269998"/>
            <a:chOff x="6318792" y="1372148"/>
            <a:chExt cx="1458953" cy="501635"/>
          </a:xfrm>
          <a:scene3d>
            <a:camera prst="orthographicFront">
              <a:rot lat="0" lon="0" rev="0"/>
            </a:camera>
            <a:lightRig rig="glow" dir="t">
              <a:rot lat="0" lon="0" rev="4800000"/>
            </a:lightRig>
          </a:scene3d>
        </p:grpSpPr>
        <p:sp>
          <p:nvSpPr>
            <p:cNvPr id="29"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30" name="TextBox 88">
              <a:extLst>
                <a:ext uri="{FF2B5EF4-FFF2-40B4-BE49-F238E27FC236}">
                  <a16:creationId xmlns:a16="http://schemas.microsoft.com/office/drawing/2014/main" xmlns="" id="{6955B291-76E6-49FB-8D44-CA9D0541AB11}"/>
                </a:ext>
              </a:extLst>
            </p:cNvPr>
            <p:cNvSpPr txBox="1"/>
            <p:nvPr/>
          </p:nvSpPr>
          <p:spPr>
            <a:xfrm>
              <a:off x="6688486"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台中分公司</a:t>
              </a:r>
            </a:p>
          </p:txBody>
        </p:sp>
      </p:grpSp>
      <p:grpSp>
        <p:nvGrpSpPr>
          <p:cNvPr id="37" name="组合 89">
            <a:extLst>
              <a:ext uri="{FF2B5EF4-FFF2-40B4-BE49-F238E27FC236}">
                <a16:creationId xmlns:a16="http://schemas.microsoft.com/office/drawing/2014/main" xmlns="" id="{69D7ECA3-40C7-4DB1-A1D4-57DE8B6D6197}"/>
              </a:ext>
            </a:extLst>
          </p:cNvPr>
          <p:cNvGrpSpPr>
            <a:grpSpLocks/>
          </p:cNvGrpSpPr>
          <p:nvPr/>
        </p:nvGrpSpPr>
        <p:grpSpPr>
          <a:xfrm>
            <a:off x="7160999" y="2259000"/>
            <a:ext cx="1080000" cy="269998"/>
            <a:chOff x="6318792" y="1372148"/>
            <a:chExt cx="1188283" cy="501635"/>
          </a:xfrm>
          <a:scene3d>
            <a:camera prst="orthographicFront">
              <a:rot lat="0" lon="0" rev="0"/>
            </a:camera>
            <a:lightRig rig="glow" dir="t">
              <a:rot lat="0" lon="0" rev="4800000"/>
            </a:lightRig>
          </a:scene3d>
        </p:grpSpPr>
        <p:sp>
          <p:nvSpPr>
            <p:cNvPr id="38"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39"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0064A6"/>
                  </a:solidFill>
                  <a:latin typeface="微軟正黑體" panose="020B0604030504040204" pitchFamily="34" charset="-120"/>
                  <a:ea typeface="微軟正黑體" panose="020B0604030504040204" pitchFamily="34" charset="-120"/>
                </a:rPr>
                <a:t>蘭陽營業所</a:t>
              </a:r>
            </a:p>
          </p:txBody>
        </p:sp>
      </p:grpSp>
      <p:grpSp>
        <p:nvGrpSpPr>
          <p:cNvPr id="40" name="组合 89">
            <a:extLst>
              <a:ext uri="{FF2B5EF4-FFF2-40B4-BE49-F238E27FC236}">
                <a16:creationId xmlns:a16="http://schemas.microsoft.com/office/drawing/2014/main" xmlns="" id="{69D7ECA3-40C7-4DB1-A1D4-57DE8B6D6197}"/>
              </a:ext>
            </a:extLst>
          </p:cNvPr>
          <p:cNvGrpSpPr>
            <a:grpSpLocks/>
          </p:cNvGrpSpPr>
          <p:nvPr/>
        </p:nvGrpSpPr>
        <p:grpSpPr>
          <a:xfrm>
            <a:off x="3425992" y="3924000"/>
            <a:ext cx="1641007" cy="269998"/>
            <a:chOff x="6318792" y="1372148"/>
            <a:chExt cx="1805540" cy="501635"/>
          </a:xfrm>
          <a:scene3d>
            <a:camera prst="orthographicFront">
              <a:rot lat="0" lon="0" rev="0"/>
            </a:camera>
            <a:lightRig rig="glow" dir="t">
              <a:rot lat="0" lon="0" rev="4800000"/>
            </a:lightRig>
          </a:scene3d>
        </p:grpSpPr>
        <p:sp>
          <p:nvSpPr>
            <p:cNvPr id="41"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42" name="TextBox 88">
              <a:extLst>
                <a:ext uri="{FF2B5EF4-FFF2-40B4-BE49-F238E27FC236}">
                  <a16:creationId xmlns:a16="http://schemas.microsoft.com/office/drawing/2014/main" xmlns="" id="{6955B291-76E6-49FB-8D44-CA9D0541AB11}"/>
                </a:ext>
              </a:extLst>
            </p:cNvPr>
            <p:cNvSpPr txBox="1"/>
            <p:nvPr/>
          </p:nvSpPr>
          <p:spPr>
            <a:xfrm>
              <a:off x="7035072" y="1387732"/>
              <a:ext cx="1089260"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嘉義分公司</a:t>
              </a:r>
            </a:p>
          </p:txBody>
        </p:sp>
      </p:grpSp>
      <p:grpSp>
        <p:nvGrpSpPr>
          <p:cNvPr id="43" name="组合 89">
            <a:extLst>
              <a:ext uri="{FF2B5EF4-FFF2-40B4-BE49-F238E27FC236}">
                <a16:creationId xmlns:a16="http://schemas.microsoft.com/office/drawing/2014/main" xmlns="" id="{69D7ECA3-40C7-4DB1-A1D4-57DE8B6D6197}"/>
              </a:ext>
            </a:extLst>
          </p:cNvPr>
          <p:cNvGrpSpPr>
            <a:grpSpLocks/>
          </p:cNvGrpSpPr>
          <p:nvPr/>
        </p:nvGrpSpPr>
        <p:grpSpPr>
          <a:xfrm>
            <a:off x="3740996" y="3249000"/>
            <a:ext cx="1326004" cy="269998"/>
            <a:chOff x="6318792" y="1372148"/>
            <a:chExt cx="1458953" cy="501635"/>
          </a:xfrm>
          <a:scene3d>
            <a:camera prst="orthographicFront">
              <a:rot lat="0" lon="0" rev="0"/>
            </a:camera>
            <a:lightRig rig="glow" dir="t">
              <a:rot lat="0" lon="0" rev="4800000"/>
            </a:lightRig>
          </a:scene3d>
        </p:grpSpPr>
        <p:sp>
          <p:nvSpPr>
            <p:cNvPr id="44"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45" name="TextBox 88">
              <a:extLst>
                <a:ext uri="{FF2B5EF4-FFF2-40B4-BE49-F238E27FC236}">
                  <a16:creationId xmlns:a16="http://schemas.microsoft.com/office/drawing/2014/main" xmlns="" id="{6955B291-76E6-49FB-8D44-CA9D0541AB11}"/>
                </a:ext>
              </a:extLst>
            </p:cNvPr>
            <p:cNvSpPr txBox="1"/>
            <p:nvPr/>
          </p:nvSpPr>
          <p:spPr>
            <a:xfrm>
              <a:off x="6688486"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彰化分公司</a:t>
              </a:r>
            </a:p>
          </p:txBody>
        </p:sp>
      </p:grpSp>
      <p:grpSp>
        <p:nvGrpSpPr>
          <p:cNvPr id="46" name="组合 89">
            <a:extLst>
              <a:ext uri="{FF2B5EF4-FFF2-40B4-BE49-F238E27FC236}">
                <a16:creationId xmlns:a16="http://schemas.microsoft.com/office/drawing/2014/main" xmlns="" id="{69D7ECA3-40C7-4DB1-A1D4-57DE8B6D6197}"/>
              </a:ext>
            </a:extLst>
          </p:cNvPr>
          <p:cNvGrpSpPr>
            <a:grpSpLocks/>
          </p:cNvGrpSpPr>
          <p:nvPr/>
        </p:nvGrpSpPr>
        <p:grpSpPr>
          <a:xfrm>
            <a:off x="3335997" y="4599000"/>
            <a:ext cx="1236003" cy="269998"/>
            <a:chOff x="6318792" y="1372148"/>
            <a:chExt cx="1359928" cy="501635"/>
          </a:xfrm>
          <a:scene3d>
            <a:camera prst="orthographicFront">
              <a:rot lat="0" lon="0" rev="0"/>
            </a:camera>
            <a:lightRig rig="glow" dir="t">
              <a:rot lat="0" lon="0" rev="4800000"/>
            </a:lightRig>
          </a:scene3d>
        </p:grpSpPr>
        <p:sp>
          <p:nvSpPr>
            <p:cNvPr id="47"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48" name="TextBox 88">
              <a:extLst>
                <a:ext uri="{FF2B5EF4-FFF2-40B4-BE49-F238E27FC236}">
                  <a16:creationId xmlns:a16="http://schemas.microsoft.com/office/drawing/2014/main" xmlns="" id="{6955B291-76E6-49FB-8D44-CA9D0541AB11}"/>
                </a:ext>
              </a:extLst>
            </p:cNvPr>
            <p:cNvSpPr txBox="1"/>
            <p:nvPr/>
          </p:nvSpPr>
          <p:spPr>
            <a:xfrm>
              <a:off x="6589461"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台南分公司</a:t>
              </a:r>
            </a:p>
          </p:txBody>
        </p:sp>
      </p:grpSp>
      <p:grpSp>
        <p:nvGrpSpPr>
          <p:cNvPr id="52" name="组合 89">
            <a:extLst>
              <a:ext uri="{FF2B5EF4-FFF2-40B4-BE49-F238E27FC236}">
                <a16:creationId xmlns:a16="http://schemas.microsoft.com/office/drawing/2014/main" xmlns="" id="{69D7ECA3-40C7-4DB1-A1D4-57DE8B6D6197}"/>
              </a:ext>
            </a:extLst>
          </p:cNvPr>
          <p:cNvGrpSpPr>
            <a:grpSpLocks/>
          </p:cNvGrpSpPr>
          <p:nvPr/>
        </p:nvGrpSpPr>
        <p:grpSpPr>
          <a:xfrm>
            <a:off x="3830999" y="5454000"/>
            <a:ext cx="1080000" cy="269998"/>
            <a:chOff x="6318792" y="1372148"/>
            <a:chExt cx="1188283" cy="501635"/>
          </a:xfrm>
          <a:scene3d>
            <a:camera prst="orthographicFront">
              <a:rot lat="0" lon="0" rev="0"/>
            </a:camera>
            <a:lightRig rig="glow" dir="t">
              <a:rot lat="0" lon="0" rev="4800000"/>
            </a:lightRig>
          </a:scene3d>
        </p:grpSpPr>
        <p:sp>
          <p:nvSpPr>
            <p:cNvPr id="53"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54"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高雄分公司</a:t>
              </a:r>
            </a:p>
          </p:txBody>
        </p:sp>
      </p:grpSp>
      <p:sp>
        <p:nvSpPr>
          <p:cNvPr id="55" name="location-pin_74746">
            <a:extLst>
              <a:ext uri="{FF2B5EF4-FFF2-40B4-BE49-F238E27FC236}">
                <a16:creationId xmlns:a16="http://schemas.microsoft.com/office/drawing/2014/main" xmlns="" id="{5151BDB2-862C-4A2F-9261-5D3DF4D2F620}"/>
              </a:ext>
            </a:extLst>
          </p:cNvPr>
          <p:cNvSpPr>
            <a:spLocks noChangeAspect="1"/>
          </p:cNvSpPr>
          <p:nvPr/>
        </p:nvSpPr>
        <p:spPr bwMode="auto">
          <a:xfrm>
            <a:off x="6503479" y="1582230"/>
            <a:ext cx="227140" cy="288000"/>
          </a:xfrm>
          <a:custGeom>
            <a:avLst/>
            <a:gdLst>
              <a:gd name="T0" fmla="*/ 1971 w 3941"/>
              <a:gd name="T1" fmla="*/ 0 h 5005"/>
              <a:gd name="T2" fmla="*/ 0 w 3941"/>
              <a:gd name="T3" fmla="*/ 1971 h 5005"/>
              <a:gd name="T4" fmla="*/ 1910 w 3941"/>
              <a:gd name="T5" fmla="*/ 4945 h 5005"/>
              <a:gd name="T6" fmla="*/ 1971 w 3941"/>
              <a:gd name="T7" fmla="*/ 5005 h 5005"/>
              <a:gd name="T8" fmla="*/ 2031 w 3941"/>
              <a:gd name="T9" fmla="*/ 4945 h 5005"/>
              <a:gd name="T10" fmla="*/ 3941 w 3941"/>
              <a:gd name="T11" fmla="*/ 1971 h 5005"/>
              <a:gd name="T12" fmla="*/ 1971 w 3941"/>
              <a:gd name="T13" fmla="*/ 0 h 5005"/>
              <a:gd name="T14" fmla="*/ 1971 w 3941"/>
              <a:gd name="T15" fmla="*/ 2571 h 5005"/>
              <a:gd name="T16" fmla="*/ 1114 w 3941"/>
              <a:gd name="T17" fmla="*/ 1714 h 5005"/>
              <a:gd name="T18" fmla="*/ 1971 w 3941"/>
              <a:gd name="T19" fmla="*/ 857 h 5005"/>
              <a:gd name="T20" fmla="*/ 2827 w 3941"/>
              <a:gd name="T21" fmla="*/ 1714 h 5005"/>
              <a:gd name="T22" fmla="*/ 1971 w 3941"/>
              <a:gd name="T23" fmla="*/ 2571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1" h="5005">
                <a:moveTo>
                  <a:pt x="1971" y="0"/>
                </a:moveTo>
                <a:cubicBezTo>
                  <a:pt x="884" y="0"/>
                  <a:pt x="0" y="884"/>
                  <a:pt x="0" y="1971"/>
                </a:cubicBezTo>
                <a:cubicBezTo>
                  <a:pt x="0" y="3035"/>
                  <a:pt x="1832" y="4868"/>
                  <a:pt x="1910" y="4945"/>
                </a:cubicBezTo>
                <a:lnTo>
                  <a:pt x="1971" y="5005"/>
                </a:lnTo>
                <a:lnTo>
                  <a:pt x="2031" y="4945"/>
                </a:lnTo>
                <a:cubicBezTo>
                  <a:pt x="2109" y="4868"/>
                  <a:pt x="3941" y="3035"/>
                  <a:pt x="3941" y="1971"/>
                </a:cubicBezTo>
                <a:cubicBezTo>
                  <a:pt x="3941" y="884"/>
                  <a:pt x="3057" y="0"/>
                  <a:pt x="1971" y="0"/>
                </a:cubicBezTo>
                <a:close/>
                <a:moveTo>
                  <a:pt x="1971" y="2571"/>
                </a:moveTo>
                <a:cubicBezTo>
                  <a:pt x="1498" y="2571"/>
                  <a:pt x="1114" y="2186"/>
                  <a:pt x="1114" y="1714"/>
                </a:cubicBezTo>
                <a:cubicBezTo>
                  <a:pt x="1114" y="1242"/>
                  <a:pt x="1498" y="857"/>
                  <a:pt x="1971" y="857"/>
                </a:cubicBezTo>
                <a:cubicBezTo>
                  <a:pt x="2443" y="857"/>
                  <a:pt x="2827" y="1242"/>
                  <a:pt x="2827" y="1714"/>
                </a:cubicBezTo>
                <a:cubicBezTo>
                  <a:pt x="2827" y="2186"/>
                  <a:pt x="2443" y="2571"/>
                  <a:pt x="1971" y="2571"/>
                </a:cubicBezTo>
                <a:close/>
              </a:path>
            </a:pathLst>
          </a:custGeom>
          <a:solidFill>
            <a:srgbClr val="00B4E3"/>
          </a:solidFill>
          <a:ln>
            <a:noFill/>
          </a:ln>
          <a:effectLst/>
          <a:scene3d>
            <a:camera prst="orthographicFront">
              <a:rot lat="0" lon="0" rev="0"/>
            </a:camera>
            <a:lightRig rig="contrasting" dir="t">
              <a:rot lat="0" lon="0" rev="7800000"/>
            </a:lightRig>
          </a:scene3d>
          <a:sp3d>
            <a:bevelT w="139700" h="139700"/>
          </a:sp3d>
        </p:spPr>
      </p:sp>
      <p:grpSp>
        <p:nvGrpSpPr>
          <p:cNvPr id="56" name="组合 89">
            <a:extLst>
              <a:ext uri="{FF2B5EF4-FFF2-40B4-BE49-F238E27FC236}">
                <a16:creationId xmlns:a16="http://schemas.microsoft.com/office/drawing/2014/main" xmlns="" id="{69D7ECA3-40C7-4DB1-A1D4-57DE8B6D6197}"/>
              </a:ext>
            </a:extLst>
          </p:cNvPr>
          <p:cNvGrpSpPr>
            <a:grpSpLocks/>
          </p:cNvGrpSpPr>
          <p:nvPr/>
        </p:nvGrpSpPr>
        <p:grpSpPr>
          <a:xfrm>
            <a:off x="6845999" y="3294000"/>
            <a:ext cx="1080000" cy="269998"/>
            <a:chOff x="6318792" y="1372148"/>
            <a:chExt cx="1188283" cy="501635"/>
          </a:xfrm>
          <a:scene3d>
            <a:camera prst="orthographicFront">
              <a:rot lat="0" lon="0" rev="0"/>
            </a:camera>
            <a:lightRig rig="glow" dir="t">
              <a:rot lat="0" lon="0" rev="4800000"/>
            </a:lightRig>
          </a:scene3d>
        </p:grpSpPr>
        <p:sp>
          <p:nvSpPr>
            <p:cNvPr id="57"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58"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0064A6"/>
                  </a:solidFill>
                  <a:latin typeface="微軟正黑體" panose="020B0604030504040204" pitchFamily="34" charset="-120"/>
                  <a:ea typeface="微軟正黑體" panose="020B0604030504040204" pitchFamily="34" charset="-120"/>
                </a:rPr>
                <a:t>花東營業所</a:t>
              </a:r>
            </a:p>
          </p:txBody>
        </p:sp>
      </p:grpSp>
      <p:grpSp>
        <p:nvGrpSpPr>
          <p:cNvPr id="59" name="组合 89">
            <a:extLst>
              <a:ext uri="{FF2B5EF4-FFF2-40B4-BE49-F238E27FC236}">
                <a16:creationId xmlns:a16="http://schemas.microsoft.com/office/drawing/2014/main" xmlns="" id="{69D7ECA3-40C7-4DB1-A1D4-57DE8B6D6197}"/>
              </a:ext>
            </a:extLst>
          </p:cNvPr>
          <p:cNvGrpSpPr>
            <a:grpSpLocks/>
          </p:cNvGrpSpPr>
          <p:nvPr/>
        </p:nvGrpSpPr>
        <p:grpSpPr>
          <a:xfrm>
            <a:off x="5360999" y="5184000"/>
            <a:ext cx="1080000" cy="269998"/>
            <a:chOff x="6318792" y="1372148"/>
            <a:chExt cx="1188283" cy="501635"/>
          </a:xfrm>
          <a:scene3d>
            <a:camera prst="orthographicFront">
              <a:rot lat="0" lon="0" rev="0"/>
            </a:camera>
            <a:lightRig rig="glow" dir="t">
              <a:rot lat="0" lon="0" rev="4800000"/>
            </a:lightRig>
          </a:scene3d>
        </p:grpSpPr>
        <p:sp>
          <p:nvSpPr>
            <p:cNvPr id="60"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61"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0064A6"/>
                  </a:solidFill>
                  <a:latin typeface="微軟正黑體" panose="020B0604030504040204" pitchFamily="34" charset="-120"/>
                  <a:ea typeface="微軟正黑體" panose="020B0604030504040204" pitchFamily="34" charset="-120"/>
                </a:rPr>
                <a:t>屏東營業所</a:t>
              </a:r>
            </a:p>
          </p:txBody>
        </p:sp>
      </p:grpSp>
      <p:grpSp>
        <p:nvGrpSpPr>
          <p:cNvPr id="49" name="群組 48"/>
          <p:cNvGrpSpPr/>
          <p:nvPr/>
        </p:nvGrpSpPr>
        <p:grpSpPr>
          <a:xfrm>
            <a:off x="387000" y="774000"/>
            <a:ext cx="7020000" cy="108000"/>
            <a:chOff x="387000" y="774000"/>
            <a:chExt cx="7020000" cy="108000"/>
          </a:xfrm>
        </p:grpSpPr>
        <p:sp>
          <p:nvSpPr>
            <p:cNvPr id="50" name="矩形 49">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62"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營業及服務據點</a:t>
            </a:r>
          </a:p>
        </p:txBody>
      </p:sp>
      <p:grpSp>
        <p:nvGrpSpPr>
          <p:cNvPr id="76" name="组合 89">
            <a:extLst>
              <a:ext uri="{FF2B5EF4-FFF2-40B4-BE49-F238E27FC236}">
                <a16:creationId xmlns:a16="http://schemas.microsoft.com/office/drawing/2014/main" xmlns="" id="{A25310FB-D508-425B-949E-BAF050D119A9}"/>
              </a:ext>
            </a:extLst>
          </p:cNvPr>
          <p:cNvGrpSpPr>
            <a:grpSpLocks/>
          </p:cNvGrpSpPr>
          <p:nvPr/>
        </p:nvGrpSpPr>
        <p:grpSpPr>
          <a:xfrm>
            <a:off x="505499" y="2222390"/>
            <a:ext cx="2052000" cy="469237"/>
            <a:chOff x="6318792" y="1357784"/>
            <a:chExt cx="1599615" cy="516002"/>
          </a:xfrm>
        </p:grpSpPr>
        <p:sp>
          <p:nvSpPr>
            <p:cNvPr id="77" name="矩形: 圆角 90">
              <a:extLst>
                <a:ext uri="{FF2B5EF4-FFF2-40B4-BE49-F238E27FC236}">
                  <a16:creationId xmlns:a16="http://schemas.microsoft.com/office/drawing/2014/main" xmlns="" id="{77E61751-3C73-4C77-B88F-AD00F7DE4C46}"/>
                </a:ext>
              </a:extLst>
            </p:cNvPr>
            <p:cNvSpPr>
              <a:spLocks/>
            </p:cNvSpPr>
            <p:nvPr/>
          </p:nvSpPr>
          <p:spPr>
            <a:xfrm flipH="1">
              <a:off x="6318792" y="1372148"/>
              <a:ext cx="1599615" cy="501638"/>
            </a:xfrm>
            <a:prstGeom prst="roundRect">
              <a:avLst>
                <a:gd name="adj" fmla="val 50000"/>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4948"/>
                </a:solidFill>
              </a:endParaRPr>
            </a:p>
          </p:txBody>
        </p:sp>
        <p:sp>
          <p:nvSpPr>
            <p:cNvPr id="78" name="TextBox 88">
              <a:extLst>
                <a:ext uri="{FF2B5EF4-FFF2-40B4-BE49-F238E27FC236}">
                  <a16:creationId xmlns:a16="http://schemas.microsoft.com/office/drawing/2014/main" xmlns="" id="{EC3FD5BA-BAD4-4311-8CB7-17DF6310DCE7}"/>
                </a:ext>
              </a:extLst>
            </p:cNvPr>
            <p:cNvSpPr txBox="1"/>
            <p:nvPr/>
          </p:nvSpPr>
          <p:spPr>
            <a:xfrm>
              <a:off x="6413309" y="1357784"/>
              <a:ext cx="1332347" cy="507675"/>
            </a:xfrm>
            <a:prstGeom prst="rect">
              <a:avLst/>
            </a:prstGeom>
            <a:noFill/>
          </p:spPr>
          <p:txBody>
            <a:bodyPr wrap="square" rtlCol="0">
              <a:spAutoFit/>
            </a:bodyPr>
            <a:lstStyle/>
            <a:p>
              <a:pPr algn="dist"/>
              <a:r>
                <a:rPr lang="en-US" altLang="zh-TW" sz="2400" b="1" dirty="0">
                  <a:solidFill>
                    <a:srgbClr val="00B4E3"/>
                  </a:solidFill>
                  <a:latin typeface="微軟正黑體" panose="020B0604030504040204" pitchFamily="34" charset="-120"/>
                  <a:ea typeface="微軟正黑體" panose="020B0604030504040204" pitchFamily="34" charset="-120"/>
                </a:rPr>
                <a:t>e</a:t>
              </a:r>
              <a:r>
                <a:rPr lang="zh-TW" altLang="en-US" sz="2400" b="1" dirty="0">
                  <a:solidFill>
                    <a:srgbClr val="00B4E3"/>
                  </a:solidFill>
                  <a:latin typeface="微軟正黑體" panose="020B0604030504040204" pitchFamily="34" charset="-120"/>
                  <a:ea typeface="微軟正黑體" panose="020B0604030504040204" pitchFamily="34" charset="-120"/>
                </a:rPr>
                <a:t>服務中心</a:t>
              </a:r>
            </a:p>
          </p:txBody>
        </p:sp>
      </p:grpSp>
      <p:grpSp>
        <p:nvGrpSpPr>
          <p:cNvPr id="82" name="组合 89">
            <a:extLst>
              <a:ext uri="{FF2B5EF4-FFF2-40B4-BE49-F238E27FC236}">
                <a16:creationId xmlns:a16="http://schemas.microsoft.com/office/drawing/2014/main" xmlns="" id="{F919A176-CBA7-446C-B549-EA2E6D6ED444}"/>
              </a:ext>
            </a:extLst>
          </p:cNvPr>
          <p:cNvGrpSpPr>
            <a:grpSpLocks/>
          </p:cNvGrpSpPr>
          <p:nvPr/>
        </p:nvGrpSpPr>
        <p:grpSpPr>
          <a:xfrm>
            <a:off x="489361" y="3379802"/>
            <a:ext cx="2052000" cy="469237"/>
            <a:chOff x="6318792" y="1357784"/>
            <a:chExt cx="1599615" cy="516002"/>
          </a:xfrm>
        </p:grpSpPr>
        <p:sp>
          <p:nvSpPr>
            <p:cNvPr id="83" name="矩形: 圆角 90">
              <a:extLst>
                <a:ext uri="{FF2B5EF4-FFF2-40B4-BE49-F238E27FC236}">
                  <a16:creationId xmlns:a16="http://schemas.microsoft.com/office/drawing/2014/main" xmlns="" id="{D069077B-9AEB-4F15-BC6F-A4350F2C3621}"/>
                </a:ext>
              </a:extLst>
            </p:cNvPr>
            <p:cNvSpPr>
              <a:spLocks/>
            </p:cNvSpPr>
            <p:nvPr/>
          </p:nvSpPr>
          <p:spPr>
            <a:xfrm flipH="1">
              <a:off x="6318792" y="1372148"/>
              <a:ext cx="1599615" cy="501638"/>
            </a:xfrm>
            <a:prstGeom prst="roundRect">
              <a:avLst>
                <a:gd name="adj" fmla="val 50000"/>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4948"/>
                </a:solidFill>
              </a:endParaRPr>
            </a:p>
          </p:txBody>
        </p:sp>
        <p:sp>
          <p:nvSpPr>
            <p:cNvPr id="84" name="TextBox 88">
              <a:extLst>
                <a:ext uri="{FF2B5EF4-FFF2-40B4-BE49-F238E27FC236}">
                  <a16:creationId xmlns:a16="http://schemas.microsoft.com/office/drawing/2014/main" xmlns="" id="{9A2F5B54-1294-4FA9-B6DC-8D5F0CE58E8A}"/>
                </a:ext>
              </a:extLst>
            </p:cNvPr>
            <p:cNvSpPr txBox="1"/>
            <p:nvPr/>
          </p:nvSpPr>
          <p:spPr>
            <a:xfrm>
              <a:off x="6413309" y="1357784"/>
              <a:ext cx="1332347" cy="507675"/>
            </a:xfrm>
            <a:prstGeom prst="rect">
              <a:avLst/>
            </a:prstGeom>
            <a:noFill/>
          </p:spPr>
          <p:txBody>
            <a:bodyPr wrap="square" rtlCol="0">
              <a:spAutoFit/>
            </a:bodyPr>
            <a:lstStyle/>
            <a:p>
              <a:pPr algn="dist"/>
              <a:r>
                <a:rPr lang="en-US" altLang="zh-TW" sz="2400" b="1" dirty="0">
                  <a:solidFill>
                    <a:srgbClr val="4C4948"/>
                  </a:solidFill>
                  <a:latin typeface="微軟正黑體" panose="020B0604030504040204" pitchFamily="34" charset="-120"/>
                  <a:ea typeface="微軟正黑體" panose="020B0604030504040204" pitchFamily="34" charset="-120"/>
                </a:rPr>
                <a:t>7</a:t>
              </a:r>
              <a:r>
                <a:rPr lang="zh-TW" altLang="en-US" sz="2400" b="1" dirty="0">
                  <a:solidFill>
                    <a:srgbClr val="4C4948"/>
                  </a:solidFill>
                  <a:latin typeface="微軟正黑體" panose="020B0604030504040204" pitchFamily="34" charset="-120"/>
                  <a:ea typeface="微軟正黑體" panose="020B0604030504040204" pitchFamily="34" charset="-120"/>
                </a:rPr>
                <a:t>個分公司</a:t>
              </a:r>
            </a:p>
          </p:txBody>
        </p:sp>
      </p:grpSp>
      <p:grpSp>
        <p:nvGrpSpPr>
          <p:cNvPr id="85" name="组合 89">
            <a:extLst>
              <a:ext uri="{FF2B5EF4-FFF2-40B4-BE49-F238E27FC236}">
                <a16:creationId xmlns:a16="http://schemas.microsoft.com/office/drawing/2014/main" xmlns="" id="{336999F8-58F5-4577-A29C-A1DD04161C32}"/>
              </a:ext>
            </a:extLst>
          </p:cNvPr>
          <p:cNvGrpSpPr>
            <a:grpSpLocks/>
          </p:cNvGrpSpPr>
          <p:nvPr/>
        </p:nvGrpSpPr>
        <p:grpSpPr>
          <a:xfrm>
            <a:off x="5315999" y="1159540"/>
            <a:ext cx="1080000" cy="430887"/>
            <a:chOff x="6318792" y="1349141"/>
            <a:chExt cx="1188283" cy="509442"/>
          </a:xfrm>
        </p:grpSpPr>
        <p:sp>
          <p:nvSpPr>
            <p:cNvPr id="86" name="矩形: 圆角 90">
              <a:extLst>
                <a:ext uri="{FF2B5EF4-FFF2-40B4-BE49-F238E27FC236}">
                  <a16:creationId xmlns:a16="http://schemas.microsoft.com/office/drawing/2014/main" xmlns="" id="{39E85C28-E25B-41C9-910F-A136C2CC6775}"/>
                </a:ext>
              </a:extLst>
            </p:cNvPr>
            <p:cNvSpPr>
              <a:spLocks/>
            </p:cNvSpPr>
            <p:nvPr/>
          </p:nvSpPr>
          <p:spPr>
            <a:xfrm flipH="1">
              <a:off x="6318792" y="1372148"/>
              <a:ext cx="1188283" cy="468195"/>
            </a:xfrm>
            <a:prstGeom prst="roundRect">
              <a:avLst>
                <a:gd name="adj" fmla="val 50000"/>
              </a:avLst>
            </a:prstGeom>
            <a:noFill/>
            <a:ln w="25400">
              <a:solidFill>
                <a:srgbClr val="00B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B4E3"/>
                </a:solidFill>
                <a:latin typeface="微軟正黑體" panose="020B0604030504040204" pitchFamily="34" charset="-120"/>
                <a:ea typeface="微軟正黑體" panose="020B0604030504040204" pitchFamily="34" charset="-120"/>
              </a:endParaRPr>
            </a:p>
          </p:txBody>
        </p:sp>
        <p:sp>
          <p:nvSpPr>
            <p:cNvPr id="87" name="TextBox 88">
              <a:extLst>
                <a:ext uri="{FF2B5EF4-FFF2-40B4-BE49-F238E27FC236}">
                  <a16:creationId xmlns:a16="http://schemas.microsoft.com/office/drawing/2014/main" xmlns="" id="{CBED602E-11FD-481B-81FC-C5722AA1E570}"/>
                </a:ext>
              </a:extLst>
            </p:cNvPr>
            <p:cNvSpPr txBox="1"/>
            <p:nvPr/>
          </p:nvSpPr>
          <p:spPr>
            <a:xfrm>
              <a:off x="6368303" y="1349141"/>
              <a:ext cx="1089259" cy="509442"/>
            </a:xfrm>
            <a:prstGeom prst="rect">
              <a:avLst/>
            </a:prstGeom>
            <a:noFill/>
            <a:ln>
              <a:noFill/>
            </a:ln>
          </p:spPr>
          <p:txBody>
            <a:bodyPr wrap="square" rtlCol="0" anchor="ctr">
              <a:spAutoFit/>
            </a:bodyPr>
            <a:lstStyle/>
            <a:p>
              <a:pPr algn="dist"/>
              <a:r>
                <a:rPr lang="zh-TW" altLang="en-US" sz="1100" b="1" dirty="0">
                  <a:solidFill>
                    <a:srgbClr val="00B4E3"/>
                  </a:solidFill>
                  <a:latin typeface="微軟正黑體" panose="020B0604030504040204" pitchFamily="34" charset="-120"/>
                  <a:ea typeface="微軟正黑體" panose="020B0604030504040204" pitchFamily="34" charset="-120"/>
                </a:rPr>
                <a:t>新莊工廠</a:t>
              </a:r>
              <a:endParaRPr lang="en-US" altLang="zh-TW" sz="1100" b="1" dirty="0">
                <a:solidFill>
                  <a:srgbClr val="00B4E3"/>
                </a:solidFill>
                <a:latin typeface="微軟正黑體" panose="020B0604030504040204" pitchFamily="34" charset="-120"/>
                <a:ea typeface="微軟正黑體" panose="020B0604030504040204" pitchFamily="34" charset="-120"/>
              </a:endParaRPr>
            </a:p>
            <a:p>
              <a:pPr algn="dist"/>
              <a:r>
                <a:rPr lang="zh-TW" altLang="en-US" sz="1100" b="1" dirty="0">
                  <a:solidFill>
                    <a:srgbClr val="00B4E3"/>
                  </a:solidFill>
                  <a:latin typeface="微軟正黑體" panose="020B0604030504040204" pitchFamily="34" charset="-120"/>
                  <a:ea typeface="微軟正黑體" panose="020B0604030504040204" pitchFamily="34" charset="-120"/>
                </a:rPr>
                <a:t>ｅ服務中心</a:t>
              </a:r>
            </a:p>
          </p:txBody>
        </p:sp>
      </p:grpSp>
      <p:cxnSp>
        <p:nvCxnSpPr>
          <p:cNvPr id="93" name="直線單箭頭接點 92">
            <a:extLst>
              <a:ext uri="{FF2B5EF4-FFF2-40B4-BE49-F238E27FC236}">
                <a16:creationId xmlns:a16="http://schemas.microsoft.com/office/drawing/2014/main" xmlns="" id="{7255F1C7-4436-4DA5-8B39-E24162F96636}"/>
              </a:ext>
            </a:extLst>
          </p:cNvPr>
          <p:cNvCxnSpPr/>
          <p:nvPr/>
        </p:nvCxnSpPr>
        <p:spPr>
          <a:xfrm flipH="1" flipV="1">
            <a:off x="4793999" y="1655999"/>
            <a:ext cx="1778050" cy="292194"/>
          </a:xfrm>
          <a:prstGeom prst="straightConnector1">
            <a:avLst/>
          </a:prstGeom>
          <a:ln w="19050">
            <a:solidFill>
              <a:srgbClr val="008737"/>
            </a:solidFill>
            <a:prstDash val="lgDashDot"/>
            <a:tailEnd type="triangle"/>
          </a:ln>
        </p:spPr>
        <p:style>
          <a:lnRef idx="1">
            <a:schemeClr val="accent2"/>
          </a:lnRef>
          <a:fillRef idx="0">
            <a:schemeClr val="accent2"/>
          </a:fillRef>
          <a:effectRef idx="0">
            <a:schemeClr val="accent2"/>
          </a:effectRef>
          <a:fontRef idx="minor">
            <a:schemeClr val="tx1"/>
          </a:fontRef>
        </p:style>
      </p:cxnSp>
      <p:cxnSp>
        <p:nvCxnSpPr>
          <p:cNvPr id="102" name="直線單箭頭接點 101">
            <a:extLst>
              <a:ext uri="{FF2B5EF4-FFF2-40B4-BE49-F238E27FC236}">
                <a16:creationId xmlns:a16="http://schemas.microsoft.com/office/drawing/2014/main" xmlns="" id="{EC2D5C64-287B-4F79-979A-3C55C2B39B95}"/>
              </a:ext>
            </a:extLst>
          </p:cNvPr>
          <p:cNvCxnSpPr/>
          <p:nvPr/>
        </p:nvCxnSpPr>
        <p:spPr>
          <a:xfrm flipH="1">
            <a:off x="4415996" y="1993193"/>
            <a:ext cx="2201053" cy="670807"/>
          </a:xfrm>
          <a:prstGeom prst="straightConnector1">
            <a:avLst/>
          </a:prstGeom>
          <a:ln w="19050">
            <a:solidFill>
              <a:srgbClr val="008737"/>
            </a:solidFill>
            <a:prstDash val="lgDashDot"/>
            <a:tailEnd type="triangle"/>
          </a:ln>
        </p:spPr>
        <p:style>
          <a:lnRef idx="1">
            <a:schemeClr val="accent2"/>
          </a:lnRef>
          <a:fillRef idx="0">
            <a:schemeClr val="accent2"/>
          </a:fillRef>
          <a:effectRef idx="0">
            <a:schemeClr val="accent2"/>
          </a:effectRef>
          <a:fontRef idx="minor">
            <a:schemeClr val="tx1"/>
          </a:fontRef>
        </p:style>
      </p:cxnSp>
      <p:cxnSp>
        <p:nvCxnSpPr>
          <p:cNvPr id="103" name="直線單箭頭接點 102">
            <a:extLst>
              <a:ext uri="{FF2B5EF4-FFF2-40B4-BE49-F238E27FC236}">
                <a16:creationId xmlns:a16="http://schemas.microsoft.com/office/drawing/2014/main" xmlns="" id="{F8E9D87F-FA16-41DD-AE6B-52303D698DEE}"/>
              </a:ext>
            </a:extLst>
          </p:cNvPr>
          <p:cNvCxnSpPr/>
          <p:nvPr/>
        </p:nvCxnSpPr>
        <p:spPr>
          <a:xfrm flipH="1" flipV="1">
            <a:off x="3965991" y="4175999"/>
            <a:ext cx="828008" cy="549000"/>
          </a:xfrm>
          <a:prstGeom prst="straightConnector1">
            <a:avLst/>
          </a:prstGeom>
          <a:ln w="19050">
            <a:solidFill>
              <a:srgbClr val="008737"/>
            </a:solidFill>
            <a:prstDash val="lgDashDot"/>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423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360"/>
                                          </p:val>
                                        </p:tav>
                                        <p:tav tm="100000">
                                          <p:val>
                                            <p:fltVal val="0"/>
                                          </p:val>
                                        </p:tav>
                                      </p:tavLst>
                                    </p:anim>
                                    <p:animEffect transition="in" filter="fade">
                                      <p:cBhvr>
                                        <p:cTn id="10" dur="750"/>
                                        <p:tgtEl>
                                          <p:spTgt spid="15"/>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par>
                                <p:cTn id="17" presetID="53" presetClass="entr" presetSubtype="1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par>
                                <p:cTn id="32" presetID="53" presetClass="entr" presetSubtype="16"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500" fill="hold"/>
                                        <p:tgtEl>
                                          <p:spTgt spid="46"/>
                                        </p:tgtEl>
                                        <p:attrNameLst>
                                          <p:attrName>ppt_w</p:attrName>
                                        </p:attrNameLst>
                                      </p:cBhvr>
                                      <p:tavLst>
                                        <p:tav tm="0">
                                          <p:val>
                                            <p:fltVal val="0"/>
                                          </p:val>
                                        </p:tav>
                                        <p:tav tm="100000">
                                          <p:val>
                                            <p:strVal val="#ppt_w"/>
                                          </p:val>
                                        </p:tav>
                                      </p:tavLst>
                                    </p:anim>
                                    <p:anim calcmode="lin" valueType="num">
                                      <p:cBhvr>
                                        <p:cTn id="40" dur="500" fill="hold"/>
                                        <p:tgtEl>
                                          <p:spTgt spid="46"/>
                                        </p:tgtEl>
                                        <p:attrNameLst>
                                          <p:attrName>ppt_h</p:attrName>
                                        </p:attrNameLst>
                                      </p:cBhvr>
                                      <p:tavLst>
                                        <p:tav tm="0">
                                          <p:val>
                                            <p:fltVal val="0"/>
                                          </p:val>
                                        </p:tav>
                                        <p:tav tm="100000">
                                          <p:val>
                                            <p:strVal val="#ppt_h"/>
                                          </p:val>
                                        </p:tav>
                                      </p:tavLst>
                                    </p:anim>
                                    <p:animEffect transition="in" filter="fade">
                                      <p:cBhvr>
                                        <p:cTn id="41" dur="500"/>
                                        <p:tgtEl>
                                          <p:spTgt spid="46"/>
                                        </p:tgtEl>
                                      </p:cBhvr>
                                    </p:animEffect>
                                  </p:childTnLst>
                                </p:cTn>
                              </p:par>
                              <p:par>
                                <p:cTn id="42" presetID="53" presetClass="entr" presetSubtype="16"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cBhvr>
                                        <p:cTn id="44" dur="500" fill="hold"/>
                                        <p:tgtEl>
                                          <p:spTgt spid="52"/>
                                        </p:tgtEl>
                                        <p:attrNameLst>
                                          <p:attrName>ppt_w</p:attrName>
                                        </p:attrNameLst>
                                      </p:cBhvr>
                                      <p:tavLst>
                                        <p:tav tm="0">
                                          <p:val>
                                            <p:fltVal val="0"/>
                                          </p:val>
                                        </p:tav>
                                        <p:tav tm="100000">
                                          <p:val>
                                            <p:strVal val="#ppt_w"/>
                                          </p:val>
                                        </p:tav>
                                      </p:tavLst>
                                    </p:anim>
                                    <p:anim calcmode="lin" valueType="num">
                                      <p:cBhvr>
                                        <p:cTn id="45" dur="500" fill="hold"/>
                                        <p:tgtEl>
                                          <p:spTgt spid="52"/>
                                        </p:tgtEl>
                                        <p:attrNameLst>
                                          <p:attrName>ppt_h</p:attrName>
                                        </p:attrNameLst>
                                      </p:cBhvr>
                                      <p:tavLst>
                                        <p:tav tm="0">
                                          <p:val>
                                            <p:fltVal val="0"/>
                                          </p:val>
                                        </p:tav>
                                        <p:tav tm="100000">
                                          <p:val>
                                            <p:strVal val="#ppt_h"/>
                                          </p:val>
                                        </p:tav>
                                      </p:tavLst>
                                    </p:anim>
                                    <p:animEffect transition="in" filter="fade">
                                      <p:cBhvr>
                                        <p:cTn id="46" dur="500"/>
                                        <p:tgtEl>
                                          <p:spTgt spid="52"/>
                                        </p:tgtEl>
                                      </p:cBhvr>
                                    </p:animEffect>
                                  </p:childTnLst>
                                </p:cTn>
                              </p:par>
                            </p:childTnLst>
                          </p:cTn>
                        </p:par>
                        <p:par>
                          <p:cTn id="47" fill="hold">
                            <p:stCondLst>
                              <p:cond delay="1250"/>
                            </p:stCondLst>
                            <p:childTnLst>
                              <p:par>
                                <p:cTn id="48" presetID="53" presetClass="entr" presetSubtype="16"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par>
                                <p:cTn id="53" presetID="53" presetClass="entr" presetSubtype="16"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53" presetClass="entr" presetSubtype="16"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 calcmode="lin" valueType="num">
                                      <p:cBhvr>
                                        <p:cTn id="60" dur="500" fill="hold"/>
                                        <p:tgtEl>
                                          <p:spTgt spid="56"/>
                                        </p:tgtEl>
                                        <p:attrNameLst>
                                          <p:attrName>ppt_w</p:attrName>
                                        </p:attrNameLst>
                                      </p:cBhvr>
                                      <p:tavLst>
                                        <p:tav tm="0">
                                          <p:val>
                                            <p:fltVal val="0"/>
                                          </p:val>
                                        </p:tav>
                                        <p:tav tm="100000">
                                          <p:val>
                                            <p:strVal val="#ppt_w"/>
                                          </p:val>
                                        </p:tav>
                                      </p:tavLst>
                                    </p:anim>
                                    <p:anim calcmode="lin" valueType="num">
                                      <p:cBhvr>
                                        <p:cTn id="61" dur="500" fill="hold"/>
                                        <p:tgtEl>
                                          <p:spTgt spid="56"/>
                                        </p:tgtEl>
                                        <p:attrNameLst>
                                          <p:attrName>ppt_h</p:attrName>
                                        </p:attrNameLst>
                                      </p:cBhvr>
                                      <p:tavLst>
                                        <p:tav tm="0">
                                          <p:val>
                                            <p:fltVal val="0"/>
                                          </p:val>
                                        </p:tav>
                                        <p:tav tm="100000">
                                          <p:val>
                                            <p:strVal val="#ppt_h"/>
                                          </p:val>
                                        </p:tav>
                                      </p:tavLst>
                                    </p:anim>
                                    <p:animEffect transition="in" filter="fade">
                                      <p:cBhvr>
                                        <p:cTn id="62" dur="500"/>
                                        <p:tgtEl>
                                          <p:spTgt spid="56"/>
                                        </p:tgtEl>
                                      </p:cBhvr>
                                    </p:animEffect>
                                  </p:childTnLst>
                                </p:cTn>
                              </p:par>
                              <p:par>
                                <p:cTn id="63" presetID="53" presetClass="entr" presetSubtype="16"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p:cTn id="65" dur="500" fill="hold"/>
                                        <p:tgtEl>
                                          <p:spTgt spid="59"/>
                                        </p:tgtEl>
                                        <p:attrNameLst>
                                          <p:attrName>ppt_w</p:attrName>
                                        </p:attrNameLst>
                                      </p:cBhvr>
                                      <p:tavLst>
                                        <p:tav tm="0">
                                          <p:val>
                                            <p:fltVal val="0"/>
                                          </p:val>
                                        </p:tav>
                                        <p:tav tm="100000">
                                          <p:val>
                                            <p:strVal val="#ppt_w"/>
                                          </p:val>
                                        </p:tav>
                                      </p:tavLst>
                                    </p:anim>
                                    <p:anim calcmode="lin" valueType="num">
                                      <p:cBhvr>
                                        <p:cTn id="66" dur="500" fill="hold"/>
                                        <p:tgtEl>
                                          <p:spTgt spid="59"/>
                                        </p:tgtEl>
                                        <p:attrNameLst>
                                          <p:attrName>ppt_h</p:attrName>
                                        </p:attrNameLst>
                                      </p:cBhvr>
                                      <p:tavLst>
                                        <p:tav tm="0">
                                          <p:val>
                                            <p:fltVal val="0"/>
                                          </p:val>
                                        </p:tav>
                                        <p:tav tm="100000">
                                          <p:val>
                                            <p:strVal val="#ppt_h"/>
                                          </p:val>
                                        </p:tav>
                                      </p:tavLst>
                                    </p:anim>
                                    <p:animEffect transition="in" filter="fade">
                                      <p:cBhvr>
                                        <p:cTn id="67" dur="500"/>
                                        <p:tgtEl>
                                          <p:spTgt spid="59"/>
                                        </p:tgtEl>
                                      </p:cBhvr>
                                    </p:animEffect>
                                  </p:childTnLst>
                                </p:cTn>
                              </p:par>
                            </p:childTnLst>
                          </p:cTn>
                        </p:par>
                        <p:par>
                          <p:cTn id="68" fill="hold">
                            <p:stCondLst>
                              <p:cond delay="1750"/>
                            </p:stCondLst>
                            <p:childTnLst>
                              <p:par>
                                <p:cTn id="69" presetID="49" presetClass="entr" presetSubtype="0" decel="100000" fill="hold" nodeType="afterEffect">
                                  <p:stCondLst>
                                    <p:cond delay="0"/>
                                  </p:stCondLst>
                                  <p:childTnLst>
                                    <p:set>
                                      <p:cBhvr>
                                        <p:cTn id="70" dur="1" fill="hold">
                                          <p:stCondLst>
                                            <p:cond delay="0"/>
                                          </p:stCondLst>
                                        </p:cTn>
                                        <p:tgtEl>
                                          <p:spTgt spid="85"/>
                                        </p:tgtEl>
                                        <p:attrNameLst>
                                          <p:attrName>style.visibility</p:attrName>
                                        </p:attrNameLst>
                                      </p:cBhvr>
                                      <p:to>
                                        <p:strVal val="visible"/>
                                      </p:to>
                                    </p:set>
                                    <p:anim calcmode="lin" valueType="num">
                                      <p:cBhvr>
                                        <p:cTn id="71" dur="750" fill="hold"/>
                                        <p:tgtEl>
                                          <p:spTgt spid="85"/>
                                        </p:tgtEl>
                                        <p:attrNameLst>
                                          <p:attrName>ppt_w</p:attrName>
                                        </p:attrNameLst>
                                      </p:cBhvr>
                                      <p:tavLst>
                                        <p:tav tm="0">
                                          <p:val>
                                            <p:fltVal val="0"/>
                                          </p:val>
                                        </p:tav>
                                        <p:tav tm="100000">
                                          <p:val>
                                            <p:strVal val="#ppt_w"/>
                                          </p:val>
                                        </p:tav>
                                      </p:tavLst>
                                    </p:anim>
                                    <p:anim calcmode="lin" valueType="num">
                                      <p:cBhvr>
                                        <p:cTn id="72" dur="750" fill="hold"/>
                                        <p:tgtEl>
                                          <p:spTgt spid="85"/>
                                        </p:tgtEl>
                                        <p:attrNameLst>
                                          <p:attrName>ppt_h</p:attrName>
                                        </p:attrNameLst>
                                      </p:cBhvr>
                                      <p:tavLst>
                                        <p:tav tm="0">
                                          <p:val>
                                            <p:fltVal val="0"/>
                                          </p:val>
                                        </p:tav>
                                        <p:tav tm="100000">
                                          <p:val>
                                            <p:strVal val="#ppt_h"/>
                                          </p:val>
                                        </p:tav>
                                      </p:tavLst>
                                    </p:anim>
                                    <p:anim calcmode="lin" valueType="num">
                                      <p:cBhvr>
                                        <p:cTn id="73" dur="750" fill="hold"/>
                                        <p:tgtEl>
                                          <p:spTgt spid="85"/>
                                        </p:tgtEl>
                                        <p:attrNameLst>
                                          <p:attrName>style.rotation</p:attrName>
                                        </p:attrNameLst>
                                      </p:cBhvr>
                                      <p:tavLst>
                                        <p:tav tm="0">
                                          <p:val>
                                            <p:fltVal val="360"/>
                                          </p:val>
                                        </p:tav>
                                        <p:tav tm="100000">
                                          <p:val>
                                            <p:fltVal val="0"/>
                                          </p:val>
                                        </p:tav>
                                      </p:tavLst>
                                    </p:anim>
                                    <p:animEffect transition="in" filter="fade">
                                      <p:cBhvr>
                                        <p:cTn id="74" dur="7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圖片 74">
            <a:extLst>
              <a:ext uri="{FF2B5EF4-FFF2-40B4-BE49-F238E27FC236}">
                <a16:creationId xmlns:a16="http://schemas.microsoft.com/office/drawing/2014/main" xmlns="" id="{2535410D-19C7-48DA-899E-9C7AE7D41CF4}"/>
              </a:ext>
            </a:extLst>
          </p:cNvPr>
          <p:cNvPicPr>
            <a:picLocks noChangeAspect="1"/>
          </p:cNvPicPr>
          <p:nvPr/>
        </p:nvPicPr>
        <p:blipFill>
          <a:blip r:embed="rId3"/>
          <a:stretch>
            <a:fillRect/>
          </a:stretch>
        </p:blipFill>
        <p:spPr>
          <a:xfrm>
            <a:off x="3312000" y="1009766"/>
            <a:ext cx="1495238" cy="5714286"/>
          </a:xfrm>
          <a:prstGeom prst="rect">
            <a:avLst/>
          </a:prstGeom>
        </p:spPr>
      </p:pic>
      <p:grpSp>
        <p:nvGrpSpPr>
          <p:cNvPr id="76" name="群組 75"/>
          <p:cNvGrpSpPr/>
          <p:nvPr/>
        </p:nvGrpSpPr>
        <p:grpSpPr>
          <a:xfrm>
            <a:off x="2502000" y="1179000"/>
            <a:ext cx="6503999" cy="5601851"/>
            <a:chOff x="1893001" y="1179000"/>
            <a:chExt cx="6503999" cy="5601851"/>
          </a:xfrm>
        </p:grpSpPr>
        <p:pic>
          <p:nvPicPr>
            <p:cNvPr id="77" name="圖片 76" descr="台灣.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93001" y="1179000"/>
              <a:ext cx="6503999" cy="5601851"/>
            </a:xfrm>
            <a:prstGeom prst="rect">
              <a:avLst/>
            </a:prstGeom>
          </p:spPr>
        </p:pic>
        <p:sp>
          <p:nvSpPr>
            <p:cNvPr id="78" name="橢圓 77"/>
            <p:cNvSpPr>
              <a:spLocks noChangeAspect="1"/>
            </p:cNvSpPr>
            <p:nvPr/>
          </p:nvSpPr>
          <p:spPr>
            <a:xfrm>
              <a:off x="5963050" y="1903193"/>
              <a:ext cx="90000" cy="90000"/>
            </a:xfrm>
            <a:prstGeom prst="ellipse">
              <a:avLst/>
            </a:prstGeom>
            <a:solidFill>
              <a:srgbClr val="00B4E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橢圓 78"/>
            <p:cNvSpPr>
              <a:spLocks noChangeAspect="1"/>
            </p:cNvSpPr>
            <p:nvPr/>
          </p:nvSpPr>
          <p:spPr>
            <a:xfrm>
              <a:off x="5885480" y="1966812"/>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橢圓 79"/>
            <p:cNvSpPr>
              <a:spLocks noChangeAspect="1"/>
            </p:cNvSpPr>
            <p:nvPr/>
          </p:nvSpPr>
          <p:spPr>
            <a:xfrm>
              <a:off x="5549137" y="1948193"/>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橢圓 80"/>
            <p:cNvSpPr>
              <a:spLocks noChangeAspect="1"/>
            </p:cNvSpPr>
            <p:nvPr/>
          </p:nvSpPr>
          <p:spPr>
            <a:xfrm>
              <a:off x="6231549" y="1764000"/>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橢圓 81"/>
            <p:cNvSpPr>
              <a:spLocks noChangeAspect="1"/>
            </p:cNvSpPr>
            <p:nvPr/>
          </p:nvSpPr>
          <p:spPr>
            <a:xfrm>
              <a:off x="5582067" y="2083212"/>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橢圓 82"/>
            <p:cNvSpPr>
              <a:spLocks noChangeAspect="1"/>
            </p:cNvSpPr>
            <p:nvPr/>
          </p:nvSpPr>
          <p:spPr>
            <a:xfrm>
              <a:off x="5274000" y="2253384"/>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橢圓 83"/>
            <p:cNvSpPr>
              <a:spLocks noChangeAspect="1"/>
            </p:cNvSpPr>
            <p:nvPr/>
          </p:nvSpPr>
          <p:spPr>
            <a:xfrm>
              <a:off x="6259575" y="2387860"/>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橢圓 84"/>
            <p:cNvSpPr>
              <a:spLocks noChangeAspect="1"/>
            </p:cNvSpPr>
            <p:nvPr/>
          </p:nvSpPr>
          <p:spPr>
            <a:xfrm>
              <a:off x="4817606" y="3183861"/>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橢圓 85"/>
            <p:cNvSpPr>
              <a:spLocks noChangeAspect="1"/>
            </p:cNvSpPr>
            <p:nvPr/>
          </p:nvSpPr>
          <p:spPr>
            <a:xfrm>
              <a:off x="4684575" y="3298628"/>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橢圓 86"/>
            <p:cNvSpPr>
              <a:spLocks noChangeAspect="1"/>
            </p:cNvSpPr>
            <p:nvPr/>
          </p:nvSpPr>
          <p:spPr>
            <a:xfrm>
              <a:off x="5976000" y="3353240"/>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橢圓 87"/>
            <p:cNvSpPr>
              <a:spLocks noChangeAspect="1"/>
            </p:cNvSpPr>
            <p:nvPr/>
          </p:nvSpPr>
          <p:spPr>
            <a:xfrm>
              <a:off x="4624237" y="4103999"/>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橢圓 88"/>
            <p:cNvSpPr>
              <a:spLocks noChangeAspect="1"/>
            </p:cNvSpPr>
            <p:nvPr/>
          </p:nvSpPr>
          <p:spPr>
            <a:xfrm>
              <a:off x="4185000" y="4688999"/>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橢圓 89"/>
            <p:cNvSpPr>
              <a:spLocks noChangeAspect="1"/>
            </p:cNvSpPr>
            <p:nvPr/>
          </p:nvSpPr>
          <p:spPr>
            <a:xfrm>
              <a:off x="4410000" y="5323193"/>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橢圓 90"/>
            <p:cNvSpPr>
              <a:spLocks noChangeAspect="1"/>
            </p:cNvSpPr>
            <p:nvPr/>
          </p:nvSpPr>
          <p:spPr>
            <a:xfrm>
              <a:off x="4570368" y="5258148"/>
              <a:ext cx="72000" cy="72000"/>
            </a:xfrm>
            <a:prstGeom prst="ellipse">
              <a:avLst/>
            </a:prstGeom>
            <a:solidFill>
              <a:srgbClr val="4C4948"/>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投影片編號版面配置區 1"/>
          <p:cNvSpPr>
            <a:spLocks noGrp="1"/>
          </p:cNvSpPr>
          <p:nvPr>
            <p:ph type="sldNum" sz="quarter" idx="12"/>
          </p:nvPr>
        </p:nvSpPr>
        <p:spPr/>
        <p:txBody>
          <a:bodyPr/>
          <a:lstStyle/>
          <a:p>
            <a:fld id="{7D4CE5F0-D085-49DB-B409-5CB520ED38F1}" type="slidenum">
              <a:rPr lang="zh-TW" altLang="en-US" smtClean="0"/>
              <a:t>8</a:t>
            </a:fld>
            <a:endParaRPr lang="zh-TW" altLang="en-US"/>
          </a:p>
        </p:txBody>
      </p:sp>
      <p:grpSp>
        <p:nvGrpSpPr>
          <p:cNvPr id="15" name="组合 89">
            <a:extLst>
              <a:ext uri="{FF2B5EF4-FFF2-40B4-BE49-F238E27FC236}">
                <a16:creationId xmlns:a16="http://schemas.microsoft.com/office/drawing/2014/main" xmlns="" id="{69D7ECA3-40C7-4DB1-A1D4-57DE8B6D6197}"/>
              </a:ext>
            </a:extLst>
          </p:cNvPr>
          <p:cNvGrpSpPr>
            <a:grpSpLocks/>
          </p:cNvGrpSpPr>
          <p:nvPr/>
        </p:nvGrpSpPr>
        <p:grpSpPr>
          <a:xfrm>
            <a:off x="6077049" y="932890"/>
            <a:ext cx="1080000" cy="430887"/>
            <a:chOff x="6318792" y="1349140"/>
            <a:chExt cx="1188283" cy="509442"/>
          </a:xfrm>
        </p:grpSpPr>
        <p:sp>
          <p:nvSpPr>
            <p:cNvPr id="16"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solidFill>
                <a:srgbClr val="00B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B4E3"/>
                </a:solidFill>
                <a:latin typeface="微軟正黑體" panose="020B0604030504040204" pitchFamily="34" charset="-120"/>
                <a:ea typeface="微軟正黑體" panose="020B0604030504040204" pitchFamily="34" charset="-120"/>
              </a:endParaRPr>
            </a:p>
          </p:txBody>
        </p:sp>
        <p:sp>
          <p:nvSpPr>
            <p:cNvPr id="17" name="TextBox 88">
              <a:extLst>
                <a:ext uri="{FF2B5EF4-FFF2-40B4-BE49-F238E27FC236}">
                  <a16:creationId xmlns:a16="http://schemas.microsoft.com/office/drawing/2014/main" xmlns="" id="{6955B291-76E6-49FB-8D44-CA9D0541AB11}"/>
                </a:ext>
              </a:extLst>
            </p:cNvPr>
            <p:cNvSpPr txBox="1"/>
            <p:nvPr/>
          </p:nvSpPr>
          <p:spPr>
            <a:xfrm>
              <a:off x="6368304" y="1349140"/>
              <a:ext cx="1089259" cy="509442"/>
            </a:xfrm>
            <a:prstGeom prst="rect">
              <a:avLst/>
            </a:prstGeom>
            <a:noFill/>
            <a:ln>
              <a:noFill/>
            </a:ln>
          </p:spPr>
          <p:txBody>
            <a:bodyPr wrap="square" rtlCol="0" anchor="ctr">
              <a:spAutoFit/>
            </a:bodyPr>
            <a:lstStyle/>
            <a:p>
              <a:pPr algn="dist"/>
              <a:r>
                <a:rPr lang="zh-TW" altLang="en-US" sz="1100" b="1" dirty="0">
                  <a:solidFill>
                    <a:srgbClr val="00B4E3"/>
                  </a:solidFill>
                  <a:latin typeface="微軟正黑體" panose="020B0604030504040204" pitchFamily="34" charset="-120"/>
                  <a:ea typeface="微軟正黑體" panose="020B0604030504040204" pitchFamily="34" charset="-120"/>
                </a:rPr>
                <a:t>新莊工廠</a:t>
              </a:r>
              <a:endParaRPr lang="en-US" altLang="zh-TW" sz="1100" b="1" dirty="0">
                <a:solidFill>
                  <a:srgbClr val="00B4E3"/>
                </a:solidFill>
                <a:latin typeface="微軟正黑體" panose="020B0604030504040204" pitchFamily="34" charset="-120"/>
                <a:ea typeface="微軟正黑體" panose="020B0604030504040204" pitchFamily="34" charset="-120"/>
              </a:endParaRPr>
            </a:p>
            <a:p>
              <a:pPr algn="dist"/>
              <a:r>
                <a:rPr lang="zh-TW" altLang="en-US" sz="1100" b="1" dirty="0">
                  <a:solidFill>
                    <a:srgbClr val="00B4E3"/>
                  </a:solidFill>
                  <a:latin typeface="微軟正黑體" panose="020B0604030504040204" pitchFamily="34" charset="-120"/>
                  <a:ea typeface="微軟正黑體" panose="020B0604030504040204" pitchFamily="34" charset="-120"/>
                </a:rPr>
                <a:t>技訓中心</a:t>
              </a:r>
            </a:p>
          </p:txBody>
        </p:sp>
      </p:grpSp>
      <p:pic>
        <p:nvPicPr>
          <p:cNvPr id="18" name="圖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4471" y="1539000"/>
            <a:ext cx="327529" cy="288000"/>
          </a:xfrm>
          <a:prstGeom prst="rect">
            <a:avLst/>
          </a:prstGeom>
        </p:spPr>
      </p:pic>
      <p:grpSp>
        <p:nvGrpSpPr>
          <p:cNvPr id="3" name="群組 2">
            <a:extLst>
              <a:ext uri="{FF2B5EF4-FFF2-40B4-BE49-F238E27FC236}">
                <a16:creationId xmlns:a16="http://schemas.microsoft.com/office/drawing/2014/main" xmlns="" id="{1CD27AE3-69C3-4921-A7AF-BA54A17CC213}"/>
              </a:ext>
            </a:extLst>
          </p:cNvPr>
          <p:cNvGrpSpPr>
            <a:grpSpLocks noChangeAspect="1"/>
          </p:cNvGrpSpPr>
          <p:nvPr/>
        </p:nvGrpSpPr>
        <p:grpSpPr>
          <a:xfrm>
            <a:off x="297000" y="2349001"/>
            <a:ext cx="2700000" cy="989999"/>
            <a:chOff x="1165047" y="1480072"/>
            <a:chExt cx="2700000" cy="989999"/>
          </a:xfrm>
        </p:grpSpPr>
        <p:sp>
          <p:nvSpPr>
            <p:cNvPr id="55" name="圆角矩形 2"/>
            <p:cNvSpPr/>
            <p:nvPr/>
          </p:nvSpPr>
          <p:spPr>
            <a:xfrm>
              <a:off x="1228047" y="1566806"/>
              <a:ext cx="2520000" cy="855000"/>
            </a:xfrm>
            <a:prstGeom prst="roundRect">
              <a:avLst>
                <a:gd name="adj" fmla="val 0"/>
              </a:avLst>
            </a:prstGeom>
            <a:noFill/>
            <a:ln w="3175">
              <a:solidFill>
                <a:srgbClr val="00B4E3"/>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9170"/>
              <a:endParaRPr lang="zh-CN" altLang="en-US" sz="1600">
                <a:solidFill>
                  <a:prstClr val="white"/>
                </a:solidFill>
              </a:endParaRPr>
            </a:p>
          </p:txBody>
        </p:sp>
        <p:sp>
          <p:nvSpPr>
            <p:cNvPr id="56" name="矩形 93"/>
            <p:cNvSpPr/>
            <p:nvPr/>
          </p:nvSpPr>
          <p:spPr>
            <a:xfrm>
              <a:off x="1165047" y="1480072"/>
              <a:ext cx="360000" cy="360000"/>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B4E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9170"/>
              <a:endParaRPr lang="zh-CN" altLang="en-US" sz="1600">
                <a:solidFill>
                  <a:prstClr val="white"/>
                </a:solidFill>
              </a:endParaRPr>
            </a:p>
          </p:txBody>
        </p:sp>
        <p:sp>
          <p:nvSpPr>
            <p:cNvPr id="57" name="矩形 93"/>
            <p:cNvSpPr/>
            <p:nvPr/>
          </p:nvSpPr>
          <p:spPr>
            <a:xfrm rot="10800000">
              <a:off x="3460047" y="2110071"/>
              <a:ext cx="360000" cy="360000"/>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B4E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9170"/>
              <a:endParaRPr lang="zh-CN" altLang="en-US" sz="1600">
                <a:solidFill>
                  <a:prstClr val="white"/>
                </a:solidFill>
              </a:endParaRPr>
            </a:p>
          </p:txBody>
        </p:sp>
        <p:sp>
          <p:nvSpPr>
            <p:cNvPr id="58" name="矩形 57"/>
            <p:cNvSpPr/>
            <p:nvPr/>
          </p:nvSpPr>
          <p:spPr>
            <a:xfrm>
              <a:off x="1255047" y="1641408"/>
              <a:ext cx="2610000" cy="738664"/>
            </a:xfrm>
            <a:prstGeom prst="rect">
              <a:avLst/>
            </a:prstGeom>
          </p:spPr>
          <p:txBody>
            <a:bodyPr wrap="square">
              <a:spAutoFit/>
            </a:bodyPr>
            <a:lstStyle/>
            <a:p>
              <a:r>
                <a:rPr lang="zh-TW" altLang="en-US" sz="2400" b="1" dirty="0">
                  <a:solidFill>
                    <a:srgbClr val="00B4E3"/>
                  </a:solidFill>
                  <a:latin typeface="微軟正黑體"/>
                  <a:ea typeface="微軟正黑體"/>
                </a:rPr>
                <a:t>業界唯一</a:t>
              </a:r>
              <a:endParaRPr lang="en-US" altLang="zh-TW" sz="2400" b="1" dirty="0">
                <a:solidFill>
                  <a:srgbClr val="00B4E3"/>
                </a:solidFill>
                <a:latin typeface="微軟正黑體"/>
                <a:ea typeface="微軟正黑體"/>
              </a:endParaRPr>
            </a:p>
            <a:p>
              <a:r>
                <a:rPr lang="zh-TW" altLang="en-US" dirty="0">
                  <a:solidFill>
                    <a:srgbClr val="00B4E3"/>
                  </a:solidFill>
                  <a:latin typeface="微軟正黑體"/>
                  <a:ea typeface="微軟正黑體"/>
                </a:rPr>
                <a:t>甲乙丙級國家級檢定場</a:t>
              </a:r>
            </a:p>
          </p:txBody>
        </p:sp>
      </p:grpSp>
      <p:grpSp>
        <p:nvGrpSpPr>
          <p:cNvPr id="72" name="群組 71"/>
          <p:cNvGrpSpPr/>
          <p:nvPr/>
        </p:nvGrpSpPr>
        <p:grpSpPr>
          <a:xfrm>
            <a:off x="387000" y="774000"/>
            <a:ext cx="7020000" cy="108000"/>
            <a:chOff x="387000" y="774000"/>
            <a:chExt cx="7020000" cy="108000"/>
          </a:xfrm>
        </p:grpSpPr>
        <p:sp>
          <p:nvSpPr>
            <p:cNvPr id="73" name="矩形 72">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4"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grpSp>
        <p:nvGrpSpPr>
          <p:cNvPr id="92" name="组合 89">
            <a:extLst>
              <a:ext uri="{FF2B5EF4-FFF2-40B4-BE49-F238E27FC236}">
                <a16:creationId xmlns:a16="http://schemas.microsoft.com/office/drawing/2014/main" xmlns="" id="{69D7ECA3-40C7-4DB1-A1D4-57DE8B6D6197}"/>
              </a:ext>
            </a:extLst>
          </p:cNvPr>
          <p:cNvGrpSpPr>
            <a:grpSpLocks/>
          </p:cNvGrpSpPr>
          <p:nvPr/>
        </p:nvGrpSpPr>
        <p:grpSpPr>
          <a:xfrm>
            <a:off x="6890999" y="1404000"/>
            <a:ext cx="1080000" cy="269998"/>
            <a:chOff x="6318792" y="1372148"/>
            <a:chExt cx="1188283" cy="501635"/>
          </a:xfrm>
          <a:scene3d>
            <a:camera prst="orthographicFront">
              <a:rot lat="0" lon="0" rev="0"/>
            </a:camera>
            <a:lightRig rig="glow" dir="t">
              <a:rot lat="0" lon="0" rev="4800000"/>
            </a:lightRig>
          </a:scene3d>
        </p:grpSpPr>
        <p:sp>
          <p:nvSpPr>
            <p:cNvPr id="93"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94"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0064A6"/>
                  </a:solidFill>
                  <a:latin typeface="微軟正黑體" panose="020B0604030504040204" pitchFamily="34" charset="-120"/>
                  <a:ea typeface="微軟正黑體" panose="020B0604030504040204" pitchFamily="34" charset="-120"/>
                </a:rPr>
                <a:t>基隆營業所</a:t>
              </a:r>
            </a:p>
          </p:txBody>
        </p:sp>
      </p:grpSp>
      <p:grpSp>
        <p:nvGrpSpPr>
          <p:cNvPr id="95" name="组合 89">
            <a:extLst>
              <a:ext uri="{FF2B5EF4-FFF2-40B4-BE49-F238E27FC236}">
                <a16:creationId xmlns:a16="http://schemas.microsoft.com/office/drawing/2014/main" xmlns="" id="{69D7ECA3-40C7-4DB1-A1D4-57DE8B6D6197}"/>
              </a:ext>
            </a:extLst>
          </p:cNvPr>
          <p:cNvGrpSpPr>
            <a:grpSpLocks/>
          </p:cNvGrpSpPr>
          <p:nvPr/>
        </p:nvGrpSpPr>
        <p:grpSpPr>
          <a:xfrm>
            <a:off x="4415999" y="2214002"/>
            <a:ext cx="1080000" cy="269998"/>
            <a:chOff x="6318792" y="1372148"/>
            <a:chExt cx="1188283" cy="501635"/>
          </a:xfrm>
          <a:scene3d>
            <a:camera prst="orthographicFront">
              <a:rot lat="0" lon="0" rev="0"/>
            </a:camera>
            <a:lightRig rig="glow" dir="t">
              <a:rot lat="0" lon="0" rev="4800000"/>
            </a:lightRig>
          </a:scene3d>
        </p:grpSpPr>
        <p:sp>
          <p:nvSpPr>
            <p:cNvPr id="96"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97"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新竹分公司</a:t>
              </a:r>
            </a:p>
          </p:txBody>
        </p:sp>
      </p:grpSp>
      <p:grpSp>
        <p:nvGrpSpPr>
          <p:cNvPr id="98" name="组合 89">
            <a:extLst>
              <a:ext uri="{FF2B5EF4-FFF2-40B4-BE49-F238E27FC236}">
                <a16:creationId xmlns:a16="http://schemas.microsoft.com/office/drawing/2014/main" xmlns="" id="{69D7ECA3-40C7-4DB1-A1D4-57DE8B6D6197}"/>
              </a:ext>
            </a:extLst>
          </p:cNvPr>
          <p:cNvGrpSpPr>
            <a:grpSpLocks/>
          </p:cNvGrpSpPr>
          <p:nvPr/>
        </p:nvGrpSpPr>
        <p:grpSpPr>
          <a:xfrm>
            <a:off x="4685999" y="1764000"/>
            <a:ext cx="1080000" cy="269998"/>
            <a:chOff x="6318792" y="1372148"/>
            <a:chExt cx="1188283" cy="501635"/>
          </a:xfrm>
          <a:scene3d>
            <a:camera prst="orthographicFront">
              <a:rot lat="0" lon="0" rev="0"/>
            </a:camera>
            <a:lightRig rig="glow" dir="t">
              <a:rot lat="0" lon="0" rev="4800000"/>
            </a:lightRig>
          </a:scene3d>
        </p:grpSpPr>
        <p:sp>
          <p:nvSpPr>
            <p:cNvPr id="99"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100"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桃園分公司</a:t>
              </a:r>
            </a:p>
          </p:txBody>
        </p:sp>
      </p:grpSp>
      <p:grpSp>
        <p:nvGrpSpPr>
          <p:cNvPr id="101" name="组合 89">
            <a:extLst>
              <a:ext uri="{FF2B5EF4-FFF2-40B4-BE49-F238E27FC236}">
                <a16:creationId xmlns:a16="http://schemas.microsoft.com/office/drawing/2014/main" xmlns="" id="{69D7ECA3-40C7-4DB1-A1D4-57DE8B6D6197}"/>
              </a:ext>
            </a:extLst>
          </p:cNvPr>
          <p:cNvGrpSpPr>
            <a:grpSpLocks/>
          </p:cNvGrpSpPr>
          <p:nvPr/>
        </p:nvGrpSpPr>
        <p:grpSpPr>
          <a:xfrm>
            <a:off x="4010996" y="2889002"/>
            <a:ext cx="1326004" cy="269998"/>
            <a:chOff x="6318792" y="1372148"/>
            <a:chExt cx="1458953" cy="501635"/>
          </a:xfrm>
          <a:scene3d>
            <a:camera prst="orthographicFront">
              <a:rot lat="0" lon="0" rev="0"/>
            </a:camera>
            <a:lightRig rig="glow" dir="t">
              <a:rot lat="0" lon="0" rev="4800000"/>
            </a:lightRig>
          </a:scene3d>
        </p:grpSpPr>
        <p:sp>
          <p:nvSpPr>
            <p:cNvPr id="102"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103" name="TextBox 88">
              <a:extLst>
                <a:ext uri="{FF2B5EF4-FFF2-40B4-BE49-F238E27FC236}">
                  <a16:creationId xmlns:a16="http://schemas.microsoft.com/office/drawing/2014/main" xmlns="" id="{6955B291-76E6-49FB-8D44-CA9D0541AB11}"/>
                </a:ext>
              </a:extLst>
            </p:cNvPr>
            <p:cNvSpPr txBox="1"/>
            <p:nvPr/>
          </p:nvSpPr>
          <p:spPr>
            <a:xfrm>
              <a:off x="6688486"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台中分公司</a:t>
              </a:r>
            </a:p>
          </p:txBody>
        </p:sp>
      </p:grpSp>
      <p:grpSp>
        <p:nvGrpSpPr>
          <p:cNvPr id="104" name="组合 89">
            <a:extLst>
              <a:ext uri="{FF2B5EF4-FFF2-40B4-BE49-F238E27FC236}">
                <a16:creationId xmlns:a16="http://schemas.microsoft.com/office/drawing/2014/main" xmlns="" id="{69D7ECA3-40C7-4DB1-A1D4-57DE8B6D6197}"/>
              </a:ext>
            </a:extLst>
          </p:cNvPr>
          <p:cNvGrpSpPr>
            <a:grpSpLocks/>
          </p:cNvGrpSpPr>
          <p:nvPr/>
        </p:nvGrpSpPr>
        <p:grpSpPr>
          <a:xfrm>
            <a:off x="7160999" y="2259000"/>
            <a:ext cx="1080000" cy="269998"/>
            <a:chOff x="6318792" y="1372148"/>
            <a:chExt cx="1188283" cy="501635"/>
          </a:xfrm>
          <a:scene3d>
            <a:camera prst="orthographicFront">
              <a:rot lat="0" lon="0" rev="0"/>
            </a:camera>
            <a:lightRig rig="glow" dir="t">
              <a:rot lat="0" lon="0" rev="4800000"/>
            </a:lightRig>
          </a:scene3d>
        </p:grpSpPr>
        <p:sp>
          <p:nvSpPr>
            <p:cNvPr id="105"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106"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0064A6"/>
                  </a:solidFill>
                  <a:latin typeface="微軟正黑體" panose="020B0604030504040204" pitchFamily="34" charset="-120"/>
                  <a:ea typeface="微軟正黑體" panose="020B0604030504040204" pitchFamily="34" charset="-120"/>
                </a:rPr>
                <a:t>蘭陽營業所</a:t>
              </a:r>
            </a:p>
          </p:txBody>
        </p:sp>
      </p:grpSp>
      <p:grpSp>
        <p:nvGrpSpPr>
          <p:cNvPr id="107" name="组合 89">
            <a:extLst>
              <a:ext uri="{FF2B5EF4-FFF2-40B4-BE49-F238E27FC236}">
                <a16:creationId xmlns:a16="http://schemas.microsoft.com/office/drawing/2014/main" xmlns="" id="{69D7ECA3-40C7-4DB1-A1D4-57DE8B6D6197}"/>
              </a:ext>
            </a:extLst>
          </p:cNvPr>
          <p:cNvGrpSpPr>
            <a:grpSpLocks/>
          </p:cNvGrpSpPr>
          <p:nvPr/>
        </p:nvGrpSpPr>
        <p:grpSpPr>
          <a:xfrm>
            <a:off x="4032000" y="3924000"/>
            <a:ext cx="1080000" cy="269998"/>
            <a:chOff x="6318792" y="1372148"/>
            <a:chExt cx="1188283" cy="501635"/>
          </a:xfrm>
          <a:scene3d>
            <a:camera prst="orthographicFront">
              <a:rot lat="0" lon="0" rev="0"/>
            </a:camera>
            <a:lightRig rig="glow" dir="t">
              <a:rot lat="0" lon="0" rev="4800000"/>
            </a:lightRig>
          </a:scene3d>
        </p:grpSpPr>
        <p:sp>
          <p:nvSpPr>
            <p:cNvPr id="108"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109"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嘉義分公司</a:t>
              </a:r>
            </a:p>
          </p:txBody>
        </p:sp>
      </p:grpSp>
      <p:grpSp>
        <p:nvGrpSpPr>
          <p:cNvPr id="110" name="组合 89">
            <a:extLst>
              <a:ext uri="{FF2B5EF4-FFF2-40B4-BE49-F238E27FC236}">
                <a16:creationId xmlns:a16="http://schemas.microsoft.com/office/drawing/2014/main" xmlns="" id="{69D7ECA3-40C7-4DB1-A1D4-57DE8B6D6197}"/>
              </a:ext>
            </a:extLst>
          </p:cNvPr>
          <p:cNvGrpSpPr>
            <a:grpSpLocks/>
          </p:cNvGrpSpPr>
          <p:nvPr/>
        </p:nvGrpSpPr>
        <p:grpSpPr>
          <a:xfrm>
            <a:off x="4032000" y="3249000"/>
            <a:ext cx="1080000" cy="269998"/>
            <a:chOff x="6318792" y="1372148"/>
            <a:chExt cx="1188283" cy="501635"/>
          </a:xfrm>
          <a:scene3d>
            <a:camera prst="orthographicFront">
              <a:rot lat="0" lon="0" rev="0"/>
            </a:camera>
            <a:lightRig rig="glow" dir="t">
              <a:rot lat="0" lon="0" rev="4800000"/>
            </a:lightRig>
          </a:scene3d>
        </p:grpSpPr>
        <p:sp>
          <p:nvSpPr>
            <p:cNvPr id="111"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112"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彰化分公司</a:t>
              </a:r>
            </a:p>
          </p:txBody>
        </p:sp>
      </p:grpSp>
      <p:grpSp>
        <p:nvGrpSpPr>
          <p:cNvPr id="113" name="组合 89">
            <a:extLst>
              <a:ext uri="{FF2B5EF4-FFF2-40B4-BE49-F238E27FC236}">
                <a16:creationId xmlns:a16="http://schemas.microsoft.com/office/drawing/2014/main" xmlns="" id="{69D7ECA3-40C7-4DB1-A1D4-57DE8B6D6197}"/>
              </a:ext>
            </a:extLst>
          </p:cNvPr>
          <p:cNvGrpSpPr>
            <a:grpSpLocks/>
          </p:cNvGrpSpPr>
          <p:nvPr/>
        </p:nvGrpSpPr>
        <p:grpSpPr>
          <a:xfrm>
            <a:off x="3537000" y="4599000"/>
            <a:ext cx="1080000" cy="269998"/>
            <a:chOff x="6318792" y="1372148"/>
            <a:chExt cx="1188283" cy="501635"/>
          </a:xfrm>
          <a:scene3d>
            <a:camera prst="orthographicFront">
              <a:rot lat="0" lon="0" rev="0"/>
            </a:camera>
            <a:lightRig rig="glow" dir="t">
              <a:rot lat="0" lon="0" rev="4800000"/>
            </a:lightRig>
          </a:scene3d>
        </p:grpSpPr>
        <p:sp>
          <p:nvSpPr>
            <p:cNvPr id="114"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115" name="TextBox 88">
              <a:extLst>
                <a:ext uri="{FF2B5EF4-FFF2-40B4-BE49-F238E27FC236}">
                  <a16:creationId xmlns:a16="http://schemas.microsoft.com/office/drawing/2014/main" xmlns="" id="{6955B291-76E6-49FB-8D44-CA9D0541AB11}"/>
                </a:ext>
              </a:extLst>
            </p:cNvPr>
            <p:cNvSpPr txBox="1"/>
            <p:nvPr/>
          </p:nvSpPr>
          <p:spPr>
            <a:xfrm>
              <a:off x="6368304" y="1387733"/>
              <a:ext cx="1089259" cy="486050"/>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台南分公司</a:t>
              </a:r>
            </a:p>
          </p:txBody>
        </p:sp>
      </p:grpSp>
      <p:grpSp>
        <p:nvGrpSpPr>
          <p:cNvPr id="116" name="组合 89">
            <a:extLst>
              <a:ext uri="{FF2B5EF4-FFF2-40B4-BE49-F238E27FC236}">
                <a16:creationId xmlns:a16="http://schemas.microsoft.com/office/drawing/2014/main" xmlns="" id="{69D7ECA3-40C7-4DB1-A1D4-57DE8B6D6197}"/>
              </a:ext>
            </a:extLst>
          </p:cNvPr>
          <p:cNvGrpSpPr>
            <a:grpSpLocks/>
          </p:cNvGrpSpPr>
          <p:nvPr/>
        </p:nvGrpSpPr>
        <p:grpSpPr>
          <a:xfrm>
            <a:off x="3830999" y="5454000"/>
            <a:ext cx="1080000" cy="269998"/>
            <a:chOff x="6318792" y="1372148"/>
            <a:chExt cx="1188283" cy="501635"/>
          </a:xfrm>
          <a:scene3d>
            <a:camera prst="orthographicFront">
              <a:rot lat="0" lon="0" rev="0"/>
            </a:camera>
            <a:lightRig rig="glow" dir="t">
              <a:rot lat="0" lon="0" rev="4800000"/>
            </a:lightRig>
          </a:scene3d>
        </p:grpSpPr>
        <p:sp>
          <p:nvSpPr>
            <p:cNvPr id="117"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118"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4C4948"/>
                  </a:solidFill>
                  <a:latin typeface="微軟正黑體" panose="020B0604030504040204" pitchFamily="34" charset="-120"/>
                  <a:ea typeface="微軟正黑體" panose="020B0604030504040204" pitchFamily="34" charset="-120"/>
                </a:rPr>
                <a:t>高雄分公司</a:t>
              </a:r>
            </a:p>
          </p:txBody>
        </p:sp>
      </p:grpSp>
      <p:grpSp>
        <p:nvGrpSpPr>
          <p:cNvPr id="119" name="组合 89">
            <a:extLst>
              <a:ext uri="{FF2B5EF4-FFF2-40B4-BE49-F238E27FC236}">
                <a16:creationId xmlns:a16="http://schemas.microsoft.com/office/drawing/2014/main" xmlns="" id="{69D7ECA3-40C7-4DB1-A1D4-57DE8B6D6197}"/>
              </a:ext>
            </a:extLst>
          </p:cNvPr>
          <p:cNvGrpSpPr>
            <a:grpSpLocks/>
          </p:cNvGrpSpPr>
          <p:nvPr/>
        </p:nvGrpSpPr>
        <p:grpSpPr>
          <a:xfrm>
            <a:off x="6845999" y="3294000"/>
            <a:ext cx="1080000" cy="269998"/>
            <a:chOff x="6318792" y="1372148"/>
            <a:chExt cx="1188283" cy="501635"/>
          </a:xfrm>
          <a:scene3d>
            <a:camera prst="orthographicFront">
              <a:rot lat="0" lon="0" rev="0"/>
            </a:camera>
            <a:lightRig rig="glow" dir="t">
              <a:rot lat="0" lon="0" rev="4800000"/>
            </a:lightRig>
          </a:scene3d>
        </p:grpSpPr>
        <p:sp>
          <p:nvSpPr>
            <p:cNvPr id="120"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121"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0064A6"/>
                  </a:solidFill>
                  <a:latin typeface="微軟正黑體" panose="020B0604030504040204" pitchFamily="34" charset="-120"/>
                  <a:ea typeface="微軟正黑體" panose="020B0604030504040204" pitchFamily="34" charset="-120"/>
                </a:rPr>
                <a:t>花東營業所</a:t>
              </a:r>
            </a:p>
          </p:txBody>
        </p:sp>
      </p:grpSp>
      <p:grpSp>
        <p:nvGrpSpPr>
          <p:cNvPr id="122" name="组合 89">
            <a:extLst>
              <a:ext uri="{FF2B5EF4-FFF2-40B4-BE49-F238E27FC236}">
                <a16:creationId xmlns:a16="http://schemas.microsoft.com/office/drawing/2014/main" xmlns="" id="{69D7ECA3-40C7-4DB1-A1D4-57DE8B6D6197}"/>
              </a:ext>
            </a:extLst>
          </p:cNvPr>
          <p:cNvGrpSpPr>
            <a:grpSpLocks/>
          </p:cNvGrpSpPr>
          <p:nvPr/>
        </p:nvGrpSpPr>
        <p:grpSpPr>
          <a:xfrm>
            <a:off x="5360999" y="5184000"/>
            <a:ext cx="1080000" cy="269998"/>
            <a:chOff x="6318792" y="1372148"/>
            <a:chExt cx="1188283" cy="501635"/>
          </a:xfrm>
          <a:scene3d>
            <a:camera prst="orthographicFront">
              <a:rot lat="0" lon="0" rev="0"/>
            </a:camera>
            <a:lightRig rig="glow" dir="t">
              <a:rot lat="0" lon="0" rev="4800000"/>
            </a:lightRig>
          </a:scene3d>
        </p:grpSpPr>
        <p:sp>
          <p:nvSpPr>
            <p:cNvPr id="123"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188283" cy="468195"/>
            </a:xfrm>
            <a:prstGeom prst="roundRect">
              <a:avLst>
                <a:gd name="adj" fmla="val 50000"/>
              </a:avLst>
            </a:prstGeom>
            <a:noFill/>
            <a:ln w="2540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4C4948"/>
                </a:solidFill>
                <a:latin typeface="微軟正黑體" panose="020B0604030504040204" pitchFamily="34" charset="-120"/>
                <a:ea typeface="微軟正黑體" panose="020B0604030504040204" pitchFamily="34" charset="-120"/>
              </a:endParaRPr>
            </a:p>
          </p:txBody>
        </p:sp>
        <p:sp>
          <p:nvSpPr>
            <p:cNvPr id="124" name="TextBox 88">
              <a:extLst>
                <a:ext uri="{FF2B5EF4-FFF2-40B4-BE49-F238E27FC236}">
                  <a16:creationId xmlns:a16="http://schemas.microsoft.com/office/drawing/2014/main" xmlns="" id="{6955B291-76E6-49FB-8D44-CA9D0541AB11}"/>
                </a:ext>
              </a:extLst>
            </p:cNvPr>
            <p:cNvSpPr txBox="1"/>
            <p:nvPr/>
          </p:nvSpPr>
          <p:spPr>
            <a:xfrm>
              <a:off x="6368304" y="1387732"/>
              <a:ext cx="1089259" cy="486051"/>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nchor="ctr">
              <a:spAutoFit/>
            </a:bodyPr>
            <a:lstStyle/>
            <a:p>
              <a:pPr algn="dist"/>
              <a:r>
                <a:rPr lang="zh-TW" altLang="en-US" sz="1100" b="1" dirty="0">
                  <a:solidFill>
                    <a:srgbClr val="0064A6"/>
                  </a:solidFill>
                  <a:latin typeface="微軟正黑體" panose="020B0604030504040204" pitchFamily="34" charset="-120"/>
                  <a:ea typeface="微軟正黑體" panose="020B0604030504040204" pitchFamily="34" charset="-120"/>
                </a:rPr>
                <a:t>屏東營業所</a:t>
              </a:r>
            </a:p>
          </p:txBody>
        </p:sp>
      </p:grpSp>
      <p:grpSp>
        <p:nvGrpSpPr>
          <p:cNvPr id="137" name="组合 89">
            <a:extLst>
              <a:ext uri="{FF2B5EF4-FFF2-40B4-BE49-F238E27FC236}">
                <a16:creationId xmlns:a16="http://schemas.microsoft.com/office/drawing/2014/main" xmlns="" id="{69D7ECA3-40C7-4DB1-A1D4-57DE8B6D6197}"/>
              </a:ext>
            </a:extLst>
          </p:cNvPr>
          <p:cNvGrpSpPr>
            <a:grpSpLocks/>
          </p:cNvGrpSpPr>
          <p:nvPr/>
        </p:nvGrpSpPr>
        <p:grpSpPr>
          <a:xfrm>
            <a:off x="298570" y="1359000"/>
            <a:ext cx="2134548" cy="461665"/>
            <a:chOff x="6267181" y="1369128"/>
            <a:chExt cx="1663964" cy="507675"/>
          </a:xfrm>
        </p:grpSpPr>
        <p:sp>
          <p:nvSpPr>
            <p:cNvPr id="138" name="矩形: 圆角 90">
              <a:extLst>
                <a:ext uri="{FF2B5EF4-FFF2-40B4-BE49-F238E27FC236}">
                  <a16:creationId xmlns:a16="http://schemas.microsoft.com/office/drawing/2014/main" xmlns="" id="{FC89C6F4-8337-4170-B592-A8C82CD567CC}"/>
                </a:ext>
              </a:extLst>
            </p:cNvPr>
            <p:cNvSpPr>
              <a:spLocks/>
            </p:cNvSpPr>
            <p:nvPr/>
          </p:nvSpPr>
          <p:spPr>
            <a:xfrm flipH="1">
              <a:off x="6318792" y="1372148"/>
              <a:ext cx="1599615" cy="501638"/>
            </a:xfrm>
            <a:prstGeom prst="roundRect">
              <a:avLst>
                <a:gd name="adj" fmla="val 50000"/>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4948"/>
                </a:solidFill>
              </a:endParaRPr>
            </a:p>
          </p:txBody>
        </p:sp>
        <p:sp>
          <p:nvSpPr>
            <p:cNvPr id="139" name="TextBox 88">
              <a:extLst>
                <a:ext uri="{FF2B5EF4-FFF2-40B4-BE49-F238E27FC236}">
                  <a16:creationId xmlns:a16="http://schemas.microsoft.com/office/drawing/2014/main" xmlns="" id="{6955B291-76E6-49FB-8D44-CA9D0541AB11}"/>
                </a:ext>
              </a:extLst>
            </p:cNvPr>
            <p:cNvSpPr txBox="1"/>
            <p:nvPr/>
          </p:nvSpPr>
          <p:spPr>
            <a:xfrm>
              <a:off x="6267181" y="1369128"/>
              <a:ext cx="1663964" cy="507675"/>
            </a:xfrm>
            <a:prstGeom prst="rect">
              <a:avLst/>
            </a:prstGeom>
            <a:noFill/>
          </p:spPr>
          <p:txBody>
            <a:bodyPr wrap="square" rtlCol="0">
              <a:spAutoFit/>
            </a:bodyPr>
            <a:lstStyle/>
            <a:p>
              <a:pPr algn="dist"/>
              <a:r>
                <a:rPr lang="zh-TW" altLang="en-US" sz="2400" b="1" dirty="0">
                  <a:solidFill>
                    <a:srgbClr val="00B4E3"/>
                  </a:solidFill>
                  <a:latin typeface="微軟正黑體" panose="020B0604030504040204" pitchFamily="34" charset="-120"/>
                  <a:ea typeface="微軟正黑體" panose="020B0604030504040204" pitchFamily="34" charset="-120"/>
                </a:rPr>
                <a:t>技術訓練中心</a:t>
              </a:r>
            </a:p>
          </p:txBody>
        </p:sp>
      </p:grpSp>
      <p:sp>
        <p:nvSpPr>
          <p:cNvPr id="146"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技術訓練及生產據點</a:t>
            </a:r>
          </a:p>
        </p:txBody>
      </p:sp>
      <p:grpSp>
        <p:nvGrpSpPr>
          <p:cNvPr id="129" name="组合 89">
            <a:extLst>
              <a:ext uri="{FF2B5EF4-FFF2-40B4-BE49-F238E27FC236}">
                <a16:creationId xmlns:a16="http://schemas.microsoft.com/office/drawing/2014/main" xmlns="" id="{F2F87050-9FCD-4D80-AA2F-8DF0A9E7C861}"/>
              </a:ext>
            </a:extLst>
          </p:cNvPr>
          <p:cNvGrpSpPr>
            <a:grpSpLocks/>
          </p:cNvGrpSpPr>
          <p:nvPr/>
        </p:nvGrpSpPr>
        <p:grpSpPr>
          <a:xfrm>
            <a:off x="4970919" y="1170983"/>
            <a:ext cx="1080000" cy="453390"/>
            <a:chOff x="6318792" y="1372148"/>
            <a:chExt cx="1188283" cy="468195"/>
          </a:xfrm>
        </p:grpSpPr>
        <p:sp>
          <p:nvSpPr>
            <p:cNvPr id="130" name="矩形: 圆角 90">
              <a:extLst>
                <a:ext uri="{FF2B5EF4-FFF2-40B4-BE49-F238E27FC236}">
                  <a16:creationId xmlns:a16="http://schemas.microsoft.com/office/drawing/2014/main" xmlns="" id="{A279D53F-B0E5-421B-A01C-947B981D7DC2}"/>
                </a:ext>
              </a:extLst>
            </p:cNvPr>
            <p:cNvSpPr>
              <a:spLocks/>
            </p:cNvSpPr>
            <p:nvPr/>
          </p:nvSpPr>
          <p:spPr>
            <a:xfrm flipH="1">
              <a:off x="6318792" y="1372148"/>
              <a:ext cx="1188283" cy="468195"/>
            </a:xfrm>
            <a:prstGeom prst="roundRect">
              <a:avLst>
                <a:gd name="adj" fmla="val 50000"/>
              </a:avLst>
            </a:prstGeom>
            <a:noFill/>
            <a:ln w="25400">
              <a:solidFill>
                <a:srgbClr val="00B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00B4E3"/>
                </a:solidFill>
                <a:latin typeface="微軟正黑體" panose="020B0604030504040204" pitchFamily="34" charset="-120"/>
                <a:ea typeface="微軟正黑體" panose="020B0604030504040204" pitchFamily="34" charset="-120"/>
              </a:endParaRPr>
            </a:p>
          </p:txBody>
        </p:sp>
        <p:sp>
          <p:nvSpPr>
            <p:cNvPr id="131" name="TextBox 88">
              <a:extLst>
                <a:ext uri="{FF2B5EF4-FFF2-40B4-BE49-F238E27FC236}">
                  <a16:creationId xmlns:a16="http://schemas.microsoft.com/office/drawing/2014/main" xmlns="" id="{962D4498-E8B8-4101-BF30-837C0D62F3BE}"/>
                </a:ext>
              </a:extLst>
            </p:cNvPr>
            <p:cNvSpPr txBox="1"/>
            <p:nvPr/>
          </p:nvSpPr>
          <p:spPr>
            <a:xfrm>
              <a:off x="6368305" y="1449207"/>
              <a:ext cx="1089260" cy="309304"/>
            </a:xfrm>
            <a:prstGeom prst="rect">
              <a:avLst/>
            </a:prstGeom>
            <a:noFill/>
            <a:ln>
              <a:noFill/>
            </a:ln>
          </p:spPr>
          <p:txBody>
            <a:bodyPr wrap="square" rtlCol="0" anchor="ctr">
              <a:spAutoFit/>
            </a:bodyPr>
            <a:lstStyle/>
            <a:p>
              <a:pPr algn="dist"/>
              <a:r>
                <a:rPr lang="zh-TW" altLang="en-US" sz="1100" b="1" dirty="0">
                  <a:solidFill>
                    <a:srgbClr val="00B4E3"/>
                  </a:solidFill>
                  <a:latin typeface="微軟正黑體" panose="020B0604030504040204" pitchFamily="34" charset="-120"/>
                  <a:ea typeface="微軟正黑體" panose="020B0604030504040204" pitchFamily="34" charset="-120"/>
                </a:rPr>
                <a:t>桃園工廠</a:t>
              </a:r>
              <a:endParaRPr lang="en-US" altLang="zh-TW" sz="1100" b="1" dirty="0">
                <a:solidFill>
                  <a:srgbClr val="00B4E3"/>
                </a:solidFill>
                <a:latin typeface="微軟正黑體" panose="020B0604030504040204" pitchFamily="34" charset="-120"/>
                <a:ea typeface="微軟正黑體" panose="020B0604030504040204" pitchFamily="34" charset="-120"/>
              </a:endParaRPr>
            </a:p>
          </p:txBody>
        </p:sp>
      </p:grpSp>
      <p:pic>
        <p:nvPicPr>
          <p:cNvPr id="132" name="圖片 131">
            <a:extLst>
              <a:ext uri="{FF2B5EF4-FFF2-40B4-BE49-F238E27FC236}">
                <a16:creationId xmlns:a16="http://schemas.microsoft.com/office/drawing/2014/main" xmlns="" id="{2D0AEEE0-D5E5-44B6-8524-D96CE3EAC2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2000" y="1719000"/>
            <a:ext cx="332602" cy="346202"/>
          </a:xfrm>
          <a:prstGeom prst="rect">
            <a:avLst/>
          </a:prstGeom>
        </p:spPr>
      </p:pic>
      <p:grpSp>
        <p:nvGrpSpPr>
          <p:cNvPr id="5" name="群組 4">
            <a:extLst>
              <a:ext uri="{FF2B5EF4-FFF2-40B4-BE49-F238E27FC236}">
                <a16:creationId xmlns:a16="http://schemas.microsoft.com/office/drawing/2014/main" xmlns="" id="{721F6142-9820-4730-B039-2537C55735FB}"/>
              </a:ext>
            </a:extLst>
          </p:cNvPr>
          <p:cNvGrpSpPr/>
          <p:nvPr/>
        </p:nvGrpSpPr>
        <p:grpSpPr>
          <a:xfrm>
            <a:off x="246623" y="4779000"/>
            <a:ext cx="3537512" cy="1345412"/>
            <a:chOff x="246623" y="3492486"/>
            <a:chExt cx="3537512" cy="1345412"/>
          </a:xfrm>
        </p:grpSpPr>
        <p:grpSp>
          <p:nvGrpSpPr>
            <p:cNvPr id="4" name="群組 3">
              <a:extLst>
                <a:ext uri="{FF2B5EF4-FFF2-40B4-BE49-F238E27FC236}">
                  <a16:creationId xmlns:a16="http://schemas.microsoft.com/office/drawing/2014/main" xmlns="" id="{47DCAF5C-A6DD-4741-B763-F344CB526204}"/>
                </a:ext>
              </a:extLst>
            </p:cNvPr>
            <p:cNvGrpSpPr/>
            <p:nvPr/>
          </p:nvGrpSpPr>
          <p:grpSpPr>
            <a:xfrm>
              <a:off x="246623" y="3492486"/>
              <a:ext cx="3065300" cy="1345412"/>
              <a:chOff x="315915" y="3607536"/>
              <a:chExt cx="3065300" cy="1345412"/>
            </a:xfrm>
          </p:grpSpPr>
          <p:sp>
            <p:nvSpPr>
              <p:cNvPr id="147" name="圆角矩形 2">
                <a:extLst>
                  <a:ext uri="{FF2B5EF4-FFF2-40B4-BE49-F238E27FC236}">
                    <a16:creationId xmlns:a16="http://schemas.microsoft.com/office/drawing/2014/main" xmlns="" id="{C4BE7B15-922B-42B8-B512-BCDD5E407004}"/>
                  </a:ext>
                </a:extLst>
              </p:cNvPr>
              <p:cNvSpPr/>
              <p:nvPr/>
            </p:nvSpPr>
            <p:spPr>
              <a:xfrm>
                <a:off x="381821" y="3693850"/>
                <a:ext cx="2883963" cy="1147338"/>
              </a:xfrm>
              <a:prstGeom prst="roundRect">
                <a:avLst>
                  <a:gd name="adj" fmla="val 0"/>
                </a:avLst>
              </a:prstGeom>
              <a:noFill/>
              <a:ln w="3175">
                <a:solidFill>
                  <a:srgbClr val="00B4E3"/>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9170"/>
                <a:endParaRPr lang="zh-CN" altLang="en-US" sz="2400">
                  <a:solidFill>
                    <a:prstClr val="white"/>
                  </a:solidFill>
                </a:endParaRPr>
              </a:p>
            </p:txBody>
          </p:sp>
          <p:sp>
            <p:nvSpPr>
              <p:cNvPr id="148" name="矩形 93">
                <a:extLst>
                  <a:ext uri="{FF2B5EF4-FFF2-40B4-BE49-F238E27FC236}">
                    <a16:creationId xmlns:a16="http://schemas.microsoft.com/office/drawing/2014/main" xmlns="" id="{C99C46B9-6908-4B56-A3C0-9B001335C513}"/>
                  </a:ext>
                </a:extLst>
              </p:cNvPr>
              <p:cNvSpPr/>
              <p:nvPr/>
            </p:nvSpPr>
            <p:spPr>
              <a:xfrm>
                <a:off x="315915" y="3607536"/>
                <a:ext cx="360000" cy="360000"/>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B4E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9170"/>
                <a:endParaRPr lang="zh-CN" altLang="en-US" sz="2400">
                  <a:solidFill>
                    <a:prstClr val="white"/>
                  </a:solidFill>
                </a:endParaRPr>
              </a:p>
            </p:txBody>
          </p:sp>
          <p:sp>
            <p:nvSpPr>
              <p:cNvPr id="149" name="矩形 93">
                <a:extLst>
                  <a:ext uri="{FF2B5EF4-FFF2-40B4-BE49-F238E27FC236}">
                    <a16:creationId xmlns:a16="http://schemas.microsoft.com/office/drawing/2014/main" xmlns="" id="{FC986E5B-4CB7-4A95-BAA3-51EB7E64A12D}"/>
                  </a:ext>
                </a:extLst>
              </p:cNvPr>
              <p:cNvSpPr/>
              <p:nvPr/>
            </p:nvSpPr>
            <p:spPr>
              <a:xfrm rot="10800000">
                <a:off x="3021215" y="4592948"/>
                <a:ext cx="360000" cy="360000"/>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B4E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9170"/>
                <a:endParaRPr lang="zh-CN" altLang="en-US" sz="2400">
                  <a:solidFill>
                    <a:prstClr val="white"/>
                  </a:solidFill>
                </a:endParaRPr>
              </a:p>
            </p:txBody>
          </p:sp>
        </p:grpSp>
        <p:sp>
          <p:nvSpPr>
            <p:cNvPr id="150" name="矩形 149">
              <a:extLst>
                <a:ext uri="{FF2B5EF4-FFF2-40B4-BE49-F238E27FC236}">
                  <a16:creationId xmlns:a16="http://schemas.microsoft.com/office/drawing/2014/main" xmlns="" id="{3239BA5C-FB54-4B57-964A-57103D8043C9}"/>
                </a:ext>
              </a:extLst>
            </p:cNvPr>
            <p:cNvSpPr/>
            <p:nvPr/>
          </p:nvSpPr>
          <p:spPr>
            <a:xfrm>
              <a:off x="364135" y="3673336"/>
              <a:ext cx="3420000" cy="1015663"/>
            </a:xfrm>
            <a:prstGeom prst="rect">
              <a:avLst/>
            </a:prstGeom>
          </p:spPr>
          <p:txBody>
            <a:bodyPr wrap="square">
              <a:spAutoFit/>
            </a:bodyPr>
            <a:lstStyle/>
            <a:p>
              <a:r>
                <a:rPr lang="zh-TW" altLang="en-US" sz="3000" b="1" dirty="0">
                  <a:solidFill>
                    <a:srgbClr val="00B4E3"/>
                  </a:solidFill>
                  <a:latin typeface="微軟正黑體"/>
                  <a:ea typeface="微軟正黑體"/>
                </a:rPr>
                <a:t>全國最大</a:t>
              </a:r>
              <a:endParaRPr lang="en-US" altLang="zh-TW" sz="3000" b="1" dirty="0">
                <a:solidFill>
                  <a:srgbClr val="00B4E3"/>
                </a:solidFill>
                <a:latin typeface="微軟正黑體"/>
                <a:ea typeface="微軟正黑體"/>
              </a:endParaRPr>
            </a:p>
            <a:p>
              <a:r>
                <a:rPr lang="zh-TW" altLang="en-US" sz="3000" dirty="0">
                  <a:solidFill>
                    <a:srgbClr val="00B4E3"/>
                  </a:solidFill>
                  <a:latin typeface="微軟正黑體"/>
                  <a:ea typeface="微軟正黑體"/>
                </a:rPr>
                <a:t>變頻冷氣製造廠</a:t>
              </a:r>
            </a:p>
          </p:txBody>
        </p:sp>
      </p:grpSp>
      <p:sp>
        <p:nvSpPr>
          <p:cNvPr id="151" name="矩形: 圆角 90">
            <a:extLst>
              <a:ext uri="{FF2B5EF4-FFF2-40B4-BE49-F238E27FC236}">
                <a16:creationId xmlns:a16="http://schemas.microsoft.com/office/drawing/2014/main" xmlns="" id="{06CD2CDB-5863-436F-8A42-019FF248A0FD}"/>
              </a:ext>
            </a:extLst>
          </p:cNvPr>
          <p:cNvSpPr>
            <a:spLocks/>
          </p:cNvSpPr>
          <p:nvPr/>
        </p:nvSpPr>
        <p:spPr>
          <a:xfrm flipH="1">
            <a:off x="391238" y="3834000"/>
            <a:ext cx="2052001" cy="456175"/>
          </a:xfrm>
          <a:prstGeom prst="roundRect">
            <a:avLst>
              <a:gd name="adj" fmla="val 50000"/>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C4948"/>
              </a:solidFill>
            </a:endParaRPr>
          </a:p>
        </p:txBody>
      </p:sp>
      <p:sp>
        <p:nvSpPr>
          <p:cNvPr id="152" name="TextBox 88">
            <a:extLst>
              <a:ext uri="{FF2B5EF4-FFF2-40B4-BE49-F238E27FC236}">
                <a16:creationId xmlns:a16="http://schemas.microsoft.com/office/drawing/2014/main" xmlns="" id="{DCE7A4A3-4E39-459C-B1ED-1717DE3C3BF2}"/>
              </a:ext>
            </a:extLst>
          </p:cNvPr>
          <p:cNvSpPr txBox="1"/>
          <p:nvPr/>
        </p:nvSpPr>
        <p:spPr>
          <a:xfrm>
            <a:off x="365928" y="3910267"/>
            <a:ext cx="2134548" cy="461665"/>
          </a:xfrm>
          <a:prstGeom prst="rect">
            <a:avLst/>
          </a:prstGeom>
          <a:noFill/>
        </p:spPr>
        <p:txBody>
          <a:bodyPr wrap="square" rtlCol="0">
            <a:spAutoFit/>
          </a:bodyPr>
          <a:lstStyle/>
          <a:p>
            <a:pPr algn="dist"/>
            <a:r>
              <a:rPr lang="zh-TW" altLang="en-US" sz="2400" b="1" dirty="0">
                <a:solidFill>
                  <a:srgbClr val="00B4E3"/>
                </a:solidFill>
                <a:latin typeface="微軟正黑體" panose="020B0604030504040204" pitchFamily="34" charset="-120"/>
                <a:ea typeface="微軟正黑體" panose="020B0604030504040204" pitchFamily="34" charset="-120"/>
              </a:rPr>
              <a:t>桃園工廠</a:t>
            </a:r>
          </a:p>
        </p:txBody>
      </p:sp>
    </p:spTree>
    <p:extLst>
      <p:ext uri="{BB962C8B-B14F-4D97-AF65-F5344CB8AC3E}">
        <p14:creationId xmlns:p14="http://schemas.microsoft.com/office/powerpoint/2010/main" val="2473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360"/>
                                          </p:val>
                                        </p:tav>
                                        <p:tav tm="100000">
                                          <p:val>
                                            <p:fltVal val="0"/>
                                          </p:val>
                                        </p:tav>
                                      </p:tavLst>
                                    </p:anim>
                                    <p:animEffect transition="in" filter="fade">
                                      <p:cBhvr>
                                        <p:cTn id="10" dur="750"/>
                                        <p:tgtEl>
                                          <p:spTgt spid="15"/>
                                        </p:tgtEl>
                                      </p:cBhvr>
                                    </p:animEffect>
                                  </p:childTnLst>
                                </p:cTn>
                              </p:par>
                            </p:childTnLst>
                          </p:cTn>
                        </p:par>
                        <p:par>
                          <p:cTn id="11" fill="hold">
                            <p:stCondLst>
                              <p:cond delay="750"/>
                            </p:stCondLst>
                            <p:childTnLst>
                              <p:par>
                                <p:cTn id="12" presetID="49" presetClass="entr" presetSubtype="0" decel="100000" fill="hold" nodeType="afterEffect">
                                  <p:stCondLst>
                                    <p:cond delay="0"/>
                                  </p:stCondLst>
                                  <p:childTnLst>
                                    <p:set>
                                      <p:cBhvr>
                                        <p:cTn id="13" dur="1" fill="hold">
                                          <p:stCondLst>
                                            <p:cond delay="0"/>
                                          </p:stCondLst>
                                        </p:cTn>
                                        <p:tgtEl>
                                          <p:spTgt spid="129"/>
                                        </p:tgtEl>
                                        <p:attrNameLst>
                                          <p:attrName>style.visibility</p:attrName>
                                        </p:attrNameLst>
                                      </p:cBhvr>
                                      <p:to>
                                        <p:strVal val="visible"/>
                                      </p:to>
                                    </p:set>
                                    <p:anim calcmode="lin" valueType="num">
                                      <p:cBhvr>
                                        <p:cTn id="14" dur="750" fill="hold"/>
                                        <p:tgtEl>
                                          <p:spTgt spid="129"/>
                                        </p:tgtEl>
                                        <p:attrNameLst>
                                          <p:attrName>ppt_w</p:attrName>
                                        </p:attrNameLst>
                                      </p:cBhvr>
                                      <p:tavLst>
                                        <p:tav tm="0">
                                          <p:val>
                                            <p:fltVal val="0"/>
                                          </p:val>
                                        </p:tav>
                                        <p:tav tm="100000">
                                          <p:val>
                                            <p:strVal val="#ppt_w"/>
                                          </p:val>
                                        </p:tav>
                                      </p:tavLst>
                                    </p:anim>
                                    <p:anim calcmode="lin" valueType="num">
                                      <p:cBhvr>
                                        <p:cTn id="15" dur="750" fill="hold"/>
                                        <p:tgtEl>
                                          <p:spTgt spid="129"/>
                                        </p:tgtEl>
                                        <p:attrNameLst>
                                          <p:attrName>ppt_h</p:attrName>
                                        </p:attrNameLst>
                                      </p:cBhvr>
                                      <p:tavLst>
                                        <p:tav tm="0">
                                          <p:val>
                                            <p:fltVal val="0"/>
                                          </p:val>
                                        </p:tav>
                                        <p:tav tm="100000">
                                          <p:val>
                                            <p:strVal val="#ppt_h"/>
                                          </p:val>
                                        </p:tav>
                                      </p:tavLst>
                                    </p:anim>
                                    <p:anim calcmode="lin" valueType="num">
                                      <p:cBhvr>
                                        <p:cTn id="16" dur="750" fill="hold"/>
                                        <p:tgtEl>
                                          <p:spTgt spid="129"/>
                                        </p:tgtEl>
                                        <p:attrNameLst>
                                          <p:attrName>style.rotation</p:attrName>
                                        </p:attrNameLst>
                                      </p:cBhvr>
                                      <p:tavLst>
                                        <p:tav tm="0">
                                          <p:val>
                                            <p:fltVal val="360"/>
                                          </p:val>
                                        </p:tav>
                                        <p:tav tm="100000">
                                          <p:val>
                                            <p:fltVal val="0"/>
                                          </p:val>
                                        </p:tav>
                                      </p:tavLst>
                                    </p:anim>
                                    <p:animEffect transition="in" filter="fade">
                                      <p:cBhvr>
                                        <p:cTn id="17" dur="75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66400" y="2207478"/>
            <a:ext cx="604260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nSpc>
                <a:spcPct val="120000"/>
              </a:lnSpc>
              <a:spcBef>
                <a:spcPts val="0"/>
              </a:spcBef>
              <a:buClrTx/>
              <a:buSzTx/>
              <a:buFontTx/>
              <a:buNone/>
            </a:pPr>
            <a:r>
              <a:rPr lang="zh-TW" altLang="en-US" sz="1800" dirty="0">
                <a:solidFill>
                  <a:srgbClr val="4C4948"/>
                </a:solidFill>
                <a:latin typeface="+mn-lt"/>
                <a:ea typeface="微軟正黑體" panose="020B0604030504040204" pitchFamily="34" charset="-120"/>
              </a:rPr>
              <a:t>由日立製作所推動</a:t>
            </a:r>
            <a:r>
              <a:rPr lang="en-US" altLang="zh-TW" sz="1800" dirty="0">
                <a:solidFill>
                  <a:srgbClr val="4C4948"/>
                </a:solidFill>
                <a:latin typeface="+mn-lt"/>
                <a:ea typeface="微軟正黑體" panose="020B0604030504040204" pitchFamily="34" charset="-120"/>
              </a:rPr>
              <a:t>〝Inspiration of the Year Global Award〞</a:t>
            </a:r>
            <a:r>
              <a:rPr lang="zh-TW" altLang="en-US" sz="1800" dirty="0">
                <a:solidFill>
                  <a:srgbClr val="4C4948"/>
                </a:solidFill>
                <a:latin typeface="+mn-lt"/>
                <a:ea typeface="微軟正黑體" panose="020B0604030504040204" pitchFamily="34" charset="-120"/>
              </a:rPr>
              <a:t>活動，日前公佈（台日）榮獲「</a:t>
            </a:r>
            <a:r>
              <a:rPr lang="en-US" altLang="zh-TW" sz="1800" dirty="0">
                <a:solidFill>
                  <a:srgbClr val="4C4948"/>
                </a:solidFill>
                <a:latin typeface="+mn-lt"/>
                <a:ea typeface="微軟正黑體" panose="020B0604030504040204" pitchFamily="34" charset="-120"/>
              </a:rPr>
              <a:t>CSR</a:t>
            </a:r>
            <a:r>
              <a:rPr lang="zh-TW" altLang="en-US" sz="1800" dirty="0">
                <a:solidFill>
                  <a:srgbClr val="4C4948"/>
                </a:solidFill>
                <a:latin typeface="+mn-lt"/>
                <a:ea typeface="微軟正黑體" panose="020B0604030504040204" pitchFamily="34" charset="-120"/>
              </a:rPr>
              <a:t>賞」，</a:t>
            </a:r>
            <a:r>
              <a:rPr lang="en-US" altLang="zh-TW" sz="1800" dirty="0">
                <a:solidFill>
                  <a:srgbClr val="4C4948"/>
                </a:solidFill>
                <a:latin typeface="+mn-lt"/>
                <a:ea typeface="微軟正黑體" panose="020B0604030504040204" pitchFamily="34" charset="-120"/>
              </a:rPr>
              <a:t/>
            </a:r>
            <a:br>
              <a:rPr lang="en-US" altLang="zh-TW" sz="1800" dirty="0">
                <a:solidFill>
                  <a:srgbClr val="4C4948"/>
                </a:solidFill>
                <a:latin typeface="+mn-lt"/>
                <a:ea typeface="微軟正黑體" panose="020B0604030504040204" pitchFamily="34" charset="-120"/>
              </a:rPr>
            </a:br>
            <a:r>
              <a:rPr lang="zh-TW" altLang="en-US" sz="1800" dirty="0">
                <a:solidFill>
                  <a:srgbClr val="4C4948"/>
                </a:solidFill>
                <a:latin typeface="+mn-lt"/>
                <a:ea typeface="微軟正黑體" panose="020B0604030504040204" pitchFamily="34" charset="-120"/>
              </a:rPr>
              <a:t>得獎案名：善盡社會參與、環境保護等企業社會責任</a:t>
            </a:r>
            <a:r>
              <a:rPr lang="en-US" altLang="zh-TW" sz="1800" dirty="0">
                <a:solidFill>
                  <a:srgbClr val="4C4948"/>
                </a:solidFill>
                <a:latin typeface="+mn-lt"/>
                <a:ea typeface="微軟正黑體" panose="020B0604030504040204" pitchFamily="34" charset="-120"/>
              </a:rPr>
              <a:t>CSR</a:t>
            </a:r>
            <a:r>
              <a:rPr lang="zh-TW" altLang="en-US" sz="1800" dirty="0">
                <a:solidFill>
                  <a:srgbClr val="4C4948"/>
                </a:solidFill>
                <a:latin typeface="+mn-lt"/>
                <a:ea typeface="微軟正黑體" panose="020B0604030504040204" pitchFamily="34" charset="-120"/>
              </a:rPr>
              <a:t>，並連續</a:t>
            </a:r>
            <a:r>
              <a:rPr lang="en-US" altLang="zh-TW" sz="1800" dirty="0">
                <a:solidFill>
                  <a:srgbClr val="4C4948"/>
                </a:solidFill>
                <a:latin typeface="+mn-lt"/>
                <a:ea typeface="微軟正黑體" panose="020B0604030504040204" pitchFamily="34" charset="-120"/>
              </a:rPr>
              <a:t>5</a:t>
            </a:r>
            <a:r>
              <a:rPr lang="zh-TW" altLang="en-US" sz="1800" dirty="0">
                <a:solidFill>
                  <a:srgbClr val="4C4948"/>
                </a:solidFill>
                <a:latin typeface="+mn-lt"/>
                <a:ea typeface="微軟正黑體" panose="020B0604030504040204" pitchFamily="34" charset="-120"/>
              </a:rPr>
              <a:t>年榮獲天下雜誌</a:t>
            </a:r>
            <a:r>
              <a:rPr lang="en-US" altLang="zh-TW" sz="1800" dirty="0">
                <a:solidFill>
                  <a:srgbClr val="4C4948"/>
                </a:solidFill>
                <a:latin typeface="+mn-lt"/>
                <a:ea typeface="微軟正黑體" panose="020B0604030504040204" pitchFamily="34" charset="-120"/>
              </a:rPr>
              <a:t>CSR</a:t>
            </a:r>
            <a:r>
              <a:rPr lang="zh-TW" altLang="en-US" sz="1800" dirty="0">
                <a:solidFill>
                  <a:srgbClr val="4C4948"/>
                </a:solidFill>
                <a:latin typeface="+mn-lt"/>
                <a:ea typeface="微軟正黑體" panose="020B0604030504040204" pitchFamily="34" charset="-120"/>
              </a:rPr>
              <a:t>項「天下企業公民獎」。</a:t>
            </a:r>
            <a:endParaRPr lang="en-US" altLang="zh-TW" sz="1800" dirty="0">
              <a:solidFill>
                <a:srgbClr val="4C4948"/>
              </a:solidFill>
              <a:latin typeface="+mn-lt"/>
              <a:ea typeface="微軟正黑體" panose="020B0604030504040204" pitchFamily="34" charset="-120"/>
            </a:endParaRPr>
          </a:p>
          <a:p>
            <a:pPr>
              <a:lnSpc>
                <a:spcPct val="120000"/>
              </a:lnSpc>
              <a:spcBef>
                <a:spcPts val="0"/>
              </a:spcBef>
              <a:buClrTx/>
              <a:buSzTx/>
              <a:buFontTx/>
              <a:buNone/>
            </a:pPr>
            <a:r>
              <a:rPr lang="zh-TW" altLang="en-US" sz="1800" dirty="0">
                <a:solidFill>
                  <a:srgbClr val="4C4948"/>
                </a:solidFill>
                <a:latin typeface="+mn-lt"/>
                <a:ea typeface="微軟正黑體" panose="020B0604030504040204" pitchFamily="34" charset="-120"/>
              </a:rPr>
              <a:t>榮獲殊榮誠屬不易，實為全公司共同耕耘努力的成果，</a:t>
            </a:r>
            <a:r>
              <a:rPr lang="en-US" altLang="zh-TW" sz="1800" dirty="0">
                <a:solidFill>
                  <a:srgbClr val="4C4948"/>
                </a:solidFill>
                <a:latin typeface="+mn-lt"/>
                <a:ea typeface="微軟正黑體" panose="020B0604030504040204" pitchFamily="34" charset="-120"/>
              </a:rPr>
              <a:t/>
            </a:r>
            <a:br>
              <a:rPr lang="en-US" altLang="zh-TW" sz="1800" dirty="0">
                <a:solidFill>
                  <a:srgbClr val="4C4948"/>
                </a:solidFill>
                <a:latin typeface="+mn-lt"/>
                <a:ea typeface="微軟正黑體" panose="020B0604030504040204" pitchFamily="34" charset="-120"/>
              </a:rPr>
            </a:br>
            <a:r>
              <a:rPr lang="zh-TW" altLang="en-US" sz="1800" dirty="0">
                <a:solidFill>
                  <a:srgbClr val="4C4948"/>
                </a:solidFill>
                <a:latin typeface="+mn-lt"/>
                <a:ea typeface="微軟正黑體" panose="020B0604030504040204" pitchFamily="34" charset="-120"/>
              </a:rPr>
              <a:t>期許未來再接再厲－善盡企業社會責任、創造在地幸福！</a:t>
            </a:r>
            <a:endParaRPr lang="en-US" altLang="zh-TW" sz="1800" dirty="0">
              <a:solidFill>
                <a:srgbClr val="4C4948"/>
              </a:solidFill>
              <a:latin typeface="+mn-lt"/>
              <a:ea typeface="微軟正黑體" panose="020B0604030504040204" pitchFamily="34" charset="-120"/>
            </a:endParaRPr>
          </a:p>
          <a:p>
            <a:pPr>
              <a:lnSpc>
                <a:spcPct val="120000"/>
              </a:lnSpc>
              <a:spcBef>
                <a:spcPts val="0"/>
              </a:spcBef>
              <a:buClrTx/>
              <a:buSzTx/>
              <a:buNone/>
            </a:pPr>
            <a:r>
              <a:rPr lang="zh-TW" altLang="en-US" sz="1800" dirty="0">
                <a:solidFill>
                  <a:srgbClr val="4C4948"/>
                </a:solidFill>
                <a:latin typeface="+mn-lt"/>
                <a:ea typeface="微軟正黑體" panose="020B0604030504040204" pitchFamily="34" charset="-120"/>
              </a:rPr>
              <a:t>贊助鐵人三項、自由車環台賽、日立慈善盃、技職國手、淨灘等。</a:t>
            </a:r>
          </a:p>
        </p:txBody>
      </p:sp>
      <p:sp>
        <p:nvSpPr>
          <p:cNvPr id="13" name="投影片編號版面配置區 12"/>
          <p:cNvSpPr>
            <a:spLocks noGrp="1"/>
          </p:cNvSpPr>
          <p:nvPr>
            <p:ph type="sldNum" sz="quarter" idx="12"/>
          </p:nvPr>
        </p:nvSpPr>
        <p:spPr/>
        <p:txBody>
          <a:bodyPr/>
          <a:lstStyle/>
          <a:p>
            <a:fld id="{7D4CE5F0-D085-49DB-B409-5CB520ED38F1}" type="slidenum">
              <a:rPr lang="zh-TW" altLang="en-US" smtClean="0"/>
              <a:t>9</a:t>
            </a:fld>
            <a:endParaRPr lang="zh-TW" altLang="en-US"/>
          </a:p>
        </p:txBody>
      </p:sp>
      <p:sp>
        <p:nvSpPr>
          <p:cNvPr id="26" name="圆角矩形 2"/>
          <p:cNvSpPr/>
          <p:nvPr/>
        </p:nvSpPr>
        <p:spPr>
          <a:xfrm>
            <a:off x="1126800" y="1087200"/>
            <a:ext cx="4365000" cy="945000"/>
          </a:xfrm>
          <a:prstGeom prst="roundRect">
            <a:avLst>
              <a:gd name="adj" fmla="val 0"/>
            </a:avLst>
          </a:prstGeom>
          <a:noFill/>
          <a:ln w="3175">
            <a:solidFill>
              <a:srgbClr val="00B4E3"/>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9170"/>
            <a:endParaRPr lang="zh-CN" altLang="en-US" sz="1600">
              <a:solidFill>
                <a:prstClr val="white"/>
              </a:solidFill>
            </a:endParaRPr>
          </a:p>
        </p:txBody>
      </p:sp>
      <p:sp>
        <p:nvSpPr>
          <p:cNvPr id="27" name="矩形 93"/>
          <p:cNvSpPr/>
          <p:nvPr/>
        </p:nvSpPr>
        <p:spPr>
          <a:xfrm>
            <a:off x="1062000" y="999000"/>
            <a:ext cx="360000" cy="360000"/>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B4E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9170"/>
            <a:endParaRPr lang="zh-CN" altLang="en-US" sz="1600">
              <a:solidFill>
                <a:prstClr val="white"/>
              </a:solidFill>
            </a:endParaRPr>
          </a:p>
        </p:txBody>
      </p:sp>
      <p:sp>
        <p:nvSpPr>
          <p:cNvPr id="28" name="矩形 93"/>
          <p:cNvSpPr/>
          <p:nvPr/>
        </p:nvSpPr>
        <p:spPr>
          <a:xfrm rot="10800000">
            <a:off x="5184000" y="1728000"/>
            <a:ext cx="360000" cy="360000"/>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00B4E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defTabSz="1219170"/>
            <a:endParaRPr lang="zh-CN" altLang="en-US" sz="1600">
              <a:solidFill>
                <a:prstClr val="white"/>
              </a:solidFill>
            </a:endParaRPr>
          </a:p>
        </p:txBody>
      </p:sp>
      <p:sp>
        <p:nvSpPr>
          <p:cNvPr id="29" name="矩形 28"/>
          <p:cNvSpPr/>
          <p:nvPr/>
        </p:nvSpPr>
        <p:spPr>
          <a:xfrm>
            <a:off x="1197000" y="1151181"/>
            <a:ext cx="4185000" cy="830997"/>
          </a:xfrm>
          <a:prstGeom prst="rect">
            <a:avLst/>
          </a:prstGeom>
        </p:spPr>
        <p:txBody>
          <a:bodyPr wrap="square">
            <a:spAutoFit/>
          </a:bodyPr>
          <a:lstStyle/>
          <a:p>
            <a:pPr algn="ctr"/>
            <a:r>
              <a:rPr lang="zh-TW" altLang="en-US" sz="2400" b="1" dirty="0">
                <a:solidFill>
                  <a:srgbClr val="00B4E3"/>
                </a:solidFill>
                <a:latin typeface="微軟正黑體" panose="020B0604030504040204" pitchFamily="34" charset="-120"/>
                <a:ea typeface="微軟正黑體" panose="020B0604030504040204" pitchFamily="34" charset="-120"/>
              </a:rPr>
              <a:t>連續</a:t>
            </a:r>
            <a:r>
              <a:rPr lang="en-US" altLang="zh-TW" sz="2400" b="1" dirty="0">
                <a:solidFill>
                  <a:srgbClr val="00B4E3"/>
                </a:solidFill>
                <a:latin typeface="微軟正黑體" panose="020B0604030504040204" pitchFamily="34" charset="-120"/>
                <a:ea typeface="微軟正黑體" panose="020B0604030504040204" pitchFamily="34" charset="-120"/>
              </a:rPr>
              <a:t>8</a:t>
            </a:r>
            <a:r>
              <a:rPr lang="zh-TW" altLang="en-US" sz="2400" b="1" dirty="0">
                <a:solidFill>
                  <a:srgbClr val="00B4E3"/>
                </a:solidFill>
                <a:latin typeface="微軟正黑體" panose="020B0604030504040204" pitchFamily="34" charset="-120"/>
                <a:ea typeface="微軟正黑體" panose="020B0604030504040204" pitchFamily="34" charset="-120"/>
              </a:rPr>
              <a:t>年</a:t>
            </a:r>
            <a:r>
              <a:rPr lang="zh-TW" altLang="en-US" sz="2400" dirty="0">
                <a:solidFill>
                  <a:srgbClr val="00B4E3"/>
                </a:solidFill>
                <a:latin typeface="微軟正黑體" panose="020B0604030504040204" pitchFamily="34" charset="-120"/>
                <a:ea typeface="微軟正黑體" panose="020B0604030504040204" pitchFamily="34" charset="-120"/>
              </a:rPr>
              <a:t>榮獲天下企業公民獎</a:t>
            </a:r>
            <a:endParaRPr lang="en-US" altLang="zh-TW" sz="2400" dirty="0">
              <a:solidFill>
                <a:srgbClr val="00B4E3"/>
              </a:solidFill>
              <a:latin typeface="微軟正黑體" panose="020B0604030504040204" pitchFamily="34" charset="-120"/>
              <a:ea typeface="微軟正黑體" panose="020B0604030504040204" pitchFamily="34" charset="-120"/>
            </a:endParaRPr>
          </a:p>
          <a:p>
            <a:pPr algn="ctr"/>
            <a:r>
              <a:rPr lang="en-US" altLang="zh-TW" sz="2400" b="1" dirty="0">
                <a:solidFill>
                  <a:srgbClr val="00B4E3"/>
                </a:solidFill>
                <a:latin typeface="微軟正黑體" panose="020B0604030504040204" pitchFamily="34" charset="-120"/>
                <a:ea typeface="微軟正黑體" panose="020B0604030504040204" pitchFamily="34" charset="-120"/>
              </a:rPr>
              <a:t>5</a:t>
            </a:r>
            <a:r>
              <a:rPr lang="zh-TW" altLang="en-US" sz="2400" b="1" dirty="0">
                <a:solidFill>
                  <a:srgbClr val="00B4E3"/>
                </a:solidFill>
                <a:latin typeface="微軟正黑體" panose="020B0604030504040204" pitchFamily="34" charset="-120"/>
                <a:ea typeface="微軟正黑體" panose="020B0604030504040204" pitchFamily="34" charset="-120"/>
              </a:rPr>
              <a:t>度</a:t>
            </a:r>
            <a:r>
              <a:rPr lang="zh-TW" altLang="en-US" sz="2400" dirty="0">
                <a:solidFill>
                  <a:srgbClr val="00B4E3"/>
                </a:solidFill>
                <a:latin typeface="微軟正黑體" panose="020B0604030504040204" pitchFamily="34" charset="-120"/>
                <a:ea typeface="微軟正黑體" panose="020B0604030504040204" pitchFamily="34" charset="-120"/>
              </a:rPr>
              <a:t>獲得外商組第一名</a:t>
            </a:r>
            <a:endParaRPr lang="zh-TW" altLang="en-US" dirty="0">
              <a:solidFill>
                <a:srgbClr val="00B4E3"/>
              </a:solidFill>
              <a:latin typeface="微軟正黑體"/>
              <a:ea typeface="微軟正黑體"/>
            </a:endParaRPr>
          </a:p>
        </p:txBody>
      </p:sp>
      <p:grpSp>
        <p:nvGrpSpPr>
          <p:cNvPr id="21" name="群組 20"/>
          <p:cNvGrpSpPr/>
          <p:nvPr/>
        </p:nvGrpSpPr>
        <p:grpSpPr>
          <a:xfrm>
            <a:off x="387000" y="774000"/>
            <a:ext cx="7020000" cy="108000"/>
            <a:chOff x="387000" y="774000"/>
            <a:chExt cx="7020000" cy="108000"/>
          </a:xfrm>
        </p:grpSpPr>
        <p:sp>
          <p:nvSpPr>
            <p:cNvPr id="22" name="矩形 21">
              <a:extLst>
                <a:ext uri="{FF2B5EF4-FFF2-40B4-BE49-F238E27FC236}">
                  <a16:creationId xmlns:a16="http://schemas.microsoft.com/office/drawing/2014/main" xmlns="" id="{5DDD00DD-2DAD-44AB-A3A3-3F715B6FCB25}"/>
                </a:ext>
              </a:extLst>
            </p:cNvPr>
            <p:cNvSpPr/>
            <p:nvPr/>
          </p:nvSpPr>
          <p:spPr>
            <a:xfrm>
              <a:off x="387000" y="774000"/>
              <a:ext cx="1260000" cy="108000"/>
            </a:xfrm>
            <a:prstGeom prst="rect">
              <a:avLst/>
            </a:prstGeom>
            <a:solidFill>
              <a:srgbClr val="143D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53">
              <a:extLst>
                <a:ext uri="{FF2B5EF4-FFF2-40B4-BE49-F238E27FC236}">
                  <a16:creationId xmlns:a16="http://schemas.microsoft.com/office/drawing/2014/main" xmlns="" id="{7FA6B98F-1DAD-4719-AD02-7A8245D8D672}"/>
                </a:ext>
              </a:extLst>
            </p:cNvPr>
            <p:cNvCxnSpPr/>
            <p:nvPr/>
          </p:nvCxnSpPr>
          <p:spPr>
            <a:xfrm flipH="1">
              <a:off x="1647000" y="819000"/>
              <a:ext cx="5760000" cy="0"/>
            </a:xfrm>
            <a:prstGeom prst="line">
              <a:avLst/>
            </a:prstGeom>
            <a:ln w="3175">
              <a:solidFill>
                <a:srgbClr val="41538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sp>
        <p:nvSpPr>
          <p:cNvPr id="24" name="文本框 9"/>
          <p:cNvSpPr txBox="1"/>
          <p:nvPr/>
        </p:nvSpPr>
        <p:spPr>
          <a:xfrm>
            <a:off x="266400" y="180000"/>
            <a:ext cx="7488000" cy="584775"/>
          </a:xfrm>
          <a:prstGeom prst="rect">
            <a:avLst/>
          </a:prstGeom>
          <a:noFill/>
        </p:spPr>
        <p:txBody>
          <a:bodyPr wrap="square" rtlCol="0">
            <a:spAutoFit/>
          </a:bodyPr>
          <a:lstStyle>
            <a:defPPr>
              <a:defRPr lang="zh-TW"/>
            </a:defPPr>
            <a:lvl1pPr>
              <a:defRPr sz="3200" b="1">
                <a:solidFill>
                  <a:srgbClr val="143D53"/>
                </a:solidFill>
                <a:latin typeface="微軟正黑體" panose="020B0604030504040204" pitchFamily="34" charset="-120"/>
                <a:ea typeface="微軟正黑體" panose="020B0604030504040204" pitchFamily="34" charset="-120"/>
              </a:defRPr>
            </a:lvl1pPr>
          </a:lstStyle>
          <a:p>
            <a:r>
              <a:rPr lang="zh-TW" altLang="en-US" dirty="0"/>
              <a:t>榮獲外商組</a:t>
            </a:r>
            <a:r>
              <a:rPr lang="en-US" altLang="zh-TW" dirty="0"/>
              <a:t>CSR</a:t>
            </a:r>
            <a:r>
              <a:rPr lang="zh-TW" altLang="en-US" dirty="0"/>
              <a:t>（企業社會責任）賞</a:t>
            </a:r>
          </a:p>
        </p:txBody>
      </p:sp>
      <p:pic>
        <p:nvPicPr>
          <p:cNvPr id="31" name="圖片 30">
            <a:extLst>
              <a:ext uri="{FF2B5EF4-FFF2-40B4-BE49-F238E27FC236}">
                <a16:creationId xmlns:a16="http://schemas.microsoft.com/office/drawing/2014/main" xmlns="" id="{9FB36CD0-1104-4130-B2F3-E28851243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000" y="3228449"/>
            <a:ext cx="2520000" cy="1616435"/>
          </a:xfrm>
          <a:prstGeom prst="rect">
            <a:avLst/>
          </a:prstGeom>
        </p:spPr>
      </p:pic>
      <p:pic>
        <p:nvPicPr>
          <p:cNvPr id="33" name="圖片 32">
            <a:extLst>
              <a:ext uri="{FF2B5EF4-FFF2-40B4-BE49-F238E27FC236}">
                <a16:creationId xmlns:a16="http://schemas.microsoft.com/office/drawing/2014/main" xmlns="" id="{DE7D8126-9480-433F-956A-0E67E2FD4A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4" t="1817" r="1739" b="5452"/>
          <a:stretch/>
        </p:blipFill>
        <p:spPr>
          <a:xfrm>
            <a:off x="1061165" y="4925884"/>
            <a:ext cx="2392870" cy="1698116"/>
          </a:xfrm>
          <a:prstGeom prst="rect">
            <a:avLst/>
          </a:prstGeom>
          <a:ln>
            <a:noFill/>
          </a:ln>
        </p:spPr>
      </p:pic>
      <p:pic>
        <p:nvPicPr>
          <p:cNvPr id="35" name="圖片 34">
            <a:extLst>
              <a:ext uri="{FF2B5EF4-FFF2-40B4-BE49-F238E27FC236}">
                <a16:creationId xmlns:a16="http://schemas.microsoft.com/office/drawing/2014/main" xmlns="" id="{BCA4AB93-2802-4EA0-ABD8-209B337831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735"/>
          <a:stretch/>
        </p:blipFill>
        <p:spPr>
          <a:xfrm>
            <a:off x="3523315" y="4925884"/>
            <a:ext cx="2646645" cy="1698116"/>
          </a:xfrm>
          <a:prstGeom prst="rect">
            <a:avLst/>
          </a:prstGeom>
        </p:spPr>
      </p:pic>
      <p:pic>
        <p:nvPicPr>
          <p:cNvPr id="4" name="圖片 3">
            <a:extLst>
              <a:ext uri="{FF2B5EF4-FFF2-40B4-BE49-F238E27FC236}">
                <a16:creationId xmlns:a16="http://schemas.microsoft.com/office/drawing/2014/main" xmlns="" id="{895E6FB1-AC72-4023-A16D-2025BB497B89}"/>
              </a:ext>
            </a:extLst>
          </p:cNvPr>
          <p:cNvPicPr>
            <a:picLocks noChangeAspect="1"/>
          </p:cNvPicPr>
          <p:nvPr/>
        </p:nvPicPr>
        <p:blipFill rotWithShape="1">
          <a:blip r:embed="rId6"/>
          <a:srcRect t="2066"/>
          <a:stretch/>
        </p:blipFill>
        <p:spPr>
          <a:xfrm>
            <a:off x="6237000" y="1642823"/>
            <a:ext cx="2520000" cy="1522204"/>
          </a:xfrm>
          <a:prstGeom prst="rect">
            <a:avLst/>
          </a:prstGeom>
        </p:spPr>
      </p:pic>
      <p:pic>
        <p:nvPicPr>
          <p:cNvPr id="7" name="圖片 6">
            <a:extLst>
              <a:ext uri="{FF2B5EF4-FFF2-40B4-BE49-F238E27FC236}">
                <a16:creationId xmlns:a16="http://schemas.microsoft.com/office/drawing/2014/main" xmlns="" id="{816FD5FF-324E-473B-AA6E-6FD5AFDBC0F9}"/>
              </a:ext>
            </a:extLst>
          </p:cNvPr>
          <p:cNvPicPr>
            <a:picLocks noChangeAspect="1"/>
          </p:cNvPicPr>
          <p:nvPr/>
        </p:nvPicPr>
        <p:blipFill rotWithShape="1">
          <a:blip r:embed="rId7"/>
          <a:srcRect l="1579" r="1579"/>
          <a:stretch/>
        </p:blipFill>
        <p:spPr>
          <a:xfrm>
            <a:off x="6237000" y="4924800"/>
            <a:ext cx="2520000" cy="1699200"/>
          </a:xfrm>
          <a:prstGeom prst="rect">
            <a:avLst/>
          </a:prstGeom>
        </p:spPr>
      </p:pic>
    </p:spTree>
    <p:extLst>
      <p:ext uri="{BB962C8B-B14F-4D97-AF65-F5344CB8AC3E}">
        <p14:creationId xmlns:p14="http://schemas.microsoft.com/office/powerpoint/2010/main" val="185535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anim calcmode="lin" valueType="num">
                                      <p:cBhvr>
                                        <p:cTn id="10" dur="500" fill="hold"/>
                                        <p:tgtEl>
                                          <p:spTgt spid="27"/>
                                        </p:tgtEl>
                                        <p:attrNameLst>
                                          <p:attrName>ppt_x</p:attrName>
                                        </p:attrNameLst>
                                      </p:cBhvr>
                                      <p:tavLst>
                                        <p:tav tm="0">
                                          <p:val>
                                            <p:fltVal val="0.5"/>
                                          </p:val>
                                        </p:tav>
                                        <p:tav tm="100000">
                                          <p:val>
                                            <p:strVal val="#ppt_x"/>
                                          </p:val>
                                        </p:tav>
                                      </p:tavLst>
                                    </p:anim>
                                    <p:anim calcmode="lin" valueType="num">
                                      <p:cBhvr>
                                        <p:cTn id="11" dur="500" fill="hold"/>
                                        <p:tgtEl>
                                          <p:spTgt spid="27"/>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anim calcmode="lin" valueType="num">
                                      <p:cBhvr>
                                        <p:cTn id="17" dur="500" fill="hold"/>
                                        <p:tgtEl>
                                          <p:spTgt spid="28"/>
                                        </p:tgtEl>
                                        <p:attrNameLst>
                                          <p:attrName>ppt_x</p:attrName>
                                        </p:attrNameLst>
                                      </p:cBhvr>
                                      <p:tavLst>
                                        <p:tav tm="0">
                                          <p:val>
                                            <p:fltVal val="0.5"/>
                                          </p:val>
                                        </p:tav>
                                        <p:tav tm="100000">
                                          <p:val>
                                            <p:strVal val="#ppt_x"/>
                                          </p:val>
                                        </p:tav>
                                      </p:tavLst>
                                    </p:anim>
                                    <p:anim calcmode="lin" valueType="num">
                                      <p:cBhvr>
                                        <p:cTn id="18" dur="500" fill="hold"/>
                                        <p:tgtEl>
                                          <p:spTgt spid="28"/>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11.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12.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18.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19.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4.1.3"/>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22.xml><?xml version="1.0" encoding="utf-8"?>
<p:tagLst xmlns:a="http://schemas.openxmlformats.org/drawingml/2006/main" xmlns:r="http://schemas.openxmlformats.org/officeDocument/2006/relationships" xmlns:p="http://schemas.openxmlformats.org/presentationml/2006/main">
  <p:tag name="PA" val="v4.1.3"/>
</p:tagLst>
</file>

<file path=ppt/tags/tag23.xml><?xml version="1.0" encoding="utf-8"?>
<p:tagLst xmlns:a="http://schemas.openxmlformats.org/drawingml/2006/main" xmlns:r="http://schemas.openxmlformats.org/officeDocument/2006/relationships" xmlns:p="http://schemas.openxmlformats.org/presentationml/2006/main">
  <p:tag name="PA" val="v4.1.3"/>
</p:tagLst>
</file>

<file path=ppt/tags/tag24.xml><?xml version="1.0" encoding="utf-8"?>
<p:tagLst xmlns:a="http://schemas.openxmlformats.org/drawingml/2006/main" xmlns:r="http://schemas.openxmlformats.org/officeDocument/2006/relationships" xmlns:p="http://schemas.openxmlformats.org/presentationml/2006/main">
  <p:tag name="PA" val="v4.1.3"/>
</p:tagLst>
</file>

<file path=ppt/tags/tag25.xml><?xml version="1.0" encoding="utf-8"?>
<p:tagLst xmlns:a="http://schemas.openxmlformats.org/drawingml/2006/main" xmlns:r="http://schemas.openxmlformats.org/officeDocument/2006/relationships" xmlns:p="http://schemas.openxmlformats.org/presentationml/2006/main">
  <p:tag name="PA" val="v4.1.3"/>
</p:tagLst>
</file>

<file path=ppt/tags/tag26.xml><?xml version="1.0" encoding="utf-8"?>
<p:tagLst xmlns:a="http://schemas.openxmlformats.org/drawingml/2006/main" xmlns:r="http://schemas.openxmlformats.org/officeDocument/2006/relationships" xmlns:p="http://schemas.openxmlformats.org/presentationml/2006/main">
  <p:tag name="PA" val="v4.1.3"/>
</p:tagLst>
</file>

<file path=ppt/tags/tag27.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28.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4.1.3"/>
</p:tagLst>
</file>

<file path=ppt/tags/tag31.xml><?xml version="1.0" encoding="utf-8"?>
<p:tagLst xmlns:a="http://schemas.openxmlformats.org/drawingml/2006/main" xmlns:r="http://schemas.openxmlformats.org/officeDocument/2006/relationships" xmlns:p="http://schemas.openxmlformats.org/presentationml/2006/main">
  <p:tag name="PA" val="v4.1.3"/>
</p:tagLst>
</file>

<file path=ppt/tags/tag32.xml><?xml version="1.0" encoding="utf-8"?>
<p:tagLst xmlns:a="http://schemas.openxmlformats.org/drawingml/2006/main" xmlns:r="http://schemas.openxmlformats.org/officeDocument/2006/relationships" xmlns:p="http://schemas.openxmlformats.org/presentationml/2006/main">
  <p:tag name="PA" val="v4.1.3"/>
</p:tagLst>
</file>

<file path=ppt/tags/tag33.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4.1.3"/>
</p:tagLst>
</file>

<file path=ppt/tags/tag35.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4.1.3"/>
</p:tagLst>
</file>

<file path=ppt/tags/tag37.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4.1.3"/>
</p:tagLst>
</file>

<file path=ppt/tags/tag39.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4.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4.1.3"/>
</p:tagLst>
</file>

<file path=ppt/tags/tag41.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42.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5.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6.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7.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8.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ags/tag9.xml><?xml version="1.0" encoding="utf-8"?>
<p:tagLst xmlns:a="http://schemas.openxmlformats.org/drawingml/2006/main" xmlns:r="http://schemas.openxmlformats.org/officeDocument/2006/relationships" xmlns:p="http://schemas.openxmlformats.org/presentationml/2006/main">
  <p:tag name="MH" val="20171015153257"/>
  <p:tag name="MH_LIBRARY" val="GRAPHIC"/>
  <p:tag name="MH_ORDER" val="Rectangle 2"/>
  <p:tag name="PA" val="v3.2.0"/>
</p:tagLst>
</file>

<file path=ppt/theme/theme1.xml><?xml version="1.0" encoding="utf-8"?>
<a:theme xmlns:a="http://schemas.openxmlformats.org/drawingml/2006/main" name="佈景主題1">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ユーザー定義 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PPT_Template_ENG.potx" id="{D4B216C9-E56B-4333-98EA-11413C200BEC}" vid="{5DA164D6-0B5E-4CCB-9341-AD88257AB16D}"/>
    </a:ext>
  </a:extLst>
</a:theme>
</file>

<file path=ppt/theme/theme2.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06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佈景主題1</Template>
  <TotalTime>27159</TotalTime>
  <Words>3455</Words>
  <Application>Microsoft Office PowerPoint</Application>
  <PresentationFormat>如螢幕大小 (4:3)</PresentationFormat>
  <Paragraphs>911</Paragraphs>
  <Slides>54</Slides>
  <Notes>48</Notes>
  <HiddenSlides>0</HiddenSlides>
  <MMClips>0</MMClips>
  <ScaleCrop>false</ScaleCrop>
  <HeadingPairs>
    <vt:vector size="4" baseType="variant">
      <vt:variant>
        <vt:lpstr>佈景主題</vt:lpstr>
      </vt:variant>
      <vt:variant>
        <vt:i4>3</vt:i4>
      </vt:variant>
      <vt:variant>
        <vt:lpstr>投影片標題</vt:lpstr>
      </vt:variant>
      <vt:variant>
        <vt:i4>54</vt:i4>
      </vt:variant>
    </vt:vector>
  </HeadingPairs>
  <TitlesOfParts>
    <vt:vector size="57" baseType="lpstr">
      <vt:lpstr>佈景主題1</vt:lpstr>
      <vt:lpstr>1_自訂設計</vt:lpstr>
      <vt:lpstr>自訂設計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Tainichi – Growth Review</dc:title>
  <dc:creator>940387</dc:creator>
  <cp:lastModifiedBy>USER</cp:lastModifiedBy>
  <cp:revision>3266</cp:revision>
  <cp:lastPrinted>2021-04-06T13:57:47Z</cp:lastPrinted>
  <dcterms:created xsi:type="dcterms:W3CDTF">2015-11-30T02:05:49Z</dcterms:created>
  <dcterms:modified xsi:type="dcterms:W3CDTF">2021-05-06T10:19:05Z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e01c0c-f9b3-4dc4-af0b-a82110cc37cd_Enabled">
    <vt:lpwstr>True</vt:lpwstr>
  </property>
  <property fmtid="{D5CDD505-2E9C-101B-9397-08002B2CF9AE}" pid="3" name="MSIP_Label_6be01c0c-f9b3-4dc4-af0b-a82110cc37cd_SiteId">
    <vt:lpwstr>a1f1e214-7ded-45b6-81a1-9e8ae3459641</vt:lpwstr>
  </property>
  <property fmtid="{D5CDD505-2E9C-101B-9397-08002B2CF9AE}" pid="4" name="MSIP_Label_6be01c0c-f9b3-4dc4-af0b-a82110cc37cd_Owner">
    <vt:lpwstr>clu67@jci.com</vt:lpwstr>
  </property>
  <property fmtid="{D5CDD505-2E9C-101B-9397-08002B2CF9AE}" pid="5" name="MSIP_Label_6be01c0c-f9b3-4dc4-af0b-a82110cc37cd_SetDate">
    <vt:lpwstr>2021-04-22T06:20:14.1857802Z</vt:lpwstr>
  </property>
  <property fmtid="{D5CDD505-2E9C-101B-9397-08002B2CF9AE}" pid="6" name="MSIP_Label_6be01c0c-f9b3-4dc4-af0b-a82110cc37cd_Name">
    <vt:lpwstr>Internal</vt:lpwstr>
  </property>
  <property fmtid="{D5CDD505-2E9C-101B-9397-08002B2CF9AE}" pid="7" name="MSIP_Label_6be01c0c-f9b3-4dc4-af0b-a82110cc37cd_Application">
    <vt:lpwstr>Microsoft Azure Information Protection</vt:lpwstr>
  </property>
  <property fmtid="{D5CDD505-2E9C-101B-9397-08002B2CF9AE}" pid="8" name="MSIP_Label_6be01c0c-f9b3-4dc4-af0b-a82110cc37cd_ActionId">
    <vt:lpwstr>8e63f3a4-e83d-4434-a27f-d97ee33c1419</vt:lpwstr>
  </property>
  <property fmtid="{D5CDD505-2E9C-101B-9397-08002B2CF9AE}" pid="9" name="MSIP_Label_6be01c0c-f9b3-4dc4-af0b-a82110cc37cd_Extended_MSFT_Method">
    <vt:lpwstr>Automatic</vt:lpwstr>
  </property>
  <property fmtid="{D5CDD505-2E9C-101B-9397-08002B2CF9AE}" pid="10" name="Information Classification">
    <vt:lpwstr>Internal</vt:lpwstr>
  </property>
</Properties>
</file>