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7" r:id="rId2"/>
    <p:sldId id="326" r:id="rId3"/>
    <p:sldId id="259" r:id="rId4"/>
    <p:sldId id="268" r:id="rId5"/>
    <p:sldId id="261" r:id="rId6"/>
    <p:sldId id="262" r:id="rId7"/>
    <p:sldId id="263" r:id="rId8"/>
    <p:sldId id="269" r:id="rId9"/>
    <p:sldId id="315" r:id="rId10"/>
    <p:sldId id="270" r:id="rId11"/>
    <p:sldId id="272" r:id="rId12"/>
    <p:sldId id="316" r:id="rId13"/>
    <p:sldId id="282" r:id="rId14"/>
    <p:sldId id="283" r:id="rId15"/>
    <p:sldId id="280" r:id="rId16"/>
    <p:sldId id="317" r:id="rId17"/>
    <p:sldId id="287" r:id="rId18"/>
    <p:sldId id="292" r:id="rId19"/>
    <p:sldId id="294" r:id="rId20"/>
    <p:sldId id="281" r:id="rId21"/>
    <p:sldId id="318" r:id="rId22"/>
    <p:sldId id="301" r:id="rId23"/>
    <p:sldId id="297" r:id="rId24"/>
    <p:sldId id="304" r:id="rId25"/>
    <p:sldId id="298" r:id="rId26"/>
    <p:sldId id="319" r:id="rId27"/>
    <p:sldId id="308" r:id="rId28"/>
    <p:sldId id="309" r:id="rId29"/>
    <p:sldId id="311" r:id="rId30"/>
    <p:sldId id="306" r:id="rId31"/>
    <p:sldId id="276" r:id="rId32"/>
    <p:sldId id="340" r:id="rId33"/>
    <p:sldId id="338" r:id="rId34"/>
    <p:sldId id="339" r:id="rId35"/>
    <p:sldId id="345" r:id="rId36"/>
    <p:sldId id="341" r:id="rId37"/>
    <p:sldId id="342" r:id="rId38"/>
    <p:sldId id="343" r:id="rId39"/>
    <p:sldId id="344" r:id="rId40"/>
    <p:sldId id="332" r:id="rId41"/>
    <p:sldId id="333" r:id="rId42"/>
    <p:sldId id="336" r:id="rId4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7451" autoAdjust="0"/>
  </p:normalViewPr>
  <p:slideViewPr>
    <p:cSldViewPr snapToGrid="0" showGuides="1">
      <p:cViewPr>
        <p:scale>
          <a:sx n="108" d="100"/>
          <a:sy n="108" d="100"/>
        </p:scale>
        <p:origin x="-75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690A-615C-4759-B965-974DF145DF04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AFBF5-2C3D-4EC8-B45E-6257D0154A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58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乳糖不耐症，是因為乳糖酶減少，對乳糖的消化能力降低所致，可單次少量或選擇發酵乳</a:t>
            </a:r>
            <a:r>
              <a:rPr lang="en-US" altLang="zh-TW" dirty="0" smtClean="0"/>
              <a:t>(</a:t>
            </a:r>
            <a:r>
              <a:rPr lang="zh-TW" altLang="en-US" dirty="0" smtClean="0"/>
              <a:t>無糖優格、無糖優酪乳、起司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AFBF5-2C3D-4EC8-B45E-6257D0154AD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31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調味乳含有精製糖，不推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調味乳作為攝取鈣質的來源時，因市售調味乳除了一半以上是生乳、鮮乳或保久乳以外，還會額外添加「糖」或調味料，過多的糖攝取反而會增加罹患慢性病的風險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dirty="0" smtClean="0"/>
              <a:t>鮮乳、保久乳只是殺菌方式不同，營養成分幾乎一樣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AFBF5-2C3D-4EC8-B45E-6257D0154AD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72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一個拳頭大</a:t>
            </a:r>
            <a:r>
              <a:rPr lang="en-US" altLang="zh-TW" dirty="0" smtClean="0"/>
              <a:t>(</a:t>
            </a:r>
            <a:r>
              <a:rPr lang="zh-TW" altLang="en-US" dirty="0" smtClean="0"/>
              <a:t>蘋果、柑橘類</a:t>
            </a:r>
            <a:r>
              <a:rPr lang="en-US" altLang="zh-TW" dirty="0" smtClean="0"/>
              <a:t>)</a:t>
            </a:r>
            <a:r>
              <a:rPr lang="zh-TW" altLang="en-US" dirty="0" smtClean="0"/>
              <a:t>或</a:t>
            </a:r>
            <a:r>
              <a:rPr lang="en-US" altLang="zh-TW" dirty="0" smtClean="0"/>
              <a:t>8</a:t>
            </a:r>
            <a:r>
              <a:rPr lang="zh-TW" altLang="en-US" dirty="0" smtClean="0"/>
              <a:t>分滿的碗</a:t>
            </a:r>
            <a:r>
              <a:rPr lang="en-US" altLang="zh-TW" dirty="0" smtClean="0"/>
              <a:t>(</a:t>
            </a:r>
            <a:r>
              <a:rPr lang="zh-TW" altLang="en-US" dirty="0" smtClean="0"/>
              <a:t>西瓜、木瓜、芒果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AFBF5-2C3D-4EC8-B45E-6257D0154AD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90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螞蟻上樹、蒸南瓜、馬鈴薯泥、玉米炒蛋、三色豆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AFBF5-2C3D-4EC8-B45E-6257D0154AD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26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未精製全穀雜糧類中含有的維生素、礦物質和膳食纖維，於精製加工過程大量流失，精緻後剩下大量澱粉，且過程中常會加入許多</a:t>
            </a:r>
            <a:r>
              <a:rPr lang="zh-TW" altLang="en-US" b="1" dirty="0" smtClean="0"/>
              <a:t>鹽、糖和油脂</a:t>
            </a:r>
            <a:r>
              <a:rPr lang="zh-TW" altLang="en-US" dirty="0" smtClean="0"/>
              <a:t>，容易吃進過多的熱量，長期下來可能導致</a:t>
            </a:r>
            <a:r>
              <a:rPr lang="zh-TW" altLang="en-US" b="1" dirty="0" smtClean="0"/>
              <a:t>肥胖和慢性疾病</a:t>
            </a:r>
            <a:r>
              <a:rPr lang="zh-TW" altLang="en-US" dirty="0" smtClean="0"/>
              <a:t>的發生。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AFBF5-2C3D-4EC8-B45E-6257D0154AD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98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AFBF5-2C3D-4EC8-B45E-6257D0154AD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93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單元不飽和脂肪酸具有降血脂效能還能預防心血管疾病，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維生素</a:t>
            </a:r>
            <a:r>
              <a:rPr lang="en-US" altLang="zh-TW" dirty="0" smtClean="0"/>
              <a:t>E</a:t>
            </a:r>
            <a:r>
              <a:rPr lang="zh-TW" altLang="en-US" dirty="0" smtClean="0"/>
              <a:t>也是重要的脂溶性抗氧化劑，有助於保護心血管、減少自由基。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纖維質還能幫助消化等等。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AFBF5-2C3D-4EC8-B45E-6257D0154ADD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413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菜，又稱台灣萵苣，營養午餐不常出現，因為會苦苦的，通常只會當成青菜來炒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AFBF5-2C3D-4EC8-B45E-6257D0154ADD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13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2CD-247B-4E56-875E-C783C630EA16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CF85-9DF2-4908-B8D6-5BAE9CBEC4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09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2CD-247B-4E56-875E-C783C630EA16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CF85-9DF2-4908-B8D6-5BAE9CBEC4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99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2CD-247B-4E56-875E-C783C630EA16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CF85-9DF2-4908-B8D6-5BAE9CBEC4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50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2CD-247B-4E56-875E-C783C630EA16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CF85-9DF2-4908-B8D6-5BAE9CBEC4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10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2CD-247B-4E56-875E-C783C630EA16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CF85-9DF2-4908-B8D6-5BAE9CBEC4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03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2CD-247B-4E56-875E-C783C630EA16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CF85-9DF2-4908-B8D6-5BAE9CBEC4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22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2CD-247B-4E56-875E-C783C630EA16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CF85-9DF2-4908-B8D6-5BAE9CBEC4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42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2CD-247B-4E56-875E-C783C630EA16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CF85-9DF2-4908-B8D6-5BAE9CBEC4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53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2CD-247B-4E56-875E-C783C630EA16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CF85-9DF2-4908-B8D6-5BAE9CBEC4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3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2CD-247B-4E56-875E-C783C630EA16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CF85-9DF2-4908-B8D6-5BAE9CBEC4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65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2CD-247B-4E56-875E-C783C630EA16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CF85-9DF2-4908-B8D6-5BAE9CBEC4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40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22CD-247B-4E56-875E-C783C630EA16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4CF85-9DF2-4908-B8D6-5BAE9CBEC4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64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31905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8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我的餐盤</a:t>
            </a:r>
            <a:endParaRPr lang="en-US" altLang="zh-TW" sz="80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營養師 劉育汝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明義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2021/12/14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70" y="1101012"/>
            <a:ext cx="6643696" cy="5088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8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79975"/>
            <a:ext cx="11963400" cy="649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" y="365125"/>
            <a:ext cx="12088580" cy="618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17720" y="2055813"/>
            <a:ext cx="1600200" cy="4070667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7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20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1" y="365125"/>
            <a:ext cx="12026317" cy="519684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215811" y="1525856"/>
            <a:ext cx="112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玉米筍</a:t>
            </a:r>
            <a:endParaRPr lang="zh-TW" altLang="en-US" sz="24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342221" y="2392550"/>
            <a:ext cx="7184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5289401" y="1987521"/>
            <a:ext cx="9132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5123426" y="2589845"/>
            <a:ext cx="107924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0552219" y="2809968"/>
            <a:ext cx="107924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55482" y="4111335"/>
            <a:ext cx="1325899" cy="3977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6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8" y="121920"/>
            <a:ext cx="12099202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000" y="3855720"/>
            <a:ext cx="2819400" cy="227076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2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24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30" y="121920"/>
            <a:ext cx="1180909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"/>
            <a:ext cx="12191849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一件事：補充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蔬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果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奶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堅果</a:t>
            </a:r>
            <a:endParaRPr lang="zh-TW" altLang="en-US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依據國民健康署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2013-2016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營養健康狀況變遷調查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蔬菜攝取不足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成水果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攝取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乳品攝取不足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成堅果攝取不足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全榖雜糧類、豆魚蛋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肉類、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油脂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攝取過多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39" y="2627916"/>
            <a:ext cx="2529841" cy="1687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87" y="2571920"/>
            <a:ext cx="3067013" cy="19174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848" y="1471548"/>
            <a:ext cx="5436637" cy="53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" y="320040"/>
            <a:ext cx="12121804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02680" y="2055813"/>
            <a:ext cx="2682240" cy="1784667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3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18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441960" y="5037305"/>
            <a:ext cx="11338561" cy="1500654"/>
            <a:chOff x="1996436" y="190033"/>
            <a:chExt cx="8854445" cy="1500654"/>
          </a:xfrm>
        </p:grpSpPr>
        <p:sp>
          <p:nvSpPr>
            <p:cNvPr id="10" name="圖案 9"/>
            <p:cNvSpPr/>
            <p:nvPr/>
          </p:nvSpPr>
          <p:spPr>
            <a:xfrm>
              <a:off x="1996436" y="190033"/>
              <a:ext cx="8199126" cy="1325563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手繪多邊形 11"/>
            <p:cNvSpPr/>
            <p:nvPr/>
          </p:nvSpPr>
          <p:spPr>
            <a:xfrm>
              <a:off x="5332475" y="1307600"/>
              <a:ext cx="494169" cy="383087"/>
            </a:xfrm>
            <a:custGeom>
              <a:avLst/>
              <a:gdLst>
                <a:gd name="connsiteX0" fmla="*/ 0 w 494169"/>
                <a:gd name="connsiteY0" fmla="*/ 0 h 383087"/>
                <a:gd name="connsiteX1" fmla="*/ 494169 w 494169"/>
                <a:gd name="connsiteY1" fmla="*/ 0 h 383087"/>
                <a:gd name="connsiteX2" fmla="*/ 494169 w 494169"/>
                <a:gd name="connsiteY2" fmla="*/ 383087 h 383087"/>
                <a:gd name="connsiteX3" fmla="*/ 0 w 494169"/>
                <a:gd name="connsiteY3" fmla="*/ 383087 h 383087"/>
                <a:gd name="connsiteX4" fmla="*/ 0 w 494169"/>
                <a:gd name="connsiteY4" fmla="*/ 0 h 38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169" h="383087">
                  <a:moveTo>
                    <a:pt x="0" y="0"/>
                  </a:moveTo>
                  <a:lnTo>
                    <a:pt x="494169" y="0"/>
                  </a:lnTo>
                  <a:lnTo>
                    <a:pt x="494169" y="383087"/>
                  </a:lnTo>
                  <a:lnTo>
                    <a:pt x="0" y="3830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9" tIns="0" rIns="0" bIns="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500" kern="1200" dirty="0"/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5841491" y="969581"/>
              <a:ext cx="509016" cy="721106"/>
            </a:xfrm>
            <a:custGeom>
              <a:avLst/>
              <a:gdLst>
                <a:gd name="connsiteX0" fmla="*/ 0 w 509016"/>
                <a:gd name="connsiteY0" fmla="*/ 0 h 721106"/>
                <a:gd name="connsiteX1" fmla="*/ 509016 w 509016"/>
                <a:gd name="connsiteY1" fmla="*/ 0 h 721106"/>
                <a:gd name="connsiteX2" fmla="*/ 509016 w 509016"/>
                <a:gd name="connsiteY2" fmla="*/ 721106 h 721106"/>
                <a:gd name="connsiteX3" fmla="*/ 0 w 509016"/>
                <a:gd name="connsiteY3" fmla="*/ 721106 h 721106"/>
                <a:gd name="connsiteX4" fmla="*/ 0 w 509016"/>
                <a:gd name="connsiteY4" fmla="*/ 0 h 7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016" h="721106">
                  <a:moveTo>
                    <a:pt x="0" y="0"/>
                  </a:moveTo>
                  <a:lnTo>
                    <a:pt x="509016" y="0"/>
                  </a:lnTo>
                  <a:lnTo>
                    <a:pt x="509016" y="721106"/>
                  </a:lnTo>
                  <a:lnTo>
                    <a:pt x="0" y="7211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20" tIns="0" rIns="0" bIns="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500" kern="1200" dirty="0"/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7566168" y="796193"/>
              <a:ext cx="3284713" cy="715326"/>
            </a:xfrm>
            <a:custGeom>
              <a:avLst/>
              <a:gdLst>
                <a:gd name="connsiteX0" fmla="*/ 0 w 2875407"/>
                <a:gd name="connsiteY0" fmla="*/ 0 h 715326"/>
                <a:gd name="connsiteX1" fmla="*/ 2875407 w 2875407"/>
                <a:gd name="connsiteY1" fmla="*/ 0 h 715326"/>
                <a:gd name="connsiteX2" fmla="*/ 2875407 w 2875407"/>
                <a:gd name="connsiteY2" fmla="*/ 715326 h 715326"/>
                <a:gd name="connsiteX3" fmla="*/ 0 w 2875407"/>
                <a:gd name="connsiteY3" fmla="*/ 715326 h 715326"/>
                <a:gd name="connsiteX4" fmla="*/ 0 w 2875407"/>
                <a:gd name="connsiteY4" fmla="*/ 0 h 71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407" h="715326">
                  <a:moveTo>
                    <a:pt x="0" y="0"/>
                  </a:moveTo>
                  <a:lnTo>
                    <a:pt x="2875407" y="0"/>
                  </a:lnTo>
                  <a:lnTo>
                    <a:pt x="2875407" y="715326"/>
                  </a:lnTo>
                  <a:lnTo>
                    <a:pt x="0" y="7153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048" tIns="0" rIns="0" bIns="0" numCol="1" spcCol="1270" anchor="t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60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飽和脂肪酸</a:t>
              </a:r>
              <a:endParaRPr lang="zh-TW" altLang="en-US" sz="60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76" y="0"/>
            <a:ext cx="12196270" cy="49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07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" y="0"/>
            <a:ext cx="12168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76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59880" y="548640"/>
            <a:ext cx="2377440" cy="135636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6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72" y="0"/>
            <a:ext cx="12250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0" y="33020"/>
            <a:ext cx="9219083" cy="682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61" y="0"/>
            <a:ext cx="10707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00600" y="835026"/>
            <a:ext cx="1965960" cy="120396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63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一件事：補充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蔬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果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奶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堅果</a:t>
            </a:r>
            <a:endParaRPr lang="zh-TW" altLang="en-US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依據國民健康署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2013-2016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國民營養健康狀況變遷調查結果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蔬菜攝取不足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成水果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攝取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乳品攝取不足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成堅果攝取不足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全榖雜糧類、豆魚蛋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肉類、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油脂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攝取過多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979830" cy="49798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68640" y="2423160"/>
            <a:ext cx="3078480" cy="85344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086600" y="3428999"/>
            <a:ext cx="2011680" cy="2747964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4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9936" y="1410877"/>
            <a:ext cx="4558254" cy="44196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6912"/>
            <a:ext cx="7373257" cy="678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50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b="6087"/>
          <a:stretch/>
        </p:blipFill>
        <p:spPr>
          <a:xfrm>
            <a:off x="395653" y="492370"/>
            <a:ext cx="6911469" cy="555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244861" y="580293"/>
            <a:ext cx="4607169" cy="559667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鮮奶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杯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香蕉、蘋果、火龍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果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大番茄、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菜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玉米筍、小黃瓜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紫米飯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鮭魚、番茄炒蛋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腰果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顆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77" y="4642335"/>
            <a:ext cx="3781395" cy="2215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52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3" y="958361"/>
            <a:ext cx="8404591" cy="4994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660422" y="940777"/>
            <a:ext cx="2901463" cy="3648808"/>
          </a:xfrm>
        </p:spPr>
        <p:txBody>
          <a:bodyPr>
            <a:normAutofit fontScale="92500"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鮮奶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杯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蘋果半顆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青江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菜、</a:t>
            </a: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紅蘿蔔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、萵苣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糙米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飯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鯖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魚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9" t="44487" r="22773" b="30898"/>
          <a:stretch/>
        </p:blipFill>
        <p:spPr>
          <a:xfrm>
            <a:off x="8595030" y="4739053"/>
            <a:ext cx="3254069" cy="1494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12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2734409"/>
            <a:ext cx="10515600" cy="3442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9600" dirty="0" smtClean="0">
                <a:latin typeface="標楷體" pitchFamily="65" charset="-120"/>
                <a:ea typeface="標楷體" pitchFamily="65" charset="-120"/>
              </a:rPr>
              <a:t>有獎徵答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9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8962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36722" y="365125"/>
            <a:ext cx="8817077" cy="1325563"/>
          </a:xfrm>
        </p:spPr>
        <p:txBody>
          <a:bodyPr>
            <a:normAutofit/>
          </a:bodyPr>
          <a:lstStyle/>
          <a:p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Q1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：哪個是保久乳？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77018"/>
            <a:ext cx="2788921" cy="48547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27" y="1863351"/>
            <a:ext cx="2268806" cy="468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39" y="1780297"/>
            <a:ext cx="2427542" cy="47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>
            <a:normAutofit/>
          </a:bodyPr>
          <a:lstStyle/>
          <a:p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Q2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：大番茄、小番茄分別是哪一類？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62" y="2056972"/>
            <a:ext cx="5181600" cy="3871057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0" y="3244361"/>
            <a:ext cx="5822930" cy="24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：哪一個是豆魚蛋肉類的豆類？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9" y="2642607"/>
            <a:ext cx="4712452" cy="2399262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22" y="2417885"/>
            <a:ext cx="5007618" cy="31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Q4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最重要的一件事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補充○、○、○、○○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補充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蔬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果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奶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堅果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2608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96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6195" y="365125"/>
            <a:ext cx="11415250" cy="1419713"/>
          </a:xfrm>
        </p:spPr>
        <p:txBody>
          <a:bodyPr>
            <a:normAutofit/>
          </a:bodyPr>
          <a:lstStyle/>
          <a:p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Q5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：「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整天」要喝幾杯奶？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4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杯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/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杯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3"/>
          <a:stretch/>
        </p:blipFill>
        <p:spPr>
          <a:xfrm>
            <a:off x="1244843" y="2555631"/>
            <a:ext cx="2457450" cy="30802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3"/>
          <a:stretch/>
        </p:blipFill>
        <p:spPr>
          <a:xfrm>
            <a:off x="6307748" y="2488221"/>
            <a:ext cx="2457450" cy="30802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3"/>
          <a:stretch/>
        </p:blipFill>
        <p:spPr>
          <a:xfrm>
            <a:off x="8765198" y="2488220"/>
            <a:ext cx="2457450" cy="308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8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2854" y="483112"/>
            <a:ext cx="11054010" cy="1478423"/>
          </a:xfrm>
        </p:spPr>
        <p:txBody>
          <a:bodyPr>
            <a:normAutofit/>
          </a:bodyPr>
          <a:lstStyle/>
          <a:p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Q6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餐的豆魚蛋肉可以吃多少？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776046"/>
            <a:ext cx="5181600" cy="4400917"/>
          </a:xfrm>
        </p:spPr>
        <p:txBody>
          <a:bodyPr>
            <a:normAutofit/>
          </a:bodyPr>
          <a:lstStyle/>
          <a:p>
            <a:pPr lvl="2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一掌心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1643" y="2620107"/>
            <a:ext cx="4768351" cy="389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6195646" y="1937238"/>
            <a:ext cx="5181600" cy="4400917"/>
          </a:xfrm>
        </p:spPr>
        <p:txBody>
          <a:bodyPr>
            <a:normAutofit/>
          </a:bodyPr>
          <a:lstStyle/>
          <a:p>
            <a:pPr lvl="2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掌心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565434" y="3130062"/>
            <a:ext cx="2289883" cy="186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75551" y="3194539"/>
            <a:ext cx="2289883" cy="186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27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一件事：補充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蔬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果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奶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堅果</a:t>
            </a:r>
            <a:endParaRPr lang="zh-TW" altLang="en-US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依據國民健康署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2013-2016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國民營養健康狀況變遷調查結果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蔬菜攝取不足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成水果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攝取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乳品攝取不足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成堅果攝取不足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全榖雜糧類、豆魚蛋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肉類、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油脂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攝取過多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979830" cy="49798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68640" y="2423160"/>
            <a:ext cx="3078480" cy="85344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086600" y="3428999"/>
            <a:ext cx="2011680" cy="2747964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4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04967" y="27298"/>
            <a:ext cx="10495128" cy="683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421"/>
            <a:ext cx="12210436" cy="668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5" y="185289"/>
            <a:ext cx="12026209" cy="648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67" y="57160"/>
            <a:ext cx="11410065" cy="67436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" y="3629332"/>
            <a:ext cx="9464040" cy="188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07080" y="2055812"/>
            <a:ext cx="1310640" cy="4070667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7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546</Words>
  <Application>Microsoft Office PowerPoint</Application>
  <PresentationFormat>自訂</PresentationFormat>
  <Paragraphs>77</Paragraphs>
  <Slides>42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Office 佈景主題</vt:lpstr>
      <vt:lpstr>PowerPoint 簡報</vt:lpstr>
      <vt:lpstr>一件事：補充蔬、果、奶、堅果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一件事：補充蔬、果、奶、堅果</vt:lpstr>
      <vt:lpstr>PowerPoint 簡報</vt:lpstr>
      <vt:lpstr>PowerPoint 簡報</vt:lpstr>
      <vt:lpstr>PowerPoint 簡報</vt:lpstr>
      <vt:lpstr>PowerPoint 簡報</vt:lpstr>
      <vt:lpstr>Q1：哪個是保久乳？</vt:lpstr>
      <vt:lpstr>Q2：大番茄、小番茄分別是哪一類？</vt:lpstr>
      <vt:lpstr>Q3：哪一個是豆魚蛋肉類的豆類？</vt:lpstr>
      <vt:lpstr>Q4：最重要的一件事？</vt:lpstr>
      <vt:lpstr>Q5：「1整天」要喝幾杯奶？</vt:lpstr>
      <vt:lpstr>Q6：1餐的豆魚蛋肉可以吃多少？</vt:lpstr>
      <vt:lpstr>一件事：補充蔬、果、奶、堅果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E1 571G</dc:creator>
  <cp:lastModifiedBy>user</cp:lastModifiedBy>
  <cp:revision>173</cp:revision>
  <dcterms:created xsi:type="dcterms:W3CDTF">2021-08-02T07:51:16Z</dcterms:created>
  <dcterms:modified xsi:type="dcterms:W3CDTF">2021-12-07T06:13:26Z</dcterms:modified>
</cp:coreProperties>
</file>