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81" r:id="rId2"/>
    <p:sldId id="265" r:id="rId3"/>
    <p:sldId id="274" r:id="rId4"/>
    <p:sldId id="262" r:id="rId5"/>
    <p:sldId id="279" r:id="rId6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6F5"/>
    <a:srgbClr val="7F7F7F"/>
    <a:srgbClr val="EBE5BD"/>
    <a:srgbClr val="FFDE70"/>
    <a:srgbClr val="FFFD01"/>
    <a:srgbClr val="404040"/>
    <a:srgbClr val="006FFF"/>
    <a:srgbClr val="019EF6"/>
    <a:srgbClr val="656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14" autoAdjust="0"/>
  </p:normalViewPr>
  <p:slideViewPr>
    <p:cSldViewPr snapToGrid="0">
      <p:cViewPr varScale="1">
        <p:scale>
          <a:sx n="110" d="100"/>
          <a:sy n="110" d="100"/>
        </p:scale>
        <p:origin x="576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7F682-628D-43C4-BF4B-EA6DF90D5CC0}" type="datetimeFigureOut">
              <a:rPr lang="zh-CN" altLang="en-US" smtClean="0"/>
              <a:t>2025/5/14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ECF63-4B02-4534-A165-ED4B355A90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6422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2025/5/14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2025/5/14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2025/5/14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2025/5/14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2025/5/14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2025/5/14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2025/5/14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2025/5/14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2025/5/14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2025/5/14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442432" y="-2921459"/>
            <a:ext cx="11293094" cy="3867150"/>
            <a:chOff x="1790700" y="1181100"/>
            <a:chExt cx="8591550" cy="3867150"/>
          </a:xfrm>
        </p:grpSpPr>
        <p:sp>
          <p:nvSpPr>
            <p:cNvPr id="8" name="圆角矩形 7"/>
            <p:cNvSpPr/>
            <p:nvPr/>
          </p:nvSpPr>
          <p:spPr>
            <a:xfrm>
              <a:off x="2095500" y="1485900"/>
              <a:ext cx="7940062" cy="3562350"/>
            </a:xfrm>
            <a:prstGeom prst="roundRect">
              <a:avLst>
                <a:gd name="adj" fmla="val 1834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圆角矩形 8"/>
            <p:cNvSpPr/>
            <p:nvPr/>
          </p:nvSpPr>
          <p:spPr>
            <a:xfrm>
              <a:off x="1943100" y="1333500"/>
              <a:ext cx="8247052" cy="3562350"/>
            </a:xfrm>
            <a:prstGeom prst="roundRect">
              <a:avLst>
                <a:gd name="adj" fmla="val 1834"/>
              </a:avLst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圆角矩形 9"/>
            <p:cNvSpPr/>
            <p:nvPr/>
          </p:nvSpPr>
          <p:spPr>
            <a:xfrm>
              <a:off x="1790700" y="1181100"/>
              <a:ext cx="8591550" cy="3562350"/>
            </a:xfrm>
            <a:prstGeom prst="roundRect">
              <a:avLst>
                <a:gd name="adj" fmla="val 1834"/>
              </a:avLst>
            </a:prstGeom>
            <a:pattFill prst="pct5">
              <a:fgClr>
                <a:schemeClr val="bg1">
                  <a:lumMod val="75000"/>
                </a:schemeClr>
              </a:fgClr>
              <a:bgClr>
                <a:schemeClr val="bg1">
                  <a:lumMod val="95000"/>
                </a:schemeClr>
              </a:bgClr>
            </a:patt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矩形 10"/>
          <p:cNvSpPr/>
          <p:nvPr userDrawn="1"/>
        </p:nvSpPr>
        <p:spPr>
          <a:xfrm flipV="1">
            <a:off x="-15240" y="6786245"/>
            <a:ext cx="12191365" cy="762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5787353" y="716242"/>
            <a:ext cx="603251" cy="133627"/>
            <a:chOff x="2273300" y="968237"/>
            <a:chExt cx="603251" cy="133627"/>
          </a:xfrm>
        </p:grpSpPr>
        <p:sp>
          <p:nvSpPr>
            <p:cNvPr id="13" name="椭圆 12"/>
            <p:cNvSpPr/>
            <p:nvPr/>
          </p:nvSpPr>
          <p:spPr>
            <a:xfrm>
              <a:off x="2273300" y="968237"/>
              <a:ext cx="133627" cy="133627"/>
            </a:xfrm>
            <a:prstGeom prst="ellipse">
              <a:avLst/>
            </a:prstGeom>
            <a:solidFill>
              <a:srgbClr val="7F7F7F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2508112" y="968237"/>
              <a:ext cx="133627" cy="133627"/>
            </a:xfrm>
            <a:prstGeom prst="ellipse">
              <a:avLst/>
            </a:prstGeom>
            <a:solidFill>
              <a:srgbClr val="7F7F7F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>
              <a:off x="2742924" y="968237"/>
              <a:ext cx="133627" cy="133627"/>
            </a:xfrm>
            <a:prstGeom prst="ellipse">
              <a:avLst/>
            </a:prstGeom>
            <a:solidFill>
              <a:srgbClr val="7F7F7F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pPr/>
              <a:t>2025/5/14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6" name="矩形 15"/>
          <p:cNvSpPr/>
          <p:nvPr userDrawn="1"/>
        </p:nvSpPr>
        <p:spPr>
          <a:xfrm>
            <a:off x="-15240" y="-3178629"/>
            <a:ext cx="12207240" cy="31786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2" name="圆角矩形 51"/>
          <p:cNvSpPr/>
          <p:nvPr/>
        </p:nvSpPr>
        <p:spPr>
          <a:xfrm>
            <a:off x="2095500" y="1485900"/>
            <a:ext cx="8591550" cy="3562350"/>
          </a:xfrm>
          <a:prstGeom prst="roundRect">
            <a:avLst>
              <a:gd name="adj" fmla="val 1834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圆角矩形 50"/>
          <p:cNvSpPr/>
          <p:nvPr/>
        </p:nvSpPr>
        <p:spPr>
          <a:xfrm>
            <a:off x="1943100" y="1333500"/>
            <a:ext cx="8591550" cy="3562350"/>
          </a:xfrm>
          <a:prstGeom prst="roundRect">
            <a:avLst>
              <a:gd name="adj" fmla="val 1834"/>
            </a:avLst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圆角矩形 24"/>
          <p:cNvSpPr/>
          <p:nvPr/>
        </p:nvSpPr>
        <p:spPr>
          <a:xfrm>
            <a:off x="7300348" y="4416788"/>
            <a:ext cx="2638324" cy="821779"/>
          </a:xfrm>
          <a:prstGeom prst="roundRect">
            <a:avLst>
              <a:gd name="adj" fmla="val 9468"/>
            </a:avLst>
          </a:prstGeom>
          <a:solidFill>
            <a:schemeClr val="tx1">
              <a:lumMod val="75000"/>
              <a:lumOff val="2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 dirty="0"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</a:endParaRPr>
          </a:p>
        </p:txBody>
      </p:sp>
      <p:sp>
        <p:nvSpPr>
          <p:cNvPr id="50" name="圆角矩形 49"/>
          <p:cNvSpPr/>
          <p:nvPr/>
        </p:nvSpPr>
        <p:spPr>
          <a:xfrm>
            <a:off x="1790700" y="1181100"/>
            <a:ext cx="8591550" cy="3562350"/>
          </a:xfrm>
          <a:prstGeom prst="roundRect">
            <a:avLst>
              <a:gd name="adj" fmla="val 1834"/>
            </a:avLst>
          </a:prstGeom>
          <a:pattFill prst="pct5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椭圆 63"/>
          <p:cNvSpPr/>
          <p:nvPr/>
        </p:nvSpPr>
        <p:spPr>
          <a:xfrm>
            <a:off x="2273300" y="968237"/>
            <a:ext cx="133627" cy="133627"/>
          </a:xfrm>
          <a:prstGeom prst="ellipse">
            <a:avLst/>
          </a:prstGeom>
          <a:solidFill>
            <a:srgbClr val="7F7F7F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椭圆 64"/>
          <p:cNvSpPr/>
          <p:nvPr/>
        </p:nvSpPr>
        <p:spPr>
          <a:xfrm>
            <a:off x="2508112" y="968237"/>
            <a:ext cx="133627" cy="133627"/>
          </a:xfrm>
          <a:prstGeom prst="ellipse">
            <a:avLst/>
          </a:prstGeom>
          <a:solidFill>
            <a:srgbClr val="7F7F7F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椭圆 65"/>
          <p:cNvSpPr/>
          <p:nvPr/>
        </p:nvSpPr>
        <p:spPr>
          <a:xfrm>
            <a:off x="2742924" y="968237"/>
            <a:ext cx="133627" cy="133627"/>
          </a:xfrm>
          <a:prstGeom prst="ellipse">
            <a:avLst/>
          </a:prstGeom>
          <a:solidFill>
            <a:srgbClr val="7F7F7F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1" name="组合 80"/>
          <p:cNvGrpSpPr/>
          <p:nvPr/>
        </p:nvGrpSpPr>
        <p:grpSpPr>
          <a:xfrm>
            <a:off x="1943100" y="1380283"/>
            <a:ext cx="463827" cy="3255217"/>
            <a:chOff x="1943100" y="1380283"/>
            <a:chExt cx="665439" cy="3255217"/>
          </a:xfrm>
        </p:grpSpPr>
        <p:cxnSp>
          <p:nvCxnSpPr>
            <p:cNvPr id="59" name="直接连接符 58"/>
            <p:cNvCxnSpPr/>
            <p:nvPr/>
          </p:nvCxnSpPr>
          <p:spPr>
            <a:xfrm flipV="1">
              <a:off x="1943100" y="4032250"/>
              <a:ext cx="660400" cy="603250"/>
            </a:xfrm>
            <a:prstGeom prst="line">
              <a:avLst/>
            </a:prstGeom>
            <a:ln w="381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连接符 76"/>
            <p:cNvCxnSpPr/>
            <p:nvPr/>
          </p:nvCxnSpPr>
          <p:spPr>
            <a:xfrm>
              <a:off x="2018782" y="1380283"/>
              <a:ext cx="589757" cy="543877"/>
            </a:xfrm>
            <a:prstGeom prst="line">
              <a:avLst/>
            </a:prstGeom>
            <a:ln w="381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组合 83"/>
          <p:cNvGrpSpPr/>
          <p:nvPr/>
        </p:nvGrpSpPr>
        <p:grpSpPr>
          <a:xfrm flipH="1">
            <a:off x="9656835" y="1380283"/>
            <a:ext cx="636010" cy="3255217"/>
            <a:chOff x="1943100" y="1380283"/>
            <a:chExt cx="665439" cy="3255217"/>
          </a:xfrm>
        </p:grpSpPr>
        <p:cxnSp>
          <p:nvCxnSpPr>
            <p:cNvPr id="85" name="直接连接符 84"/>
            <p:cNvCxnSpPr/>
            <p:nvPr/>
          </p:nvCxnSpPr>
          <p:spPr>
            <a:xfrm flipV="1">
              <a:off x="1943100" y="4032250"/>
              <a:ext cx="660400" cy="603250"/>
            </a:xfrm>
            <a:prstGeom prst="line">
              <a:avLst/>
            </a:prstGeom>
            <a:ln w="381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接连接符 85"/>
            <p:cNvCxnSpPr/>
            <p:nvPr/>
          </p:nvCxnSpPr>
          <p:spPr>
            <a:xfrm>
              <a:off x="2018782" y="1380283"/>
              <a:ext cx="589757" cy="543877"/>
            </a:xfrm>
            <a:prstGeom prst="line">
              <a:avLst/>
            </a:prstGeom>
            <a:ln w="381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文本框 2"/>
          <p:cNvSpPr txBox="1"/>
          <p:nvPr/>
        </p:nvSpPr>
        <p:spPr>
          <a:xfrm>
            <a:off x="7400333" y="4828529"/>
            <a:ext cx="24600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dirty="0">
                <a:solidFill>
                  <a:schemeClr val="bg1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</a:rPr>
              <a:t>114</a:t>
            </a:r>
            <a:r>
              <a:rPr lang="zh-TW" altLang="en-US" sz="1400" dirty="0">
                <a:solidFill>
                  <a:schemeClr val="bg1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</a:rPr>
              <a:t>年</a:t>
            </a:r>
            <a:r>
              <a:rPr lang="en-US" altLang="zh-TW" sz="1400" dirty="0">
                <a:solidFill>
                  <a:schemeClr val="bg1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</a:rPr>
              <a:t>5</a:t>
            </a:r>
            <a:r>
              <a:rPr lang="zh-TW" altLang="en-US" sz="1400" dirty="0">
                <a:solidFill>
                  <a:schemeClr val="bg1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</a:rPr>
              <a:t>月</a:t>
            </a:r>
            <a:endParaRPr lang="zh-CN" altLang="en-US" sz="1400" dirty="0">
              <a:solidFill>
                <a:schemeClr val="bg1"/>
              </a:solidFill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</a:endParaRPr>
          </a:p>
        </p:txBody>
      </p:sp>
      <p:grpSp>
        <p:nvGrpSpPr>
          <p:cNvPr id="94" name="组合 93"/>
          <p:cNvGrpSpPr/>
          <p:nvPr/>
        </p:nvGrpSpPr>
        <p:grpSpPr>
          <a:xfrm>
            <a:off x="8924608" y="3617888"/>
            <a:ext cx="489906" cy="526780"/>
            <a:chOff x="9957840" y="4906163"/>
            <a:chExt cx="326044" cy="329903"/>
          </a:xfrm>
        </p:grpSpPr>
        <p:sp>
          <p:nvSpPr>
            <p:cNvPr id="91" name="圆角矩形 90"/>
            <p:cNvSpPr/>
            <p:nvPr/>
          </p:nvSpPr>
          <p:spPr>
            <a:xfrm>
              <a:off x="9957840" y="4906163"/>
              <a:ext cx="63374" cy="329903"/>
            </a:xfrm>
            <a:prstGeom prst="roundRect">
              <a:avLst>
                <a:gd name="adj" fmla="val 50000"/>
              </a:avLst>
            </a:prstGeom>
            <a:solidFill>
              <a:srgbClr val="7F7F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2" name="圆角矩形 91"/>
            <p:cNvSpPr/>
            <p:nvPr/>
          </p:nvSpPr>
          <p:spPr>
            <a:xfrm>
              <a:off x="10089175" y="4906163"/>
              <a:ext cx="63374" cy="329903"/>
            </a:xfrm>
            <a:prstGeom prst="roundRect">
              <a:avLst>
                <a:gd name="adj" fmla="val 50000"/>
              </a:avLst>
            </a:prstGeom>
            <a:solidFill>
              <a:srgbClr val="7F7F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3" name="圆角矩形 92"/>
            <p:cNvSpPr/>
            <p:nvPr/>
          </p:nvSpPr>
          <p:spPr>
            <a:xfrm>
              <a:off x="10220510" y="4906163"/>
              <a:ext cx="63374" cy="329903"/>
            </a:xfrm>
            <a:prstGeom prst="roundRect">
              <a:avLst>
                <a:gd name="adj" fmla="val 50000"/>
              </a:avLst>
            </a:prstGeom>
            <a:solidFill>
              <a:srgbClr val="7F7F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3" name="圆角矩形 22"/>
          <p:cNvSpPr/>
          <p:nvPr/>
        </p:nvSpPr>
        <p:spPr>
          <a:xfrm>
            <a:off x="2425926" y="1905546"/>
            <a:ext cx="7264175" cy="2126704"/>
          </a:xfrm>
          <a:prstGeom prst="roundRect">
            <a:avLst>
              <a:gd name="adj" fmla="val 1834"/>
            </a:avLst>
          </a:prstGeom>
          <a:solidFill>
            <a:schemeClr val="bg1"/>
          </a:solidFill>
          <a:ln w="12700">
            <a:noFill/>
          </a:ln>
          <a:effectLst>
            <a:outerShdw blurRad="76200" dist="381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文本框 53"/>
          <p:cNvSpPr txBox="1"/>
          <p:nvPr/>
        </p:nvSpPr>
        <p:spPr>
          <a:xfrm>
            <a:off x="2392529" y="2101960"/>
            <a:ext cx="7350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性騷擾防治宣導</a:t>
            </a:r>
            <a:endParaRPr lang="zh-CN" altLang="en-US" sz="44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2974307" y="2919223"/>
            <a:ext cx="62143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TW" dirty="0">
                <a:latin typeface="Academy Engraved LET" pitchFamily="2" charset="0"/>
              </a:rPr>
              <a:t>Anti-sexual harassment Announcement</a:t>
            </a:r>
            <a:endParaRPr lang="zh-CN" altLang="en-US" sz="1400" dirty="0">
              <a:latin typeface="Academy Engraved LET" pitchFamily="2" charset="0"/>
            </a:endParaRPr>
          </a:p>
        </p:txBody>
      </p:sp>
      <p:sp>
        <p:nvSpPr>
          <p:cNvPr id="95" name="圆角矩形 94"/>
          <p:cNvSpPr/>
          <p:nvPr/>
        </p:nvSpPr>
        <p:spPr>
          <a:xfrm>
            <a:off x="4776523" y="3408272"/>
            <a:ext cx="2638324" cy="290306"/>
          </a:xfrm>
          <a:prstGeom prst="roundRect">
            <a:avLst>
              <a:gd name="adj" fmla="val 50000"/>
            </a:avLst>
          </a:prstGeom>
          <a:solidFill>
            <a:srgbClr val="7F7F7F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</a:rPr>
              <a:t>花蓮縣花蓮市明義國民小學</a:t>
            </a:r>
            <a:endParaRPr lang="zh-CN" altLang="en-US" sz="1200" dirty="0"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-1052453" y="5808494"/>
            <a:ext cx="2746152" cy="1580714"/>
            <a:chOff x="10486405" y="-306263"/>
            <a:chExt cx="2746152" cy="1580714"/>
          </a:xfrm>
        </p:grpSpPr>
        <p:cxnSp>
          <p:nvCxnSpPr>
            <p:cNvPr id="33" name="直接连接符 32"/>
            <p:cNvCxnSpPr/>
            <p:nvPr/>
          </p:nvCxnSpPr>
          <p:spPr>
            <a:xfrm flipH="1">
              <a:off x="11598269" y="-133676"/>
              <a:ext cx="1459384" cy="1408127"/>
            </a:xfrm>
            <a:prstGeom prst="line">
              <a:avLst/>
            </a:prstGeom>
            <a:ln w="38100">
              <a:gradFill>
                <a:gsLst>
                  <a:gs pos="0">
                    <a:schemeClr val="tx1">
                      <a:lumMod val="95000"/>
                      <a:lumOff val="5000"/>
                      <a:alpha val="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flipH="1">
              <a:off x="10486405" y="-306263"/>
              <a:ext cx="1459384" cy="1408127"/>
            </a:xfrm>
            <a:prstGeom prst="line">
              <a:avLst/>
            </a:prstGeom>
            <a:ln w="38100">
              <a:gradFill>
                <a:gsLst>
                  <a:gs pos="0">
                    <a:schemeClr val="tx1">
                      <a:lumMod val="95000"/>
                      <a:lumOff val="5000"/>
                      <a:alpha val="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 flipH="1">
              <a:off x="12502864" y="352492"/>
              <a:ext cx="729693" cy="704064"/>
            </a:xfrm>
            <a:prstGeom prst="line">
              <a:avLst/>
            </a:prstGeom>
            <a:ln w="38100">
              <a:gradFill>
                <a:gsLst>
                  <a:gs pos="19000">
                    <a:schemeClr val="tx1">
                      <a:lumMod val="85000"/>
                      <a:lumOff val="15000"/>
                      <a:alpha val="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 flipH="1">
              <a:off x="11128645" y="-306263"/>
              <a:ext cx="1459384" cy="1408127"/>
            </a:xfrm>
            <a:prstGeom prst="line">
              <a:avLst/>
            </a:prstGeom>
            <a:ln w="38100">
              <a:gradFill>
                <a:gsLst>
                  <a:gs pos="0">
                    <a:schemeClr val="tx1">
                      <a:lumMod val="95000"/>
                      <a:lumOff val="5000"/>
                      <a:alpha val="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45852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/>
          <p:cNvSpPr txBox="1"/>
          <p:nvPr/>
        </p:nvSpPr>
        <p:spPr>
          <a:xfrm>
            <a:off x="790909" y="1254416"/>
            <a:ext cx="11253045" cy="2487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TW" altLang="en-US" sz="2400" b="1" dirty="0">
                <a:solidFill>
                  <a:srgbClr val="3A3A3A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性騷擾防治法</a:t>
            </a:r>
            <a:r>
              <a:rPr lang="en-US" altLang="zh-TW" sz="2400" b="1" dirty="0">
                <a:solidFill>
                  <a:srgbClr val="3A3A3A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§2</a:t>
            </a:r>
            <a:r>
              <a:rPr lang="zh-TW" altLang="en-US" sz="2400" b="1" dirty="0">
                <a:solidFill>
                  <a:srgbClr val="3A3A3A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第</a:t>
            </a:r>
            <a:r>
              <a:rPr lang="en-US" altLang="zh-TW" sz="2400" b="1" dirty="0">
                <a:solidFill>
                  <a:srgbClr val="3A3A3A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1</a:t>
            </a:r>
            <a:r>
              <a:rPr lang="zh-TW" altLang="en-US" sz="2400" b="1" dirty="0">
                <a:solidFill>
                  <a:srgbClr val="3A3A3A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項</a:t>
            </a:r>
            <a:endParaRPr lang="en-US" altLang="zh-TW" sz="2400" b="1" dirty="0">
              <a:solidFill>
                <a:srgbClr val="3A3A3A"/>
              </a:solidFill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  <a:p>
            <a:endParaRPr lang="en-US" altLang="zh-TW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dirty="0">
                <a:latin typeface="Adobe 黑体 Std R" panose="020B0400000000000000" pitchFamily="34" charset="-128"/>
                <a:ea typeface="Adobe 黑体 Std R" panose="020B0400000000000000" pitchFamily="34" charset="-128"/>
              </a:rPr>
              <a:t>本法所稱性騷擾，指性侵害犯罪以外，對他人實施違反其意願而與性或性別有關之行為，且有下列情形之一：</a:t>
            </a:r>
          </a:p>
          <a:p>
            <a:r>
              <a:rPr lang="zh-TW" altLang="en-US" dirty="0">
                <a:latin typeface="Adobe 黑体 Std R" panose="020B0400000000000000" pitchFamily="34" charset="-128"/>
                <a:ea typeface="Adobe 黑体 Std R" panose="020B0400000000000000" pitchFamily="34" charset="-128"/>
              </a:rPr>
              <a:t>一、以明示或暗示之方式，或以歧視、侮辱之言行，或以他法，而有損害他人人格尊嚴，或造成使人心生畏怖、  感受敵意或冒犯之情境，或不當影響其工作、教育、訓練、服務、計畫、活動或正常生活之進行。</a:t>
            </a:r>
          </a:p>
          <a:p>
            <a:r>
              <a:rPr lang="zh-TW" altLang="en-US" dirty="0">
                <a:latin typeface="Adobe 黑体 Std R" panose="020B0400000000000000" pitchFamily="34" charset="-128"/>
                <a:ea typeface="Adobe 黑体 Std R" panose="020B0400000000000000" pitchFamily="34" charset="-128"/>
              </a:rPr>
              <a:t>二、以該他人順服或拒絕該行為，作為自己或他人獲得、喪失或減損其學習、工作、訓練、服務、計畫、活動有關權益之條件。</a:t>
            </a:r>
          </a:p>
          <a:p>
            <a:pPr algn="just">
              <a:lnSpc>
                <a:spcPct val="130000"/>
              </a:lnSpc>
            </a:pPr>
            <a:endParaRPr lang="en-US" altLang="zh-CN" sz="1400" dirty="0">
              <a:solidFill>
                <a:srgbClr val="3A3A3A"/>
              </a:solidFill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3919477" y="0"/>
            <a:ext cx="4353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性騷擾定義</a:t>
            </a:r>
            <a:endParaRPr lang="zh-CN" altLang="en-US" sz="3200" b="1" dirty="0"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</p:txBody>
      </p:sp>
      <p:sp>
        <p:nvSpPr>
          <p:cNvPr id="14" name="文本框 14">
            <a:extLst>
              <a:ext uri="{FF2B5EF4-FFF2-40B4-BE49-F238E27FC236}">
                <a16:creationId xmlns:a16="http://schemas.microsoft.com/office/drawing/2014/main" id="{DD108CE0-B5B9-439B-AD05-D62797D7F953}"/>
              </a:ext>
            </a:extLst>
          </p:cNvPr>
          <p:cNvSpPr txBox="1"/>
          <p:nvPr/>
        </p:nvSpPr>
        <p:spPr>
          <a:xfrm>
            <a:off x="790909" y="3741635"/>
            <a:ext cx="11253045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TW" altLang="en-US" sz="2400" b="1" dirty="0">
                <a:solidFill>
                  <a:srgbClr val="3A3A3A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性別工作平等法</a:t>
            </a:r>
            <a:r>
              <a:rPr lang="en-US" altLang="zh-TW" sz="2400" b="1" dirty="0">
                <a:solidFill>
                  <a:srgbClr val="3A3A3A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§12</a:t>
            </a:r>
            <a:r>
              <a:rPr lang="zh-TW" altLang="en-US" sz="2400" b="1" dirty="0">
                <a:solidFill>
                  <a:srgbClr val="3A3A3A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第</a:t>
            </a:r>
            <a:r>
              <a:rPr lang="en-US" altLang="zh-TW" sz="2400" b="1" dirty="0">
                <a:solidFill>
                  <a:srgbClr val="3A3A3A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1</a:t>
            </a:r>
            <a:r>
              <a:rPr lang="zh-TW" altLang="en-US" sz="2400" b="1" dirty="0">
                <a:solidFill>
                  <a:srgbClr val="3A3A3A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項</a:t>
            </a:r>
            <a:endParaRPr lang="en-US" altLang="zh-TW" sz="2400" b="1" dirty="0">
              <a:solidFill>
                <a:srgbClr val="3A3A3A"/>
              </a:solidFill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  <a:p>
            <a:endParaRPr lang="en-US" altLang="zh-TW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dirty="0">
                <a:latin typeface="Adobe 黑体 Std R" panose="020B0400000000000000" pitchFamily="34" charset="-128"/>
                <a:ea typeface="Adobe 黑体 Std R" panose="020B0400000000000000" pitchFamily="34" charset="-128"/>
              </a:rPr>
              <a:t>本法所稱性騷擾，指下列情形之一：</a:t>
            </a:r>
          </a:p>
          <a:p>
            <a:r>
              <a:rPr lang="zh-TW" altLang="en-US" dirty="0">
                <a:latin typeface="Adobe 黑体 Std R" panose="020B0400000000000000" pitchFamily="34" charset="-128"/>
                <a:ea typeface="Adobe 黑体 Std R" panose="020B0400000000000000" pitchFamily="34" charset="-128"/>
              </a:rPr>
              <a:t>一、受僱者於執行職務時，任何人以性要求、具有性意味或性別歧視之言詞或行為，對其造成敵意性、脅迫性或冒犯性之工作環境，致侵犯或干擾其人格尊嚴、人身自由或影響其工作表現。</a:t>
            </a:r>
          </a:p>
          <a:p>
            <a:r>
              <a:rPr lang="zh-TW" altLang="en-US" dirty="0">
                <a:latin typeface="Adobe 黑体 Std R" panose="020B0400000000000000" pitchFamily="34" charset="-128"/>
                <a:ea typeface="Adobe 黑体 Std R" panose="020B0400000000000000" pitchFamily="34" charset="-128"/>
              </a:rPr>
              <a:t>二、雇主對受僱者或求職者為明示或暗示之性要求、具有性意味或性別歧視之言詞或行為，作為勞務契約成立、存續、變更或分發、配置、報酬、考績、陞遷、降調、獎懲等之交換條件。</a:t>
            </a:r>
            <a:endParaRPr lang="en-US" altLang="zh-CN" sz="1400" dirty="0">
              <a:solidFill>
                <a:srgbClr val="3A3A3A"/>
              </a:solidFill>
              <a:latin typeface="Adobe 黑体 Std R" panose="020B0400000000000000" pitchFamily="34" charset="-128"/>
              <a:ea typeface="Adobe 黑体 Std R" panose="020B0400000000000000" pitchFamily="34" charset="-128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圓角 2">
            <a:extLst>
              <a:ext uri="{FF2B5EF4-FFF2-40B4-BE49-F238E27FC236}">
                <a16:creationId xmlns:a16="http://schemas.microsoft.com/office/drawing/2014/main" id="{50717077-C38A-453A-AC46-D218107F604B}"/>
              </a:ext>
            </a:extLst>
          </p:cNvPr>
          <p:cNvSpPr/>
          <p:nvPr/>
        </p:nvSpPr>
        <p:spPr>
          <a:xfrm>
            <a:off x="453208" y="3245921"/>
            <a:ext cx="2621280" cy="246233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矩形: 圓角 1">
            <a:extLst>
              <a:ext uri="{FF2B5EF4-FFF2-40B4-BE49-F238E27FC236}">
                <a16:creationId xmlns:a16="http://schemas.microsoft.com/office/drawing/2014/main" id="{C9FF7348-6891-4685-9F89-ECAC3DE8343B}"/>
              </a:ext>
            </a:extLst>
          </p:cNvPr>
          <p:cNvSpPr/>
          <p:nvPr/>
        </p:nvSpPr>
        <p:spPr>
          <a:xfrm>
            <a:off x="426719" y="1559721"/>
            <a:ext cx="2621280" cy="86997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 flipV="1">
            <a:off x="-15240" y="6786245"/>
            <a:ext cx="12191365" cy="762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4021" y="3548211"/>
            <a:ext cx="1919654" cy="1857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rgbClr val="3A3A3A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校園性別事件之一方為學校校長、教師、職員、工友或學生，另一方為學生</a:t>
            </a:r>
            <a:endParaRPr lang="en-US" altLang="zh-CN" dirty="0">
              <a:solidFill>
                <a:srgbClr val="3A3A3A"/>
              </a:solidFill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72763" y="1788336"/>
            <a:ext cx="23358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2400" dirty="0">
                <a:solidFill>
                  <a:schemeClr val="bg1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性別平等教育法</a:t>
            </a:r>
            <a:endParaRPr lang="en-US" altLang="zh-CN" sz="2400" dirty="0">
              <a:solidFill>
                <a:schemeClr val="bg1"/>
              </a:solidFill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919477" y="38428"/>
            <a:ext cx="4353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性騷擾適用法規</a:t>
            </a:r>
            <a:endParaRPr lang="zh-CN" altLang="en-US" sz="3200" b="1" dirty="0"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2F7D2CB-50C4-489E-A4AA-013E3F42B398}"/>
              </a:ext>
            </a:extLst>
          </p:cNvPr>
          <p:cNvSpPr txBox="1"/>
          <p:nvPr/>
        </p:nvSpPr>
        <p:spPr>
          <a:xfrm>
            <a:off x="1273782" y="2633111"/>
            <a:ext cx="916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學校</a:t>
            </a:r>
            <a:endParaRPr lang="zh-TW" altLang="en-US" sz="2400" dirty="0"/>
          </a:p>
        </p:txBody>
      </p:sp>
      <p:sp>
        <p:nvSpPr>
          <p:cNvPr id="16" name="矩形: 圓角 15">
            <a:extLst>
              <a:ext uri="{FF2B5EF4-FFF2-40B4-BE49-F238E27FC236}">
                <a16:creationId xmlns:a16="http://schemas.microsoft.com/office/drawing/2014/main" id="{3F0838E5-6838-4AF2-B109-AEB1A95F0EB9}"/>
              </a:ext>
            </a:extLst>
          </p:cNvPr>
          <p:cNvSpPr/>
          <p:nvPr/>
        </p:nvSpPr>
        <p:spPr>
          <a:xfrm>
            <a:off x="3618411" y="1559721"/>
            <a:ext cx="2621280" cy="86997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本框 22">
            <a:extLst>
              <a:ext uri="{FF2B5EF4-FFF2-40B4-BE49-F238E27FC236}">
                <a16:creationId xmlns:a16="http://schemas.microsoft.com/office/drawing/2014/main" id="{F03E5949-49EA-4406-A0AF-91AC9D61A52C}"/>
              </a:ext>
            </a:extLst>
          </p:cNvPr>
          <p:cNvSpPr txBox="1"/>
          <p:nvPr/>
        </p:nvSpPr>
        <p:spPr>
          <a:xfrm>
            <a:off x="3761101" y="1788336"/>
            <a:ext cx="23358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2400" dirty="0">
                <a:solidFill>
                  <a:schemeClr val="bg1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性別工作平等法</a:t>
            </a:r>
            <a:endParaRPr lang="en-US" altLang="zh-CN" sz="2400" dirty="0">
              <a:solidFill>
                <a:schemeClr val="bg1"/>
              </a:solidFill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384C9F60-278B-4A7D-8367-7727F3B112DA}"/>
              </a:ext>
            </a:extLst>
          </p:cNvPr>
          <p:cNvSpPr txBox="1"/>
          <p:nvPr/>
        </p:nvSpPr>
        <p:spPr>
          <a:xfrm>
            <a:off x="4177425" y="2633110"/>
            <a:ext cx="1503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工作場所</a:t>
            </a:r>
            <a:endParaRPr lang="zh-TW" altLang="en-US" sz="2400" dirty="0"/>
          </a:p>
        </p:txBody>
      </p:sp>
      <p:sp>
        <p:nvSpPr>
          <p:cNvPr id="24" name="矩形: 圓角 23">
            <a:extLst>
              <a:ext uri="{FF2B5EF4-FFF2-40B4-BE49-F238E27FC236}">
                <a16:creationId xmlns:a16="http://schemas.microsoft.com/office/drawing/2014/main" id="{5256088D-E918-4ECD-BE10-095E796C1C41}"/>
              </a:ext>
            </a:extLst>
          </p:cNvPr>
          <p:cNvSpPr/>
          <p:nvPr/>
        </p:nvSpPr>
        <p:spPr>
          <a:xfrm>
            <a:off x="3618410" y="3245921"/>
            <a:ext cx="2621280" cy="246233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本框 17">
            <a:extLst>
              <a:ext uri="{FF2B5EF4-FFF2-40B4-BE49-F238E27FC236}">
                <a16:creationId xmlns:a16="http://schemas.microsoft.com/office/drawing/2014/main" id="{D3C27255-0350-473F-9EF1-1CCEC3B5C323}"/>
              </a:ext>
            </a:extLst>
          </p:cNvPr>
          <p:cNvSpPr txBox="1"/>
          <p:nvPr/>
        </p:nvSpPr>
        <p:spPr>
          <a:xfrm>
            <a:off x="3761100" y="3728260"/>
            <a:ext cx="2335899" cy="1497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dirty="0">
                <a:solidFill>
                  <a:srgbClr val="3A3A3A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受雇者執行職務時遭受性騷擾</a:t>
            </a:r>
            <a:endParaRPr lang="en-US" altLang="zh-TW" dirty="0">
              <a:solidFill>
                <a:srgbClr val="3A3A3A"/>
              </a:solidFill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TW" altLang="en-US" dirty="0">
                <a:solidFill>
                  <a:srgbClr val="3A3A3A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求職者遭受雇主性騷擾</a:t>
            </a:r>
            <a:endParaRPr lang="en-US" altLang="zh-CN" dirty="0">
              <a:solidFill>
                <a:srgbClr val="3A3A3A"/>
              </a:solidFill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</p:txBody>
      </p:sp>
      <p:sp>
        <p:nvSpPr>
          <p:cNvPr id="26" name="矩形: 圓角 25">
            <a:extLst>
              <a:ext uri="{FF2B5EF4-FFF2-40B4-BE49-F238E27FC236}">
                <a16:creationId xmlns:a16="http://schemas.microsoft.com/office/drawing/2014/main" id="{66C201D2-731F-4085-AF51-270FB1BD7F3F}"/>
              </a:ext>
            </a:extLst>
          </p:cNvPr>
          <p:cNvSpPr/>
          <p:nvPr/>
        </p:nvSpPr>
        <p:spPr>
          <a:xfrm>
            <a:off x="6653348" y="1559721"/>
            <a:ext cx="2621280" cy="86997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文本框 22">
            <a:extLst>
              <a:ext uri="{FF2B5EF4-FFF2-40B4-BE49-F238E27FC236}">
                <a16:creationId xmlns:a16="http://schemas.microsoft.com/office/drawing/2014/main" id="{59E55AA8-E914-458D-A8FA-3F265CC23E33}"/>
              </a:ext>
            </a:extLst>
          </p:cNvPr>
          <p:cNvSpPr txBox="1"/>
          <p:nvPr/>
        </p:nvSpPr>
        <p:spPr>
          <a:xfrm>
            <a:off x="6946760" y="1791415"/>
            <a:ext cx="20344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2400" dirty="0">
                <a:solidFill>
                  <a:schemeClr val="bg1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性騷擾防治法</a:t>
            </a:r>
            <a:endParaRPr lang="en-US" altLang="zh-CN" sz="2400" dirty="0">
              <a:solidFill>
                <a:schemeClr val="bg1"/>
              </a:solidFill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</p:txBody>
      </p:sp>
      <p:sp>
        <p:nvSpPr>
          <p:cNvPr id="28" name="矩形: 圓角 27">
            <a:extLst>
              <a:ext uri="{FF2B5EF4-FFF2-40B4-BE49-F238E27FC236}">
                <a16:creationId xmlns:a16="http://schemas.microsoft.com/office/drawing/2014/main" id="{751C620B-CEBF-4F8C-B0C6-5D8707AA0F8A}"/>
              </a:ext>
            </a:extLst>
          </p:cNvPr>
          <p:cNvSpPr/>
          <p:nvPr/>
        </p:nvSpPr>
        <p:spPr>
          <a:xfrm>
            <a:off x="6653347" y="2633109"/>
            <a:ext cx="2621280" cy="307514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文本框 17">
            <a:extLst>
              <a:ext uri="{FF2B5EF4-FFF2-40B4-BE49-F238E27FC236}">
                <a16:creationId xmlns:a16="http://schemas.microsoft.com/office/drawing/2014/main" id="{8987A611-2772-4003-982F-5258EEE4D3B3}"/>
              </a:ext>
            </a:extLst>
          </p:cNvPr>
          <p:cNvSpPr txBox="1"/>
          <p:nvPr/>
        </p:nvSpPr>
        <p:spPr>
          <a:xfrm>
            <a:off x="6946760" y="3845628"/>
            <a:ext cx="2164291" cy="417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rgbClr val="3A3A3A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前</a:t>
            </a:r>
            <a:r>
              <a:rPr lang="en-US" altLang="zh-TW" dirty="0">
                <a:solidFill>
                  <a:srgbClr val="3A3A3A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2</a:t>
            </a:r>
            <a:r>
              <a:rPr lang="zh-TW" altLang="en-US" dirty="0">
                <a:solidFill>
                  <a:srgbClr val="3A3A3A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項以外之性騷擾</a:t>
            </a:r>
            <a:endParaRPr lang="en-US" altLang="zh-CN" dirty="0">
              <a:solidFill>
                <a:srgbClr val="3A3A3A"/>
              </a:solidFill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</p:txBody>
      </p:sp>
      <p:sp>
        <p:nvSpPr>
          <p:cNvPr id="30" name="矩形: 圓角 29">
            <a:extLst>
              <a:ext uri="{FF2B5EF4-FFF2-40B4-BE49-F238E27FC236}">
                <a16:creationId xmlns:a16="http://schemas.microsoft.com/office/drawing/2014/main" id="{F0D30580-DBAA-48D6-BB2A-22953C863003}"/>
              </a:ext>
            </a:extLst>
          </p:cNvPr>
          <p:cNvSpPr/>
          <p:nvPr/>
        </p:nvSpPr>
        <p:spPr>
          <a:xfrm>
            <a:off x="9461864" y="1559721"/>
            <a:ext cx="2621280" cy="86997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矩形: 圓角 30">
            <a:extLst>
              <a:ext uri="{FF2B5EF4-FFF2-40B4-BE49-F238E27FC236}">
                <a16:creationId xmlns:a16="http://schemas.microsoft.com/office/drawing/2014/main" id="{41E056FD-5607-429F-9B51-2A940882A2CC}"/>
              </a:ext>
            </a:extLst>
          </p:cNvPr>
          <p:cNvSpPr/>
          <p:nvPr/>
        </p:nvSpPr>
        <p:spPr>
          <a:xfrm>
            <a:off x="9461864" y="2657752"/>
            <a:ext cx="2621280" cy="307514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文本框 22">
            <a:extLst>
              <a:ext uri="{FF2B5EF4-FFF2-40B4-BE49-F238E27FC236}">
                <a16:creationId xmlns:a16="http://schemas.microsoft.com/office/drawing/2014/main" id="{36B913A3-4F1A-4315-895F-1F6DF86EE672}"/>
              </a:ext>
            </a:extLst>
          </p:cNvPr>
          <p:cNvSpPr txBox="1"/>
          <p:nvPr/>
        </p:nvSpPr>
        <p:spPr>
          <a:xfrm>
            <a:off x="9605635" y="1763873"/>
            <a:ext cx="2333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2400" dirty="0">
                <a:solidFill>
                  <a:schemeClr val="bg1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跟蹤騷擾防治法</a:t>
            </a:r>
            <a:endParaRPr lang="en-US" altLang="zh-CN" sz="2400" dirty="0">
              <a:solidFill>
                <a:schemeClr val="bg1"/>
              </a:solidFill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</p:txBody>
      </p:sp>
      <p:sp>
        <p:nvSpPr>
          <p:cNvPr id="33" name="文本框 17">
            <a:extLst>
              <a:ext uri="{FF2B5EF4-FFF2-40B4-BE49-F238E27FC236}">
                <a16:creationId xmlns:a16="http://schemas.microsoft.com/office/drawing/2014/main" id="{3C37C9F1-1A7A-47D7-ACCA-FCB31359710F}"/>
              </a:ext>
            </a:extLst>
          </p:cNvPr>
          <p:cNvSpPr txBox="1"/>
          <p:nvPr/>
        </p:nvSpPr>
        <p:spPr>
          <a:xfrm>
            <a:off x="9798801" y="3245921"/>
            <a:ext cx="2164291" cy="1497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rgbClr val="3A3A3A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對特定人反覆或持續違反其意願，且與性或性別有關之跟蹤騷擾</a:t>
            </a:r>
            <a:endParaRPr lang="en-US" altLang="zh-CN" dirty="0">
              <a:solidFill>
                <a:srgbClr val="3A3A3A"/>
              </a:solidFill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918845" y="1923161"/>
            <a:ext cx="2176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solidFill>
                  <a:srgbClr val="404040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不當凝視</a:t>
            </a:r>
            <a:endParaRPr lang="en-US" altLang="zh-CN" sz="3600" b="1" dirty="0">
              <a:solidFill>
                <a:srgbClr val="404040"/>
              </a:solidFill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18845" y="2598003"/>
            <a:ext cx="2216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持續性地盯著特定人之身體部位，造成不適</a:t>
            </a:r>
            <a:endParaRPr lang="en-US" altLang="zh-CN" sz="1600" dirty="0"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27355" y="2116182"/>
            <a:ext cx="260622" cy="260291"/>
          </a:xfrm>
          <a:prstGeom prst="rect">
            <a:avLst/>
          </a:prstGeom>
          <a:solidFill>
            <a:srgbClr val="656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4000458" y="1839182"/>
            <a:ext cx="3569146" cy="1343596"/>
            <a:chOff x="778866" y="2055559"/>
            <a:chExt cx="1626404" cy="1343596"/>
          </a:xfrm>
        </p:grpSpPr>
        <p:sp>
          <p:nvSpPr>
            <p:cNvPr id="7" name="文本框 6"/>
            <p:cNvSpPr txBox="1"/>
            <p:nvPr/>
          </p:nvSpPr>
          <p:spPr>
            <a:xfrm>
              <a:off x="928895" y="2055559"/>
              <a:ext cx="13842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600" b="1" dirty="0">
                  <a:solidFill>
                    <a:srgbClr val="404040"/>
                  </a:solidFill>
                  <a:latin typeface="阿里巴巴普惠体 2.0 55 Regular" panose="00020600040101010101" pitchFamily="18" charset="-122"/>
                  <a:ea typeface="阿里巴巴普惠体 2.0 55 Regular" panose="00020600040101010101" pitchFamily="18" charset="-122"/>
                  <a:cs typeface="阿里巴巴普惠体 2.0 55 Regular" panose="00020600040101010101" pitchFamily="18" charset="-122"/>
                  <a:sym typeface="阿里巴巴普惠体 2.0 55 Regular" panose="00020600040101010101" pitchFamily="18" charset="-122"/>
                </a:rPr>
                <a:t>不當肢體接觸</a:t>
              </a:r>
              <a:endParaRPr lang="en-US" altLang="zh-CN" sz="3600" b="1" dirty="0">
                <a:solidFill>
                  <a:srgbClr val="404040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928895" y="2814380"/>
              <a:ext cx="14763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600" dirty="0">
                  <a:latin typeface="阿里巴巴普惠体 2.0 55 Regular" panose="00020600040101010101" pitchFamily="18" charset="-122"/>
                  <a:ea typeface="阿里巴巴普惠体 2.0 55 Regular" panose="00020600040101010101" pitchFamily="18" charset="-122"/>
                  <a:cs typeface="阿里巴巴普惠体 2.0 55 Regular" panose="00020600040101010101" pitchFamily="18" charset="-122"/>
                  <a:sym typeface="阿里巴巴普惠体 2.0 55 Regular" panose="00020600040101010101" pitchFamily="18" charset="-122"/>
                </a:rPr>
                <a:t>非必要的肢體接觸，例如搭肩、</a:t>
              </a:r>
              <a:endParaRPr lang="en-US" altLang="zh-TW" sz="1600" dirty="0"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endParaRPr>
            </a:p>
            <a:p>
              <a:r>
                <a:rPr lang="zh-TW" altLang="en-US" sz="1600" dirty="0">
                  <a:latin typeface="阿里巴巴普惠体 2.0 55 Regular" panose="00020600040101010101" pitchFamily="18" charset="-122"/>
                  <a:ea typeface="阿里巴巴普惠体 2.0 55 Regular" panose="00020600040101010101" pitchFamily="18" charset="-122"/>
                  <a:cs typeface="阿里巴巴普惠体 2.0 55 Regular" panose="00020600040101010101" pitchFamily="18" charset="-122"/>
                  <a:sym typeface="阿里巴巴普惠体 2.0 55 Regular" panose="00020600040101010101" pitchFamily="18" charset="-122"/>
                </a:rPr>
                <a:t>摟腰、摸頭 </a:t>
              </a:r>
              <a:r>
                <a:rPr lang="en-US" altLang="zh-TW" sz="1600" dirty="0">
                  <a:latin typeface="阿里巴巴普惠体 2.0 55 Regular" panose="00020600040101010101" pitchFamily="18" charset="-122"/>
                  <a:ea typeface="阿里巴巴普惠体 2.0 55 Regular" panose="00020600040101010101" pitchFamily="18" charset="-122"/>
                  <a:cs typeface="阿里巴巴普惠体 2.0 55 Regular" panose="00020600040101010101" pitchFamily="18" charset="-122"/>
                  <a:sym typeface="阿里巴巴普惠体 2.0 55 Regular" panose="00020600040101010101" pitchFamily="18" charset="-122"/>
                </a:rPr>
                <a:t>/</a:t>
              </a:r>
              <a:r>
                <a:rPr lang="zh-TW" altLang="en-US" sz="1600" dirty="0">
                  <a:latin typeface="阿里巴巴普惠体 2.0 55 Regular" panose="00020600040101010101" pitchFamily="18" charset="-122"/>
                  <a:ea typeface="阿里巴巴普惠体 2.0 55 Regular" panose="00020600040101010101" pitchFamily="18" charset="-122"/>
                  <a:cs typeface="阿里巴巴普惠体 2.0 55 Regular" panose="00020600040101010101" pitchFamily="18" charset="-122"/>
                  <a:sym typeface="阿里巴巴普惠体 2.0 55 Regular" panose="00020600040101010101" pitchFamily="18" charset="-122"/>
                </a:rPr>
                <a:t> 胸 </a:t>
              </a:r>
              <a:r>
                <a:rPr lang="en-US" altLang="zh-TW" sz="1600" dirty="0">
                  <a:latin typeface="阿里巴巴普惠体 2.0 55 Regular" panose="00020600040101010101" pitchFamily="18" charset="-122"/>
                  <a:ea typeface="阿里巴巴普惠体 2.0 55 Regular" panose="00020600040101010101" pitchFamily="18" charset="-122"/>
                  <a:cs typeface="阿里巴巴普惠体 2.0 55 Regular" panose="00020600040101010101" pitchFamily="18" charset="-122"/>
                  <a:sym typeface="阿里巴巴普惠体 2.0 55 Regular" panose="00020600040101010101" pitchFamily="18" charset="-122"/>
                </a:rPr>
                <a:t>/</a:t>
              </a:r>
              <a:r>
                <a:rPr lang="zh-TW" altLang="en-US" sz="1600" dirty="0">
                  <a:latin typeface="阿里巴巴普惠体 2.0 55 Regular" panose="00020600040101010101" pitchFamily="18" charset="-122"/>
                  <a:ea typeface="阿里巴巴普惠体 2.0 55 Regular" panose="00020600040101010101" pitchFamily="18" charset="-122"/>
                  <a:cs typeface="阿里巴巴普惠体 2.0 55 Regular" panose="00020600040101010101" pitchFamily="18" charset="-122"/>
                  <a:sym typeface="阿里巴巴普惠体 2.0 55 Regular" panose="00020600040101010101" pitchFamily="18" charset="-122"/>
                </a:rPr>
                <a:t> 臀 等</a:t>
              </a:r>
              <a:endParaRPr lang="en-US" altLang="zh-CN" sz="1600" dirty="0"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778866" y="2349846"/>
              <a:ext cx="118113" cy="259200"/>
            </a:xfrm>
            <a:prstGeom prst="rect">
              <a:avLst/>
            </a:prstGeom>
            <a:solidFill>
              <a:srgbClr val="40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endParaRPr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3919477" y="0"/>
            <a:ext cx="4353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性騷擾態樣</a:t>
            </a:r>
            <a:endParaRPr lang="zh-CN" altLang="en-US" sz="3200" b="1" dirty="0"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B2686F07-575C-4BC2-A6AE-8F74C4F1FD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657" y="3675223"/>
            <a:ext cx="2960709" cy="1972355"/>
          </a:xfrm>
          <a:prstGeom prst="rect">
            <a:avLst/>
          </a:prstGeom>
        </p:spPr>
      </p:pic>
      <p:pic>
        <p:nvPicPr>
          <p:cNvPr id="13" name="圖片 12">
            <a:extLst>
              <a:ext uri="{FF2B5EF4-FFF2-40B4-BE49-F238E27FC236}">
                <a16:creationId xmlns:a16="http://schemas.microsoft.com/office/drawing/2014/main" id="{E6705FAE-C22D-4CFA-8792-E58AD5C7FB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061" y="3675222"/>
            <a:ext cx="2629807" cy="1972355"/>
          </a:xfrm>
          <a:prstGeom prst="rect">
            <a:avLst/>
          </a:prstGeom>
        </p:spPr>
      </p:pic>
      <p:sp>
        <p:nvSpPr>
          <p:cNvPr id="27" name="矩形 26">
            <a:extLst>
              <a:ext uri="{FF2B5EF4-FFF2-40B4-BE49-F238E27FC236}">
                <a16:creationId xmlns:a16="http://schemas.microsoft.com/office/drawing/2014/main" id="{98913C8C-D6E0-4E05-B2B7-7615BF56B2BD}"/>
              </a:ext>
            </a:extLst>
          </p:cNvPr>
          <p:cNvSpPr/>
          <p:nvPr/>
        </p:nvSpPr>
        <p:spPr>
          <a:xfrm>
            <a:off x="8272523" y="2132378"/>
            <a:ext cx="260622" cy="260291"/>
          </a:xfrm>
          <a:prstGeom prst="rect">
            <a:avLst/>
          </a:prstGeom>
          <a:solidFill>
            <a:srgbClr val="656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</p:txBody>
      </p:sp>
      <p:sp>
        <p:nvSpPr>
          <p:cNvPr id="29" name="文本框 5">
            <a:extLst>
              <a:ext uri="{FF2B5EF4-FFF2-40B4-BE49-F238E27FC236}">
                <a16:creationId xmlns:a16="http://schemas.microsoft.com/office/drawing/2014/main" id="{CCAB7976-FF33-4A9E-8C9F-20413F397EFD}"/>
              </a:ext>
            </a:extLst>
          </p:cNvPr>
          <p:cNvSpPr txBox="1"/>
          <p:nvPr/>
        </p:nvSpPr>
        <p:spPr>
          <a:xfrm>
            <a:off x="8601762" y="1839182"/>
            <a:ext cx="2176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solidFill>
                  <a:srgbClr val="404040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黃色笑話</a:t>
            </a:r>
            <a:endParaRPr lang="en-US" altLang="zh-CN" sz="3600" b="1" dirty="0">
              <a:solidFill>
                <a:srgbClr val="404040"/>
              </a:solidFill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828FDE7D-2720-4968-A270-840FBF80512D}"/>
              </a:ext>
            </a:extLst>
          </p:cNvPr>
          <p:cNvSpPr/>
          <p:nvPr/>
        </p:nvSpPr>
        <p:spPr>
          <a:xfrm>
            <a:off x="8533145" y="2615884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1600" dirty="0"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公開場合發表言論</a:t>
            </a:r>
            <a:endParaRPr lang="en-US" altLang="zh-TW" sz="1600" dirty="0"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  <a:p>
            <a:pPr algn="ctr"/>
            <a:r>
              <a:rPr lang="zh-TW" altLang="en-US" sz="1600" dirty="0"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請注意妥適性</a:t>
            </a:r>
            <a:endParaRPr lang="zh-TW" altLang="en-US" sz="1600" dirty="0"/>
          </a:p>
        </p:txBody>
      </p:sp>
      <p:pic>
        <p:nvPicPr>
          <p:cNvPr id="22" name="圖片 21">
            <a:extLst>
              <a:ext uri="{FF2B5EF4-FFF2-40B4-BE49-F238E27FC236}">
                <a16:creationId xmlns:a16="http://schemas.microsoft.com/office/drawing/2014/main" id="{ACC36048-72EB-42F5-94C2-D65B45D9545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214"/>
          <a:stretch/>
        </p:blipFill>
        <p:spPr>
          <a:xfrm>
            <a:off x="8272523" y="3675221"/>
            <a:ext cx="3066150" cy="19723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7" grpId="0" bldLvl="0" animBg="1"/>
      <p:bldP spid="27" grpId="0" bldLvl="0" animBg="1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V="1">
            <a:off x="-15240" y="6786245"/>
            <a:ext cx="12191365" cy="762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7747985" y="978175"/>
            <a:ext cx="3630098" cy="5401993"/>
            <a:chOff x="5640511" y="0"/>
            <a:chExt cx="3630098" cy="5401993"/>
          </a:xfrm>
        </p:grpSpPr>
        <p:cxnSp>
          <p:nvCxnSpPr>
            <p:cNvPr id="2" name="直接连接符 1"/>
            <p:cNvCxnSpPr/>
            <p:nvPr/>
          </p:nvCxnSpPr>
          <p:spPr>
            <a:xfrm>
              <a:off x="6541478" y="0"/>
              <a:ext cx="0" cy="2074862"/>
            </a:xfrm>
            <a:prstGeom prst="line">
              <a:avLst/>
            </a:prstGeom>
            <a:ln w="28575">
              <a:solidFill>
                <a:srgbClr val="3A3A3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8370277" y="0"/>
              <a:ext cx="0" cy="3601329"/>
            </a:xfrm>
            <a:prstGeom prst="line">
              <a:avLst/>
            </a:prstGeom>
            <a:ln w="28575">
              <a:solidFill>
                <a:srgbClr val="3A3A3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同心圆 9"/>
            <p:cNvSpPr/>
            <p:nvPr/>
          </p:nvSpPr>
          <p:spPr>
            <a:xfrm>
              <a:off x="5641146" y="2074862"/>
              <a:ext cx="1800664" cy="1800664"/>
            </a:xfrm>
            <a:prstGeom prst="donut">
              <a:avLst>
                <a:gd name="adj" fmla="val 12500"/>
              </a:avLst>
            </a:prstGeom>
            <a:solidFill>
              <a:srgbClr val="3A3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endParaRPr>
            </a:p>
          </p:txBody>
        </p:sp>
        <p:sp>
          <p:nvSpPr>
            <p:cNvPr id="14" name="同心圆 13"/>
            <p:cNvSpPr/>
            <p:nvPr/>
          </p:nvSpPr>
          <p:spPr>
            <a:xfrm>
              <a:off x="7469945" y="3601329"/>
              <a:ext cx="1800664" cy="1800664"/>
            </a:xfrm>
            <a:prstGeom prst="donut">
              <a:avLst>
                <a:gd name="adj" fmla="val 12500"/>
              </a:avLst>
            </a:prstGeom>
            <a:solidFill>
              <a:srgbClr val="3A3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endParaRPr>
            </a:p>
          </p:txBody>
        </p:sp>
        <p:sp>
          <p:nvSpPr>
            <p:cNvPr id="6" name="空心弧 5"/>
            <p:cNvSpPr/>
            <p:nvPr/>
          </p:nvSpPr>
          <p:spPr>
            <a:xfrm>
              <a:off x="5640511" y="2066607"/>
              <a:ext cx="1800664" cy="1800664"/>
            </a:xfrm>
            <a:prstGeom prst="blockArc">
              <a:avLst>
                <a:gd name="adj1" fmla="val 10795232"/>
                <a:gd name="adj2" fmla="val 512995"/>
                <a:gd name="adj3" fmla="val 12460"/>
              </a:avLst>
            </a:prstGeom>
            <a:solidFill>
              <a:srgbClr val="6565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endParaRPr>
            </a:p>
          </p:txBody>
        </p:sp>
        <p:sp>
          <p:nvSpPr>
            <p:cNvPr id="21" name="空心弧 20"/>
            <p:cNvSpPr/>
            <p:nvPr/>
          </p:nvSpPr>
          <p:spPr>
            <a:xfrm rot="3433786">
              <a:off x="7469310" y="3593074"/>
              <a:ext cx="1800664" cy="1800664"/>
            </a:xfrm>
            <a:prstGeom prst="blockArc">
              <a:avLst>
                <a:gd name="adj1" fmla="val 10795232"/>
                <a:gd name="adj2" fmla="val 20381218"/>
                <a:gd name="adj3" fmla="val 12377"/>
              </a:avLst>
            </a:prstGeom>
            <a:solidFill>
              <a:srgbClr val="6565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endParaRPr>
            </a:p>
          </p:txBody>
        </p:sp>
        <p:sp>
          <p:nvSpPr>
            <p:cNvPr id="26" name="KSO_Shape"/>
            <p:cNvSpPr/>
            <p:nvPr/>
          </p:nvSpPr>
          <p:spPr bwMode="auto">
            <a:xfrm>
              <a:off x="8106188" y="4332604"/>
              <a:ext cx="524964" cy="328906"/>
            </a:xfrm>
            <a:custGeom>
              <a:avLst/>
              <a:gdLst>
                <a:gd name="T0" fmla="*/ 2147483646 w 257"/>
                <a:gd name="T1" fmla="*/ 2147483646 h 191"/>
                <a:gd name="T2" fmla="*/ 2147483646 w 257"/>
                <a:gd name="T3" fmla="*/ 2147483646 h 191"/>
                <a:gd name="T4" fmla="*/ 2147483646 w 257"/>
                <a:gd name="T5" fmla="*/ 2147483646 h 191"/>
                <a:gd name="T6" fmla="*/ 2147483646 w 257"/>
                <a:gd name="T7" fmla="*/ 2147483646 h 191"/>
                <a:gd name="T8" fmla="*/ 2147483646 w 257"/>
                <a:gd name="T9" fmla="*/ 2147483646 h 191"/>
                <a:gd name="T10" fmla="*/ 2147483646 w 257"/>
                <a:gd name="T11" fmla="*/ 2147483646 h 191"/>
                <a:gd name="T12" fmla="*/ 2147483646 w 257"/>
                <a:gd name="T13" fmla="*/ 2147483646 h 191"/>
                <a:gd name="T14" fmla="*/ 2147483646 w 257"/>
                <a:gd name="T15" fmla="*/ 2147483646 h 191"/>
                <a:gd name="T16" fmla="*/ 2147483646 w 257"/>
                <a:gd name="T17" fmla="*/ 2147483646 h 191"/>
                <a:gd name="T18" fmla="*/ 2147483646 w 257"/>
                <a:gd name="T19" fmla="*/ 2147483646 h 191"/>
                <a:gd name="T20" fmla="*/ 2147483646 w 257"/>
                <a:gd name="T21" fmla="*/ 2147483646 h 191"/>
                <a:gd name="T22" fmla="*/ 2147483646 w 257"/>
                <a:gd name="T23" fmla="*/ 2147483646 h 191"/>
                <a:gd name="T24" fmla="*/ 2147483646 w 257"/>
                <a:gd name="T25" fmla="*/ 2147483646 h 191"/>
                <a:gd name="T26" fmla="*/ 2147483646 w 257"/>
                <a:gd name="T27" fmla="*/ 2147483646 h 191"/>
                <a:gd name="T28" fmla="*/ 2147483646 w 257"/>
                <a:gd name="T29" fmla="*/ 2147483646 h 191"/>
                <a:gd name="T30" fmla="*/ 2147483646 w 257"/>
                <a:gd name="T31" fmla="*/ 2147483646 h 191"/>
                <a:gd name="T32" fmla="*/ 2147483646 w 257"/>
                <a:gd name="T33" fmla="*/ 2147483646 h 191"/>
                <a:gd name="T34" fmla="*/ 2147483646 w 257"/>
                <a:gd name="T35" fmla="*/ 2147483646 h 191"/>
                <a:gd name="T36" fmla="*/ 2147483646 w 257"/>
                <a:gd name="T37" fmla="*/ 2147483646 h 191"/>
                <a:gd name="T38" fmla="*/ 2147483646 w 257"/>
                <a:gd name="T39" fmla="*/ 2147483646 h 191"/>
                <a:gd name="T40" fmla="*/ 2147483646 w 257"/>
                <a:gd name="T41" fmla="*/ 2147483646 h 191"/>
                <a:gd name="T42" fmla="*/ 2147483646 w 257"/>
                <a:gd name="T43" fmla="*/ 2147483646 h 191"/>
                <a:gd name="T44" fmla="*/ 2147483646 w 257"/>
                <a:gd name="T45" fmla="*/ 2147483646 h 191"/>
                <a:gd name="T46" fmla="*/ 2147483646 w 257"/>
                <a:gd name="T47" fmla="*/ 2147483646 h 191"/>
                <a:gd name="T48" fmla="*/ 2147483646 w 257"/>
                <a:gd name="T49" fmla="*/ 2147483646 h 191"/>
                <a:gd name="T50" fmla="*/ 2147483646 w 257"/>
                <a:gd name="T51" fmla="*/ 2147483646 h 191"/>
                <a:gd name="T52" fmla="*/ 2147483646 w 257"/>
                <a:gd name="T53" fmla="*/ 2147483646 h 191"/>
                <a:gd name="T54" fmla="*/ 2147483646 w 257"/>
                <a:gd name="T55" fmla="*/ 2147483646 h 191"/>
                <a:gd name="T56" fmla="*/ 2147483646 w 257"/>
                <a:gd name="T57" fmla="*/ 2147483646 h 191"/>
                <a:gd name="T58" fmla="*/ 2147483646 w 257"/>
                <a:gd name="T59" fmla="*/ 2147483646 h 191"/>
                <a:gd name="T60" fmla="*/ 2147483646 w 257"/>
                <a:gd name="T61" fmla="*/ 2147483646 h 191"/>
                <a:gd name="T62" fmla="*/ 2147483646 w 257"/>
                <a:gd name="T63" fmla="*/ 2147483646 h 191"/>
                <a:gd name="T64" fmla="*/ 2147483646 w 257"/>
                <a:gd name="T65" fmla="*/ 2147483646 h 191"/>
                <a:gd name="T66" fmla="*/ 2147483646 w 257"/>
                <a:gd name="T67" fmla="*/ 2147483646 h 191"/>
                <a:gd name="T68" fmla="*/ 2147483646 w 257"/>
                <a:gd name="T69" fmla="*/ 2147483646 h 191"/>
                <a:gd name="T70" fmla="*/ 2147483646 w 257"/>
                <a:gd name="T71" fmla="*/ 2147483646 h 191"/>
                <a:gd name="T72" fmla="*/ 2147483646 w 257"/>
                <a:gd name="T73" fmla="*/ 2147483646 h 191"/>
                <a:gd name="T74" fmla="*/ 2147483646 w 257"/>
                <a:gd name="T75" fmla="*/ 2147483646 h 191"/>
                <a:gd name="T76" fmla="*/ 2147483646 w 257"/>
                <a:gd name="T77" fmla="*/ 2147483646 h 191"/>
                <a:gd name="T78" fmla="*/ 2147483646 w 257"/>
                <a:gd name="T79" fmla="*/ 2147483646 h 191"/>
                <a:gd name="T80" fmla="*/ 2147483646 w 257"/>
                <a:gd name="T81" fmla="*/ 2147483646 h 191"/>
                <a:gd name="T82" fmla="*/ 2147483646 w 257"/>
                <a:gd name="T83" fmla="*/ 2147483646 h 191"/>
                <a:gd name="T84" fmla="*/ 2147483646 w 257"/>
                <a:gd name="T85" fmla="*/ 2147483646 h 191"/>
                <a:gd name="T86" fmla="*/ 2147483646 w 257"/>
                <a:gd name="T87" fmla="*/ 2147483646 h 191"/>
                <a:gd name="T88" fmla="*/ 2147483646 w 257"/>
                <a:gd name="T89" fmla="*/ 2147483646 h 191"/>
                <a:gd name="T90" fmla="*/ 2147483646 w 257"/>
                <a:gd name="T91" fmla="*/ 2147483646 h 191"/>
                <a:gd name="T92" fmla="*/ 2147483646 w 257"/>
                <a:gd name="T93" fmla="*/ 2147483646 h 191"/>
                <a:gd name="T94" fmla="*/ 2147483646 w 257"/>
                <a:gd name="T95" fmla="*/ 2147483646 h 191"/>
                <a:gd name="T96" fmla="*/ 2147483646 w 257"/>
                <a:gd name="T97" fmla="*/ 2147483646 h 191"/>
                <a:gd name="T98" fmla="*/ 2147483646 w 257"/>
                <a:gd name="T99" fmla="*/ 2147483646 h 19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57" h="191">
                  <a:moveTo>
                    <a:pt x="33" y="125"/>
                  </a:moveTo>
                  <a:cubicBezTo>
                    <a:pt x="55" y="125"/>
                    <a:pt x="55" y="125"/>
                    <a:pt x="55" y="125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45" y="122"/>
                    <a:pt x="45" y="122"/>
                    <a:pt x="45" y="122"/>
                  </a:cubicBezTo>
                  <a:cubicBezTo>
                    <a:pt x="41" y="122"/>
                    <a:pt x="37" y="120"/>
                    <a:pt x="34" y="118"/>
                  </a:cubicBezTo>
                  <a:cubicBezTo>
                    <a:pt x="32" y="115"/>
                    <a:pt x="30" y="111"/>
                    <a:pt x="30" y="107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30" y="11"/>
                    <a:pt x="32" y="7"/>
                    <a:pt x="34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7" y="2"/>
                    <a:pt x="41" y="0"/>
                    <a:pt x="45" y="0"/>
                  </a:cubicBezTo>
                  <a:cubicBezTo>
                    <a:pt x="209" y="0"/>
                    <a:pt x="209" y="0"/>
                    <a:pt x="209" y="0"/>
                  </a:cubicBezTo>
                  <a:cubicBezTo>
                    <a:pt x="213" y="0"/>
                    <a:pt x="217" y="2"/>
                    <a:pt x="220" y="5"/>
                  </a:cubicBezTo>
                  <a:cubicBezTo>
                    <a:pt x="220" y="5"/>
                    <a:pt x="220" y="5"/>
                    <a:pt x="220" y="5"/>
                  </a:cubicBezTo>
                  <a:cubicBezTo>
                    <a:pt x="222" y="7"/>
                    <a:pt x="224" y="11"/>
                    <a:pt x="224" y="15"/>
                  </a:cubicBezTo>
                  <a:cubicBezTo>
                    <a:pt x="224" y="107"/>
                    <a:pt x="224" y="107"/>
                    <a:pt x="224" y="107"/>
                  </a:cubicBezTo>
                  <a:cubicBezTo>
                    <a:pt x="224" y="111"/>
                    <a:pt x="222" y="115"/>
                    <a:pt x="220" y="118"/>
                  </a:cubicBezTo>
                  <a:cubicBezTo>
                    <a:pt x="217" y="120"/>
                    <a:pt x="213" y="122"/>
                    <a:pt x="209" y="122"/>
                  </a:cubicBezTo>
                  <a:cubicBezTo>
                    <a:pt x="198" y="122"/>
                    <a:pt x="198" y="122"/>
                    <a:pt x="198" y="122"/>
                  </a:cubicBezTo>
                  <a:cubicBezTo>
                    <a:pt x="198" y="125"/>
                    <a:pt x="198" y="125"/>
                    <a:pt x="198" y="125"/>
                  </a:cubicBezTo>
                  <a:cubicBezTo>
                    <a:pt x="221" y="125"/>
                    <a:pt x="221" y="125"/>
                    <a:pt x="221" y="125"/>
                  </a:cubicBezTo>
                  <a:cubicBezTo>
                    <a:pt x="257" y="173"/>
                    <a:pt x="257" y="173"/>
                    <a:pt x="257" y="173"/>
                  </a:cubicBezTo>
                  <a:cubicBezTo>
                    <a:pt x="256" y="173"/>
                    <a:pt x="256" y="173"/>
                    <a:pt x="256" y="173"/>
                  </a:cubicBezTo>
                  <a:cubicBezTo>
                    <a:pt x="248" y="191"/>
                    <a:pt x="248" y="191"/>
                    <a:pt x="248" y="191"/>
                  </a:cubicBezTo>
                  <a:cubicBezTo>
                    <a:pt x="9" y="191"/>
                    <a:pt x="9" y="191"/>
                    <a:pt x="9" y="191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33" y="125"/>
                    <a:pt x="33" y="125"/>
                    <a:pt x="33" y="125"/>
                  </a:cubicBezTo>
                  <a:close/>
                  <a:moveTo>
                    <a:pt x="77" y="125"/>
                  </a:moveTo>
                  <a:cubicBezTo>
                    <a:pt x="176" y="125"/>
                    <a:pt x="176" y="125"/>
                    <a:pt x="176" y="125"/>
                  </a:cubicBezTo>
                  <a:cubicBezTo>
                    <a:pt x="176" y="122"/>
                    <a:pt x="176" y="122"/>
                    <a:pt x="176" y="122"/>
                  </a:cubicBezTo>
                  <a:cubicBezTo>
                    <a:pt x="77" y="122"/>
                    <a:pt x="77" y="122"/>
                    <a:pt x="77" y="122"/>
                  </a:cubicBezTo>
                  <a:cubicBezTo>
                    <a:pt x="77" y="125"/>
                    <a:pt x="77" y="125"/>
                    <a:pt x="77" y="125"/>
                  </a:cubicBezTo>
                  <a:close/>
                  <a:moveTo>
                    <a:pt x="209" y="15"/>
                  </a:moveTo>
                  <a:cubicBezTo>
                    <a:pt x="45" y="15"/>
                    <a:pt x="45" y="15"/>
                    <a:pt x="45" y="15"/>
                  </a:cubicBezTo>
                  <a:cubicBezTo>
                    <a:pt x="45" y="15"/>
                    <a:pt x="45" y="15"/>
                    <a:pt x="45" y="15"/>
                  </a:cubicBezTo>
                  <a:cubicBezTo>
                    <a:pt x="45" y="15"/>
                    <a:pt x="45" y="15"/>
                    <a:pt x="45" y="15"/>
                  </a:cubicBezTo>
                  <a:cubicBezTo>
                    <a:pt x="45" y="15"/>
                    <a:pt x="45" y="15"/>
                    <a:pt x="45" y="15"/>
                  </a:cubicBezTo>
                  <a:cubicBezTo>
                    <a:pt x="45" y="107"/>
                    <a:pt x="45" y="107"/>
                    <a:pt x="45" y="107"/>
                  </a:cubicBezTo>
                  <a:cubicBezTo>
                    <a:pt x="45" y="107"/>
                    <a:pt x="45" y="107"/>
                    <a:pt x="45" y="107"/>
                  </a:cubicBezTo>
                  <a:cubicBezTo>
                    <a:pt x="45" y="107"/>
                    <a:pt x="45" y="107"/>
                    <a:pt x="45" y="107"/>
                  </a:cubicBezTo>
                  <a:cubicBezTo>
                    <a:pt x="209" y="107"/>
                    <a:pt x="209" y="107"/>
                    <a:pt x="209" y="107"/>
                  </a:cubicBezTo>
                  <a:cubicBezTo>
                    <a:pt x="209" y="107"/>
                    <a:pt x="209" y="107"/>
                    <a:pt x="209" y="107"/>
                  </a:cubicBezTo>
                  <a:cubicBezTo>
                    <a:pt x="209" y="107"/>
                    <a:pt x="210" y="107"/>
                    <a:pt x="210" y="107"/>
                  </a:cubicBezTo>
                  <a:cubicBezTo>
                    <a:pt x="210" y="15"/>
                    <a:pt x="210" y="15"/>
                    <a:pt x="210" y="15"/>
                  </a:cubicBezTo>
                  <a:cubicBezTo>
                    <a:pt x="210" y="15"/>
                    <a:pt x="210" y="15"/>
                    <a:pt x="209" y="15"/>
                  </a:cubicBezTo>
                  <a:cubicBezTo>
                    <a:pt x="209" y="15"/>
                    <a:pt x="209" y="15"/>
                    <a:pt x="209" y="15"/>
                  </a:cubicBezTo>
                  <a:cubicBezTo>
                    <a:pt x="209" y="15"/>
                    <a:pt x="209" y="15"/>
                    <a:pt x="209" y="15"/>
                  </a:cubicBezTo>
                  <a:close/>
                  <a:moveTo>
                    <a:pt x="39" y="155"/>
                  </a:moveTo>
                  <a:cubicBezTo>
                    <a:pt x="37" y="158"/>
                    <a:pt x="35" y="160"/>
                    <a:pt x="34" y="163"/>
                  </a:cubicBezTo>
                  <a:cubicBezTo>
                    <a:pt x="42" y="163"/>
                    <a:pt x="51" y="163"/>
                    <a:pt x="60" y="163"/>
                  </a:cubicBezTo>
                  <a:cubicBezTo>
                    <a:pt x="61" y="160"/>
                    <a:pt x="62" y="158"/>
                    <a:pt x="63" y="155"/>
                  </a:cubicBezTo>
                  <a:cubicBezTo>
                    <a:pt x="55" y="155"/>
                    <a:pt x="47" y="155"/>
                    <a:pt x="39" y="155"/>
                  </a:cubicBezTo>
                  <a:close/>
                  <a:moveTo>
                    <a:pt x="51" y="135"/>
                  </a:moveTo>
                  <a:cubicBezTo>
                    <a:pt x="50" y="137"/>
                    <a:pt x="49" y="139"/>
                    <a:pt x="48" y="141"/>
                  </a:cubicBezTo>
                  <a:cubicBezTo>
                    <a:pt x="57" y="141"/>
                    <a:pt x="66" y="141"/>
                    <a:pt x="75" y="141"/>
                  </a:cubicBezTo>
                  <a:cubicBezTo>
                    <a:pt x="76" y="139"/>
                    <a:pt x="77" y="137"/>
                    <a:pt x="78" y="135"/>
                  </a:cubicBezTo>
                  <a:cubicBezTo>
                    <a:pt x="69" y="135"/>
                    <a:pt x="60" y="135"/>
                    <a:pt x="51" y="135"/>
                  </a:cubicBezTo>
                  <a:close/>
                  <a:moveTo>
                    <a:pt x="192" y="135"/>
                  </a:moveTo>
                  <a:cubicBezTo>
                    <a:pt x="193" y="137"/>
                    <a:pt x="194" y="139"/>
                    <a:pt x="195" y="141"/>
                  </a:cubicBezTo>
                  <a:cubicBezTo>
                    <a:pt x="201" y="141"/>
                    <a:pt x="207" y="141"/>
                    <a:pt x="213" y="141"/>
                  </a:cubicBezTo>
                  <a:cubicBezTo>
                    <a:pt x="212" y="139"/>
                    <a:pt x="210" y="137"/>
                    <a:pt x="209" y="135"/>
                  </a:cubicBezTo>
                  <a:cubicBezTo>
                    <a:pt x="204" y="135"/>
                    <a:pt x="198" y="135"/>
                    <a:pt x="192" y="135"/>
                  </a:cubicBezTo>
                  <a:close/>
                  <a:moveTo>
                    <a:pt x="171" y="135"/>
                  </a:moveTo>
                  <a:cubicBezTo>
                    <a:pt x="171" y="137"/>
                    <a:pt x="172" y="139"/>
                    <a:pt x="173" y="141"/>
                  </a:cubicBezTo>
                  <a:cubicBezTo>
                    <a:pt x="179" y="141"/>
                    <a:pt x="184" y="141"/>
                    <a:pt x="190" y="141"/>
                  </a:cubicBezTo>
                  <a:cubicBezTo>
                    <a:pt x="189" y="139"/>
                    <a:pt x="188" y="137"/>
                    <a:pt x="187" y="135"/>
                  </a:cubicBezTo>
                  <a:cubicBezTo>
                    <a:pt x="182" y="135"/>
                    <a:pt x="176" y="135"/>
                    <a:pt x="171" y="135"/>
                  </a:cubicBezTo>
                  <a:close/>
                  <a:moveTo>
                    <a:pt x="149" y="135"/>
                  </a:moveTo>
                  <a:cubicBezTo>
                    <a:pt x="149" y="137"/>
                    <a:pt x="149" y="139"/>
                    <a:pt x="150" y="141"/>
                  </a:cubicBezTo>
                  <a:cubicBezTo>
                    <a:pt x="155" y="141"/>
                    <a:pt x="161" y="141"/>
                    <a:pt x="167" y="141"/>
                  </a:cubicBezTo>
                  <a:cubicBezTo>
                    <a:pt x="167" y="139"/>
                    <a:pt x="166" y="137"/>
                    <a:pt x="165" y="135"/>
                  </a:cubicBezTo>
                  <a:cubicBezTo>
                    <a:pt x="160" y="135"/>
                    <a:pt x="154" y="135"/>
                    <a:pt x="149" y="135"/>
                  </a:cubicBezTo>
                  <a:close/>
                  <a:moveTo>
                    <a:pt x="127" y="135"/>
                  </a:moveTo>
                  <a:cubicBezTo>
                    <a:pt x="127" y="137"/>
                    <a:pt x="127" y="139"/>
                    <a:pt x="127" y="141"/>
                  </a:cubicBezTo>
                  <a:cubicBezTo>
                    <a:pt x="133" y="141"/>
                    <a:pt x="139" y="141"/>
                    <a:pt x="144" y="141"/>
                  </a:cubicBezTo>
                  <a:cubicBezTo>
                    <a:pt x="144" y="139"/>
                    <a:pt x="144" y="137"/>
                    <a:pt x="144" y="135"/>
                  </a:cubicBezTo>
                  <a:cubicBezTo>
                    <a:pt x="138" y="135"/>
                    <a:pt x="133" y="135"/>
                    <a:pt x="127" y="135"/>
                  </a:cubicBezTo>
                  <a:close/>
                  <a:moveTo>
                    <a:pt x="105" y="135"/>
                  </a:moveTo>
                  <a:cubicBezTo>
                    <a:pt x="105" y="137"/>
                    <a:pt x="104" y="139"/>
                    <a:pt x="104" y="141"/>
                  </a:cubicBezTo>
                  <a:cubicBezTo>
                    <a:pt x="110" y="141"/>
                    <a:pt x="115" y="141"/>
                    <a:pt x="121" y="141"/>
                  </a:cubicBezTo>
                  <a:cubicBezTo>
                    <a:pt x="121" y="139"/>
                    <a:pt x="122" y="137"/>
                    <a:pt x="122" y="135"/>
                  </a:cubicBezTo>
                  <a:cubicBezTo>
                    <a:pt x="116" y="135"/>
                    <a:pt x="111" y="135"/>
                    <a:pt x="105" y="135"/>
                  </a:cubicBezTo>
                  <a:close/>
                  <a:moveTo>
                    <a:pt x="83" y="135"/>
                  </a:moveTo>
                  <a:cubicBezTo>
                    <a:pt x="83" y="137"/>
                    <a:pt x="82" y="139"/>
                    <a:pt x="81" y="141"/>
                  </a:cubicBezTo>
                  <a:cubicBezTo>
                    <a:pt x="87" y="141"/>
                    <a:pt x="93" y="141"/>
                    <a:pt x="99" y="141"/>
                  </a:cubicBezTo>
                  <a:cubicBezTo>
                    <a:pt x="99" y="139"/>
                    <a:pt x="100" y="137"/>
                    <a:pt x="100" y="135"/>
                  </a:cubicBezTo>
                  <a:cubicBezTo>
                    <a:pt x="94" y="135"/>
                    <a:pt x="89" y="135"/>
                    <a:pt x="83" y="135"/>
                  </a:cubicBezTo>
                  <a:close/>
                  <a:moveTo>
                    <a:pt x="187" y="144"/>
                  </a:moveTo>
                  <a:cubicBezTo>
                    <a:pt x="188" y="146"/>
                    <a:pt x="189" y="149"/>
                    <a:pt x="190" y="151"/>
                  </a:cubicBezTo>
                  <a:cubicBezTo>
                    <a:pt x="200" y="151"/>
                    <a:pt x="209" y="151"/>
                    <a:pt x="219" y="151"/>
                  </a:cubicBezTo>
                  <a:cubicBezTo>
                    <a:pt x="218" y="149"/>
                    <a:pt x="216" y="146"/>
                    <a:pt x="215" y="144"/>
                  </a:cubicBezTo>
                  <a:cubicBezTo>
                    <a:pt x="205" y="144"/>
                    <a:pt x="196" y="144"/>
                    <a:pt x="187" y="144"/>
                  </a:cubicBezTo>
                  <a:close/>
                  <a:moveTo>
                    <a:pt x="163" y="144"/>
                  </a:moveTo>
                  <a:cubicBezTo>
                    <a:pt x="163" y="146"/>
                    <a:pt x="164" y="149"/>
                    <a:pt x="165" y="151"/>
                  </a:cubicBezTo>
                  <a:cubicBezTo>
                    <a:pt x="171" y="151"/>
                    <a:pt x="177" y="151"/>
                    <a:pt x="183" y="151"/>
                  </a:cubicBezTo>
                  <a:cubicBezTo>
                    <a:pt x="183" y="149"/>
                    <a:pt x="182" y="146"/>
                    <a:pt x="181" y="144"/>
                  </a:cubicBezTo>
                  <a:cubicBezTo>
                    <a:pt x="175" y="144"/>
                    <a:pt x="169" y="144"/>
                    <a:pt x="163" y="144"/>
                  </a:cubicBezTo>
                  <a:close/>
                  <a:moveTo>
                    <a:pt x="139" y="144"/>
                  </a:moveTo>
                  <a:cubicBezTo>
                    <a:pt x="140" y="146"/>
                    <a:pt x="140" y="149"/>
                    <a:pt x="140" y="151"/>
                  </a:cubicBezTo>
                  <a:cubicBezTo>
                    <a:pt x="146" y="151"/>
                    <a:pt x="153" y="151"/>
                    <a:pt x="159" y="151"/>
                  </a:cubicBezTo>
                  <a:cubicBezTo>
                    <a:pt x="158" y="149"/>
                    <a:pt x="158" y="146"/>
                    <a:pt x="157" y="144"/>
                  </a:cubicBezTo>
                  <a:cubicBezTo>
                    <a:pt x="151" y="144"/>
                    <a:pt x="145" y="144"/>
                    <a:pt x="139" y="144"/>
                  </a:cubicBezTo>
                  <a:close/>
                  <a:moveTo>
                    <a:pt x="116" y="144"/>
                  </a:moveTo>
                  <a:cubicBezTo>
                    <a:pt x="116" y="146"/>
                    <a:pt x="115" y="149"/>
                    <a:pt x="115" y="151"/>
                  </a:cubicBezTo>
                  <a:cubicBezTo>
                    <a:pt x="121" y="151"/>
                    <a:pt x="128" y="151"/>
                    <a:pt x="134" y="151"/>
                  </a:cubicBezTo>
                  <a:cubicBezTo>
                    <a:pt x="134" y="149"/>
                    <a:pt x="134" y="146"/>
                    <a:pt x="134" y="144"/>
                  </a:cubicBezTo>
                  <a:cubicBezTo>
                    <a:pt x="128" y="144"/>
                    <a:pt x="122" y="144"/>
                    <a:pt x="116" y="144"/>
                  </a:cubicBezTo>
                  <a:close/>
                  <a:moveTo>
                    <a:pt x="92" y="144"/>
                  </a:moveTo>
                  <a:cubicBezTo>
                    <a:pt x="92" y="146"/>
                    <a:pt x="91" y="149"/>
                    <a:pt x="91" y="151"/>
                  </a:cubicBezTo>
                  <a:cubicBezTo>
                    <a:pt x="97" y="151"/>
                    <a:pt x="103" y="151"/>
                    <a:pt x="109" y="151"/>
                  </a:cubicBezTo>
                  <a:cubicBezTo>
                    <a:pt x="110" y="149"/>
                    <a:pt x="110" y="146"/>
                    <a:pt x="110" y="144"/>
                  </a:cubicBezTo>
                  <a:cubicBezTo>
                    <a:pt x="104" y="144"/>
                    <a:pt x="98" y="144"/>
                    <a:pt x="92" y="144"/>
                  </a:cubicBezTo>
                  <a:close/>
                  <a:moveTo>
                    <a:pt x="69" y="144"/>
                  </a:moveTo>
                  <a:cubicBezTo>
                    <a:pt x="68" y="146"/>
                    <a:pt x="67" y="149"/>
                    <a:pt x="66" y="151"/>
                  </a:cubicBezTo>
                  <a:cubicBezTo>
                    <a:pt x="72" y="151"/>
                    <a:pt x="78" y="151"/>
                    <a:pt x="84" y="151"/>
                  </a:cubicBezTo>
                  <a:cubicBezTo>
                    <a:pt x="85" y="149"/>
                    <a:pt x="86" y="146"/>
                    <a:pt x="87" y="144"/>
                  </a:cubicBezTo>
                  <a:cubicBezTo>
                    <a:pt x="81" y="144"/>
                    <a:pt x="75" y="144"/>
                    <a:pt x="69" y="144"/>
                  </a:cubicBezTo>
                  <a:close/>
                  <a:moveTo>
                    <a:pt x="45" y="144"/>
                  </a:moveTo>
                  <a:cubicBezTo>
                    <a:pt x="44" y="146"/>
                    <a:pt x="43" y="149"/>
                    <a:pt x="41" y="151"/>
                  </a:cubicBezTo>
                  <a:cubicBezTo>
                    <a:pt x="47" y="151"/>
                    <a:pt x="54" y="151"/>
                    <a:pt x="60" y="151"/>
                  </a:cubicBezTo>
                  <a:cubicBezTo>
                    <a:pt x="61" y="149"/>
                    <a:pt x="62" y="146"/>
                    <a:pt x="63" y="144"/>
                  </a:cubicBezTo>
                  <a:cubicBezTo>
                    <a:pt x="57" y="144"/>
                    <a:pt x="51" y="144"/>
                    <a:pt x="45" y="144"/>
                  </a:cubicBezTo>
                  <a:close/>
                  <a:moveTo>
                    <a:pt x="197" y="155"/>
                  </a:moveTo>
                  <a:cubicBezTo>
                    <a:pt x="198" y="158"/>
                    <a:pt x="199" y="160"/>
                    <a:pt x="201" y="163"/>
                  </a:cubicBezTo>
                  <a:cubicBezTo>
                    <a:pt x="209" y="163"/>
                    <a:pt x="218" y="163"/>
                    <a:pt x="227" y="163"/>
                  </a:cubicBezTo>
                  <a:cubicBezTo>
                    <a:pt x="225" y="160"/>
                    <a:pt x="223" y="158"/>
                    <a:pt x="222" y="155"/>
                  </a:cubicBezTo>
                  <a:cubicBezTo>
                    <a:pt x="213" y="155"/>
                    <a:pt x="205" y="155"/>
                    <a:pt x="197" y="155"/>
                  </a:cubicBezTo>
                  <a:close/>
                  <a:moveTo>
                    <a:pt x="171" y="155"/>
                  </a:moveTo>
                  <a:cubicBezTo>
                    <a:pt x="172" y="158"/>
                    <a:pt x="173" y="160"/>
                    <a:pt x="174" y="163"/>
                  </a:cubicBezTo>
                  <a:cubicBezTo>
                    <a:pt x="180" y="163"/>
                    <a:pt x="187" y="163"/>
                    <a:pt x="194" y="163"/>
                  </a:cubicBezTo>
                  <a:cubicBezTo>
                    <a:pt x="193" y="160"/>
                    <a:pt x="192" y="158"/>
                    <a:pt x="191" y="155"/>
                  </a:cubicBezTo>
                  <a:cubicBezTo>
                    <a:pt x="184" y="155"/>
                    <a:pt x="178" y="155"/>
                    <a:pt x="171" y="155"/>
                  </a:cubicBezTo>
                  <a:close/>
                  <a:moveTo>
                    <a:pt x="146" y="155"/>
                  </a:moveTo>
                  <a:cubicBezTo>
                    <a:pt x="146" y="158"/>
                    <a:pt x="147" y="160"/>
                    <a:pt x="147" y="163"/>
                  </a:cubicBezTo>
                  <a:cubicBezTo>
                    <a:pt x="154" y="163"/>
                    <a:pt x="161" y="163"/>
                    <a:pt x="168" y="163"/>
                  </a:cubicBezTo>
                  <a:cubicBezTo>
                    <a:pt x="167" y="160"/>
                    <a:pt x="166" y="158"/>
                    <a:pt x="165" y="155"/>
                  </a:cubicBezTo>
                  <a:cubicBezTo>
                    <a:pt x="159" y="155"/>
                    <a:pt x="153" y="155"/>
                    <a:pt x="146" y="155"/>
                  </a:cubicBezTo>
                  <a:close/>
                  <a:moveTo>
                    <a:pt x="121" y="155"/>
                  </a:moveTo>
                  <a:cubicBezTo>
                    <a:pt x="121" y="158"/>
                    <a:pt x="121" y="160"/>
                    <a:pt x="120" y="163"/>
                  </a:cubicBezTo>
                  <a:cubicBezTo>
                    <a:pt x="127" y="163"/>
                    <a:pt x="134" y="163"/>
                    <a:pt x="141" y="163"/>
                  </a:cubicBezTo>
                  <a:cubicBezTo>
                    <a:pt x="141" y="160"/>
                    <a:pt x="141" y="158"/>
                    <a:pt x="140" y="155"/>
                  </a:cubicBezTo>
                  <a:cubicBezTo>
                    <a:pt x="134" y="155"/>
                    <a:pt x="127" y="155"/>
                    <a:pt x="121" y="155"/>
                  </a:cubicBezTo>
                  <a:close/>
                  <a:moveTo>
                    <a:pt x="95" y="155"/>
                  </a:moveTo>
                  <a:cubicBezTo>
                    <a:pt x="95" y="158"/>
                    <a:pt x="94" y="160"/>
                    <a:pt x="93" y="163"/>
                  </a:cubicBezTo>
                  <a:cubicBezTo>
                    <a:pt x="100" y="163"/>
                    <a:pt x="107" y="163"/>
                    <a:pt x="114" y="163"/>
                  </a:cubicBezTo>
                  <a:cubicBezTo>
                    <a:pt x="114" y="160"/>
                    <a:pt x="114" y="158"/>
                    <a:pt x="115" y="155"/>
                  </a:cubicBezTo>
                  <a:cubicBezTo>
                    <a:pt x="108" y="155"/>
                    <a:pt x="102" y="155"/>
                    <a:pt x="95" y="155"/>
                  </a:cubicBezTo>
                  <a:close/>
                  <a:moveTo>
                    <a:pt x="70" y="155"/>
                  </a:moveTo>
                  <a:cubicBezTo>
                    <a:pt x="69" y="158"/>
                    <a:pt x="68" y="160"/>
                    <a:pt x="67" y="163"/>
                  </a:cubicBezTo>
                  <a:cubicBezTo>
                    <a:pt x="74" y="163"/>
                    <a:pt x="81" y="163"/>
                    <a:pt x="87" y="163"/>
                  </a:cubicBezTo>
                  <a:cubicBezTo>
                    <a:pt x="88" y="160"/>
                    <a:pt x="89" y="158"/>
                    <a:pt x="90" y="155"/>
                  </a:cubicBezTo>
                  <a:cubicBezTo>
                    <a:pt x="83" y="155"/>
                    <a:pt x="77" y="155"/>
                    <a:pt x="70" y="155"/>
                  </a:cubicBezTo>
                  <a:close/>
                </a:path>
              </a:pathLst>
            </a:custGeom>
            <a:solidFill>
              <a:srgbClr val="3A3A3A"/>
            </a:solidFill>
            <a:ln>
              <a:noFill/>
            </a:ln>
          </p:spPr>
          <p:txBody>
            <a:bodyPr lIns="68580" tIns="34290" rIns="68580" bIns="540000" anchor="ctr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endParaRPr>
            </a:p>
          </p:txBody>
        </p:sp>
        <p:sp>
          <p:nvSpPr>
            <p:cNvPr id="27" name="KSO_Shape"/>
            <p:cNvSpPr/>
            <p:nvPr/>
          </p:nvSpPr>
          <p:spPr>
            <a:xfrm>
              <a:off x="6308150" y="2828925"/>
              <a:ext cx="438522" cy="363770"/>
            </a:xfrm>
            <a:custGeom>
              <a:avLst/>
              <a:gdLst/>
              <a:ahLst/>
              <a:cxnLst/>
              <a:rect l="l" t="t" r="r" b="b"/>
              <a:pathLst>
                <a:path w="969654" h="903534">
                  <a:moveTo>
                    <a:pt x="813088" y="487443"/>
                  </a:moveTo>
                  <a:cubicBezTo>
                    <a:pt x="793206" y="487443"/>
                    <a:pt x="777088" y="503561"/>
                    <a:pt x="777088" y="523443"/>
                  </a:cubicBezTo>
                  <a:cubicBezTo>
                    <a:pt x="777088" y="543325"/>
                    <a:pt x="793206" y="559443"/>
                    <a:pt x="813088" y="559443"/>
                  </a:cubicBezTo>
                  <a:cubicBezTo>
                    <a:pt x="832970" y="559443"/>
                    <a:pt x="849088" y="543325"/>
                    <a:pt x="849088" y="523443"/>
                  </a:cubicBezTo>
                  <a:cubicBezTo>
                    <a:pt x="849088" y="503561"/>
                    <a:pt x="832970" y="487443"/>
                    <a:pt x="813088" y="487443"/>
                  </a:cubicBezTo>
                  <a:close/>
                  <a:moveTo>
                    <a:pt x="606961" y="487443"/>
                  </a:moveTo>
                  <a:cubicBezTo>
                    <a:pt x="587079" y="487443"/>
                    <a:pt x="570961" y="503561"/>
                    <a:pt x="570961" y="523443"/>
                  </a:cubicBezTo>
                  <a:cubicBezTo>
                    <a:pt x="570961" y="543325"/>
                    <a:pt x="587079" y="559443"/>
                    <a:pt x="606961" y="559443"/>
                  </a:cubicBezTo>
                  <a:cubicBezTo>
                    <a:pt x="626843" y="559443"/>
                    <a:pt x="642961" y="543325"/>
                    <a:pt x="642961" y="523443"/>
                  </a:cubicBezTo>
                  <a:cubicBezTo>
                    <a:pt x="642961" y="503561"/>
                    <a:pt x="626843" y="487443"/>
                    <a:pt x="606961" y="487443"/>
                  </a:cubicBezTo>
                  <a:close/>
                  <a:moveTo>
                    <a:pt x="691345" y="336511"/>
                  </a:moveTo>
                  <a:cubicBezTo>
                    <a:pt x="769490" y="335080"/>
                    <a:pt x="847112" y="364668"/>
                    <a:pt x="901758" y="422110"/>
                  </a:cubicBezTo>
                  <a:cubicBezTo>
                    <a:pt x="999759" y="525126"/>
                    <a:pt x="990612" y="681640"/>
                    <a:pt x="881173" y="774306"/>
                  </a:cubicBezTo>
                  <a:lnTo>
                    <a:pt x="905846" y="903534"/>
                  </a:lnTo>
                  <a:lnTo>
                    <a:pt x="792422" y="824563"/>
                  </a:lnTo>
                  <a:cubicBezTo>
                    <a:pt x="666952" y="867914"/>
                    <a:pt x="525982" y="820668"/>
                    <a:pt x="459770" y="713074"/>
                  </a:cubicBezTo>
                  <a:cubicBezTo>
                    <a:pt x="386891" y="594648"/>
                    <a:pt x="429055" y="444146"/>
                    <a:pt x="554971" y="373268"/>
                  </a:cubicBezTo>
                  <a:cubicBezTo>
                    <a:pt x="597384" y="349394"/>
                    <a:pt x="644458" y="337369"/>
                    <a:pt x="691345" y="336511"/>
                  </a:cubicBezTo>
                  <a:close/>
                  <a:moveTo>
                    <a:pt x="547874" y="187267"/>
                  </a:moveTo>
                  <a:cubicBezTo>
                    <a:pt x="518051" y="187267"/>
                    <a:pt x="493874" y="211444"/>
                    <a:pt x="493874" y="241267"/>
                  </a:cubicBezTo>
                  <a:cubicBezTo>
                    <a:pt x="493874" y="271090"/>
                    <a:pt x="518051" y="295267"/>
                    <a:pt x="547874" y="295267"/>
                  </a:cubicBezTo>
                  <a:cubicBezTo>
                    <a:pt x="577697" y="295267"/>
                    <a:pt x="601874" y="271090"/>
                    <a:pt x="601874" y="241267"/>
                  </a:cubicBezTo>
                  <a:cubicBezTo>
                    <a:pt x="601874" y="211444"/>
                    <a:pt x="577697" y="187267"/>
                    <a:pt x="547874" y="187267"/>
                  </a:cubicBezTo>
                  <a:close/>
                  <a:moveTo>
                    <a:pt x="294449" y="187267"/>
                  </a:moveTo>
                  <a:cubicBezTo>
                    <a:pt x="264626" y="187267"/>
                    <a:pt x="240449" y="211444"/>
                    <a:pt x="240449" y="241267"/>
                  </a:cubicBezTo>
                  <a:cubicBezTo>
                    <a:pt x="240449" y="271090"/>
                    <a:pt x="264626" y="295267"/>
                    <a:pt x="294449" y="295267"/>
                  </a:cubicBezTo>
                  <a:cubicBezTo>
                    <a:pt x="324272" y="295267"/>
                    <a:pt x="348449" y="271090"/>
                    <a:pt x="348449" y="241267"/>
                  </a:cubicBezTo>
                  <a:cubicBezTo>
                    <a:pt x="348449" y="211444"/>
                    <a:pt x="324272" y="187267"/>
                    <a:pt x="294449" y="187267"/>
                  </a:cubicBezTo>
                  <a:close/>
                  <a:moveTo>
                    <a:pt x="408549" y="168"/>
                  </a:moveTo>
                  <a:cubicBezTo>
                    <a:pt x="456533" y="-1113"/>
                    <a:pt x="505397" y="4870"/>
                    <a:pt x="553141" y="18800"/>
                  </a:cubicBezTo>
                  <a:cubicBezTo>
                    <a:pt x="730896" y="70663"/>
                    <a:pt x="843952" y="217556"/>
                    <a:pt x="840274" y="375462"/>
                  </a:cubicBezTo>
                  <a:cubicBezTo>
                    <a:pt x="754752" y="310337"/>
                    <a:pt x="632797" y="302687"/>
                    <a:pt x="535419" y="357502"/>
                  </a:cubicBezTo>
                  <a:cubicBezTo>
                    <a:pt x="409503" y="428380"/>
                    <a:pt x="367339" y="578882"/>
                    <a:pt x="440218" y="697308"/>
                  </a:cubicBezTo>
                  <a:cubicBezTo>
                    <a:pt x="450352" y="713775"/>
                    <a:pt x="462237" y="728829"/>
                    <a:pt x="478397" y="739559"/>
                  </a:cubicBezTo>
                  <a:cubicBezTo>
                    <a:pt x="442192" y="745523"/>
                    <a:pt x="404623" y="745773"/>
                    <a:pt x="366675" y="741395"/>
                  </a:cubicBezTo>
                  <a:lnTo>
                    <a:pt x="245711" y="837584"/>
                  </a:lnTo>
                  <a:lnTo>
                    <a:pt x="214226" y="696474"/>
                  </a:lnTo>
                  <a:cubicBezTo>
                    <a:pt x="11680" y="595442"/>
                    <a:pt x="-59861" y="368389"/>
                    <a:pt x="54436" y="189343"/>
                  </a:cubicBezTo>
                  <a:cubicBezTo>
                    <a:pt x="128564" y="73222"/>
                    <a:pt x="264598" y="4010"/>
                    <a:pt x="408549" y="168"/>
                  </a:cubicBezTo>
                  <a:close/>
                </a:path>
              </a:pathLst>
            </a:custGeom>
            <a:solidFill>
              <a:srgbClr val="3A3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endParaRP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515398" y="1639554"/>
            <a:ext cx="758357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3200" dirty="0">
                <a:latin typeface="Adobe 黑体 Std R" panose="020B0400000000000000" pitchFamily="34" charset="-128"/>
                <a:ea typeface="Adobe 黑体 Std R" panose="020B0400000000000000" pitchFamily="34" charset="-128"/>
              </a:rPr>
              <a:t>申訴專線電話：</a:t>
            </a:r>
            <a:r>
              <a:rPr lang="en-US" altLang="zh-TW" sz="3200" dirty="0">
                <a:latin typeface="Adobe 黑体 Std R" panose="020B0400000000000000" pitchFamily="34" charset="-128"/>
                <a:ea typeface="Adobe 黑体 Std R" panose="020B0400000000000000" pitchFamily="34" charset="-128"/>
              </a:rPr>
              <a:t> 03-8352308</a:t>
            </a:r>
          </a:p>
          <a:p>
            <a:r>
              <a:rPr lang="zh-TW" altLang="zh-TW" sz="3200" dirty="0">
                <a:latin typeface="Adobe 黑体 Std R" panose="020B0400000000000000" pitchFamily="34" charset="-128"/>
                <a:ea typeface="Adobe 黑体 Std R" panose="020B0400000000000000" pitchFamily="34" charset="-128"/>
              </a:rPr>
              <a:t>申訴電子信箱： </a:t>
            </a:r>
            <a:r>
              <a:rPr lang="en-US" altLang="zh-TW" sz="3200" dirty="0">
                <a:latin typeface="Adobe 黑体 Std R" panose="020B0400000000000000" pitchFamily="34" charset="-128"/>
                <a:ea typeface="Adobe 黑体 Std R" panose="020B0400000000000000" pitchFamily="34" charset="-128"/>
                <a:cs typeface="Alef" panose="00000500000000000000" pitchFamily="2" charset="-79"/>
              </a:rPr>
              <a:t>jill0910@hlc.edu.tw</a:t>
            </a:r>
            <a:endParaRPr lang="zh-TW" altLang="zh-TW" sz="3200" dirty="0">
              <a:latin typeface="Adobe 黑体 Std R" panose="020B0400000000000000" pitchFamily="34" charset="-128"/>
              <a:ea typeface="Adobe 黑体 Std R" panose="020B0400000000000000" pitchFamily="34" charset="-128"/>
              <a:cs typeface="Alef" panose="00000500000000000000" pitchFamily="2" charset="-79"/>
            </a:endParaRPr>
          </a:p>
          <a:p>
            <a:pPr algn="l"/>
            <a:endParaRPr lang="en-US" altLang="zh-CN" sz="2800" dirty="0"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891069" y="110433"/>
            <a:ext cx="4353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阿里巴巴普惠体 2.0 55 Regular" panose="00020600040101010101" pitchFamily="18" charset="-122"/>
                <a:ea typeface="阿里巴巴普惠体 2.0 55 Regular" panose="00020600040101010101" pitchFamily="18" charset="-122"/>
                <a:cs typeface="阿里巴巴普惠体 2.0 55 Regular" panose="00020600040101010101" pitchFamily="18" charset="-122"/>
                <a:sym typeface="阿里巴巴普惠体 2.0 55 Regular" panose="00020600040101010101" pitchFamily="18" charset="-122"/>
              </a:rPr>
              <a:t>若有上述情形，請讓我們知道</a:t>
            </a:r>
            <a:endParaRPr lang="zh-CN" altLang="en-US" sz="2400" b="1" dirty="0">
              <a:latin typeface="阿里巴巴普惠体 2.0 55 Regular" panose="00020600040101010101" pitchFamily="18" charset="-122"/>
              <a:ea typeface="阿里巴巴普惠体 2.0 55 Regular" panose="00020600040101010101" pitchFamily="18" charset="-122"/>
              <a:cs typeface="阿里巴巴普惠体 2.0 55 Regular" panose="00020600040101010101" pitchFamily="18" charset="-122"/>
              <a:sym typeface="阿里巴巴普惠体 2.0 55 Regular" panose="00020600040101010101" pitchFamily="18" charset="-122"/>
            </a:endParaRP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22E1C907-D962-4792-A203-C92D010B7E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602" y="3584361"/>
            <a:ext cx="2409825" cy="18954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451</Words>
  <Application>Microsoft Office PowerPoint</Application>
  <PresentationFormat>寬螢幕</PresentationFormat>
  <Paragraphs>39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6" baseType="lpstr">
      <vt:lpstr>Adobe 黑体 Std R</vt:lpstr>
      <vt:lpstr>Adobe 繁黑體 Std B</vt:lpstr>
      <vt:lpstr>宋体</vt:lpstr>
      <vt:lpstr>阿里巴巴普惠体 2.0 55 Regular</vt:lpstr>
      <vt:lpstr>新細明體</vt:lpstr>
      <vt:lpstr>Academy Engraved LET</vt:lpstr>
      <vt:lpstr>Alef</vt:lpstr>
      <vt:lpstr>Arial</vt:lpstr>
      <vt:lpstr>Calibri</vt:lpstr>
      <vt:lpstr>Calibri Light</vt:lpstr>
      <vt:lpstr>Office 主题</vt:lpstr>
      <vt:lpstr>PowerPoint 簡報</vt:lpstr>
      <vt:lpstr>PowerPoint 簡報</vt:lpstr>
      <vt:lpstr>PowerPoint 簡報</vt:lpstr>
      <vt:lpstr>PowerPoint 簡報</vt:lpstr>
      <vt:lpstr>PowerPoint 簡報</vt:lpstr>
    </vt:vector>
  </TitlesOfParts>
  <Manager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USER</cp:lastModifiedBy>
  <cp:revision>104</cp:revision>
  <dcterms:created xsi:type="dcterms:W3CDTF">2017-03-03T07:55:00Z</dcterms:created>
  <dcterms:modified xsi:type="dcterms:W3CDTF">2025-05-14T08:06:21Z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2052-10.1.0.6207</vt:lpwstr>
  </property>
</Properties>
</file>