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70" r:id="rId10"/>
    <p:sldId id="268" r:id="rId11"/>
    <p:sldId id="263" r:id="rId12"/>
    <p:sldId id="264" r:id="rId13"/>
    <p:sldId id="266" r:id="rId14"/>
    <p:sldId id="269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4656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614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2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4224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7F47CF-67C9-420C-80A5-E2069FF0C2DF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37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906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9626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9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4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38932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95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kVVlxb" TargetMode="Externa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6" Type="http://schemas.openxmlformats.org/officeDocument/2006/relationships/hyperlink" Target="https://studio.code.org/s/coursef-2017" TargetMode="External"/><Relationship Id="rId5" Type="http://schemas.openxmlformats.org/officeDocument/2006/relationships/hyperlink" Target="https://studio.code.org/s/coursee-2017" TargetMode="External"/><Relationship Id="rId4" Type="http://schemas.openxmlformats.org/officeDocument/2006/relationships/hyperlink" Target="https://studio.code.org/s/coursed-201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D51F7C3-5FDF-4E2F-8DB6-B1592EBBF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/>
              <a:t>110 </a:t>
            </a:r>
            <a:r>
              <a:rPr lang="zh-TW" altLang="en-US" dirty="0"/>
              <a:t>年度科丁小學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 </a:t>
            </a:r>
            <a:r>
              <a:rPr lang="zh-TW" altLang="en-US" dirty="0"/>
              <a:t>校際 </a:t>
            </a:r>
            <a:r>
              <a:rPr lang="en-US" altLang="zh-TW" dirty="0"/>
              <a:t>PK </a:t>
            </a:r>
            <a:r>
              <a:rPr lang="zh-TW" altLang="en-US" dirty="0"/>
              <a:t>賽 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F746520-1376-4C25-BB41-B26A41B150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500" dirty="0"/>
              <a:t>賽制及流程說明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86ED1AB-DF8C-4274-A34D-7D1E42F2B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49273" y="299970"/>
            <a:ext cx="2300511" cy="143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F20E5589-4E24-4A26-B6CE-550F707B5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91794" y="4767942"/>
            <a:ext cx="2719247" cy="1563207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255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B2576EF-0F66-4C73-BC36-544007B75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全國總決賽獎金</a:t>
            </a:r>
            <a:r>
              <a:rPr lang="zh-TW" altLang="en-US" dirty="0"/>
              <a:t>：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xmlns="" id="{FA9B0D40-0888-4A24-B546-B8244581A53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512979" y="2539385"/>
            <a:ext cx="10954343" cy="3703275"/>
          </a:xfrm>
        </p:spPr>
      </p:pic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2E4CD078-4CCE-48F9-95EF-86B2CBD77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35923" y="371653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92686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49D5813-3E23-485C-9DE9-6570808DD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注意事項：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D06B980-7648-42E0-A451-51B8B9A76A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000" dirty="0"/>
              <a:t>各校帶隊老師報到時，請繳交創用 </a:t>
            </a:r>
            <a:r>
              <a:rPr lang="en-US" altLang="zh-TW" sz="3000" dirty="0"/>
              <a:t>CC </a:t>
            </a:r>
            <a:r>
              <a:rPr lang="zh-TW" altLang="en-US" sz="3000" dirty="0"/>
              <a:t>授權同意書</a:t>
            </a:r>
            <a:r>
              <a:rPr lang="en-US" altLang="zh-TW" sz="3000" dirty="0"/>
              <a:t>(</a:t>
            </a:r>
            <a:r>
              <a:rPr lang="zh-TW" altLang="en-US" sz="3000" dirty="0"/>
              <a:t>每位 參賽人員作品，需填寫創用 </a:t>
            </a:r>
            <a:r>
              <a:rPr lang="en-US" altLang="zh-TW" sz="3000" dirty="0"/>
              <a:t>CC </a:t>
            </a:r>
            <a:r>
              <a:rPr lang="zh-TW" altLang="en-US" sz="3000" dirty="0"/>
              <a:t>授權同意書，以保證作品係屬原創；並以創用 </a:t>
            </a:r>
            <a:r>
              <a:rPr lang="en-US" altLang="zh-TW" sz="3000" dirty="0"/>
              <a:t>CC</a:t>
            </a:r>
            <a:r>
              <a:rPr lang="zh-TW" altLang="en-US" sz="3000" dirty="0"/>
              <a:t>「授權要素 </a:t>
            </a:r>
            <a:r>
              <a:rPr lang="en-US" altLang="zh-TW" sz="3000" dirty="0"/>
              <a:t>BY</a:t>
            </a:r>
            <a:r>
              <a:rPr lang="zh-TW" altLang="en-US" sz="3000" dirty="0"/>
              <a:t>（姓名標示）</a:t>
            </a:r>
            <a:r>
              <a:rPr lang="en-US" altLang="zh-TW" sz="3000" dirty="0"/>
              <a:t>-</a:t>
            </a:r>
            <a:r>
              <a:rPr lang="zh-TW" altLang="en-US" sz="3000" dirty="0"/>
              <a:t>授權要素 </a:t>
            </a:r>
            <a:r>
              <a:rPr lang="en-US" altLang="zh-TW" sz="3000" dirty="0"/>
              <a:t>NC</a:t>
            </a:r>
            <a:r>
              <a:rPr lang="zh-TW" altLang="en-US" sz="3000" dirty="0"/>
              <a:t>（非商業性）</a:t>
            </a:r>
            <a:r>
              <a:rPr lang="en-US" altLang="zh-TW" sz="3000" dirty="0"/>
              <a:t>-</a:t>
            </a:r>
            <a:r>
              <a:rPr lang="zh-TW" altLang="en-US" sz="3000" dirty="0"/>
              <a:t>授權要素 </a:t>
            </a:r>
            <a:r>
              <a:rPr lang="en-US" altLang="zh-TW" sz="3000" dirty="0"/>
              <a:t>SA</a:t>
            </a:r>
            <a:r>
              <a:rPr lang="zh-TW" altLang="en-US" sz="3000" dirty="0"/>
              <a:t>（相同 方式分享）」授權條款台灣 </a:t>
            </a:r>
            <a:r>
              <a:rPr lang="en-US" altLang="zh-TW" sz="3000" dirty="0"/>
              <a:t>3.0 </a:t>
            </a:r>
            <a:r>
              <a:rPr lang="zh-TW" altLang="en-US" sz="3000" dirty="0"/>
              <a:t>版釋出，授權使用本作品；同意書請見附件 ，請事先填寫報到時繳交。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0B8AB587-352E-4C94-AE8D-3C7CA254D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2895" y="28417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196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80AC335-8237-4FBC-AC1D-3232A550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命題來源及方式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C6A8277-FEDF-414B-8EEA-37A2CCAA46B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000" dirty="0"/>
              <a:t>命題以國小 </a:t>
            </a:r>
            <a:r>
              <a:rPr lang="en-US" altLang="zh-TW" sz="3000" dirty="0"/>
              <a:t>108 </a:t>
            </a:r>
            <a:r>
              <a:rPr lang="zh-TW" altLang="en-US" sz="3000" dirty="0"/>
              <a:t>課程綱要，七大領域</a:t>
            </a:r>
            <a:r>
              <a:rPr lang="en-US" altLang="zh-TW" sz="3000" dirty="0"/>
              <a:t>(</a:t>
            </a:r>
            <a:r>
              <a:rPr lang="zh-TW" altLang="en-US" sz="3000" dirty="0"/>
              <a:t>語文、數學、自然、社會、健體、藝文、綜 合</a:t>
            </a:r>
            <a:r>
              <a:rPr lang="en-US" altLang="zh-TW" sz="3000" dirty="0"/>
              <a:t>)</a:t>
            </a:r>
            <a:r>
              <a:rPr lang="zh-TW" altLang="en-US" sz="3000" dirty="0"/>
              <a:t>為命題依據，以中年級學科為主，發表順序由</a:t>
            </a:r>
            <a:r>
              <a:rPr lang="zh-TW" altLang="en-US" sz="3000" b="1" dirty="0">
                <a:solidFill>
                  <a:srgbClr val="FF0000"/>
                </a:solidFill>
              </a:rPr>
              <a:t>語文、數學、自然、社會、健 體、藝文、綜合</a:t>
            </a:r>
            <a:r>
              <a:rPr lang="zh-TW" altLang="en-US" sz="3000" dirty="0"/>
              <a:t>依序發表、抽過的題目將會從籤筒中剔除。</a:t>
            </a:r>
            <a:r>
              <a:rPr lang="en-US" altLang="zh-TW" sz="3000" dirty="0"/>
              <a:t>PK </a:t>
            </a:r>
            <a:r>
              <a:rPr lang="zh-TW" altLang="en-US" sz="3000" dirty="0"/>
              <a:t>賽各競賽階段，每領域各出一題</a:t>
            </a:r>
            <a:r>
              <a:rPr lang="en-US" altLang="zh-TW" sz="3000" dirty="0"/>
              <a:t>(</a:t>
            </a:r>
            <a:r>
              <a:rPr lang="zh-TW" altLang="en-US" sz="3000" dirty="0"/>
              <a:t>題數不足部分，可請科丁聯盟縣市輔導團及科技團協助</a:t>
            </a:r>
            <a:r>
              <a:rPr lang="en-US" altLang="zh-TW" sz="3000" dirty="0"/>
              <a:t>)</a:t>
            </a:r>
            <a:r>
              <a:rPr lang="zh-TW" altLang="en-US" sz="3000" dirty="0"/>
              <a:t>；競賽當天 各校代表隊分領域現場抽籤後開始競賽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897C3BB0-F316-4CA4-B462-1A93C01A7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31556" y="43432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851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D56A01E-D5BC-4890-9389-C653BB81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44625"/>
            <a:ext cx="10396882" cy="1151965"/>
          </a:xfrm>
        </p:spPr>
        <p:txBody>
          <a:bodyPr/>
          <a:lstStyle/>
          <a:p>
            <a:r>
              <a:rPr lang="zh-TW" altLang="en-US" dirty="0"/>
              <a:t>題目連結：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D41649F2-B395-4FEE-98A4-FCB0F16C1DCF}"/>
              </a:ext>
            </a:extLst>
          </p:cNvPr>
          <p:cNvSpPr txBox="1"/>
          <p:nvPr/>
        </p:nvSpPr>
        <p:spPr>
          <a:xfrm>
            <a:off x="984380" y="2005716"/>
            <a:ext cx="10363735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spcAft>
                <a:spcPts val="250"/>
              </a:spcAft>
            </a:pPr>
            <a:r>
              <a:rPr lang="en-US" altLang="zh-TW" sz="3200" kern="100" dirty="0">
                <a:solidFill>
                  <a:srgbClr val="00000A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</a:rPr>
              <a:t>Scratch</a:t>
            </a: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競賽時分領域</a:t>
            </a:r>
            <a:r>
              <a:rPr lang="en-US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(</a:t>
            </a: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語文、數學、自然、社會、健體、</a:t>
            </a:r>
            <a:endParaRPr lang="en-US" altLang="zh-TW" sz="3200" kern="100" dirty="0">
              <a:solidFill>
                <a:srgbClr val="00000A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</a:endParaRPr>
          </a:p>
          <a:p>
            <a:pPr lvl="0" algn="l">
              <a:spcAft>
                <a:spcPts val="250"/>
              </a:spcAft>
            </a:pP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藝文、綜合</a:t>
            </a:r>
            <a:r>
              <a:rPr lang="en-US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)</a:t>
            </a: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現場抽題製作。</a:t>
            </a:r>
            <a:endParaRPr lang="en-US" altLang="zh-TW" sz="3200" kern="100" dirty="0">
              <a:solidFill>
                <a:srgbClr val="00000A"/>
              </a:solidFill>
              <a:effectLst/>
              <a:latin typeface="Calibri" panose="020F0502020204030204" pitchFamily="34" charset="0"/>
              <a:ea typeface="標楷體" panose="03000509000000000000" pitchFamily="65" charset="-120"/>
            </a:endParaRPr>
          </a:p>
          <a:p>
            <a:pPr lvl="0" algn="l">
              <a:spcAft>
                <a:spcPts val="250"/>
              </a:spcAft>
            </a:pP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各領域題目連結</a:t>
            </a:r>
            <a:r>
              <a:rPr lang="en-US" altLang="zh-TW" sz="3200" u="sng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https://reurl.cc/kVVlxb</a:t>
            </a:r>
            <a:endParaRPr lang="en-US" altLang="zh-TW" sz="3200" u="sng" kern="100" dirty="0">
              <a:effectLst/>
              <a:latin typeface="Calibri" panose="020F0502020204030204" pitchFamily="34" charset="0"/>
              <a:ea typeface="標楷體" panose="03000509000000000000" pitchFamily="65" charset="-120"/>
            </a:endParaRPr>
          </a:p>
          <a:p>
            <a:pPr lvl="0" algn="l">
              <a:spcAft>
                <a:spcPts val="250"/>
              </a:spcAft>
            </a:pPr>
            <a:endParaRPr lang="en-US" altLang="zh-TW" sz="3200" u="sng" kern="100" dirty="0">
              <a:solidFill>
                <a:srgbClr val="00000A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lvl="0" algn="l">
              <a:spcAft>
                <a:spcPts val="250"/>
              </a:spcAft>
            </a:pPr>
            <a:r>
              <a:rPr lang="en-US" altLang="zh-TW" sz="3200" kern="100" dirty="0">
                <a:solidFill>
                  <a:srgbClr val="00000A"/>
                </a:solidFill>
                <a:effectLst/>
                <a:latin typeface="標楷體" panose="03000509000000000000" pitchFamily="65" charset="-120"/>
                <a:ea typeface="新細明體" panose="02020500000000000000" pitchFamily="18" charset="-120"/>
              </a:rPr>
              <a:t>HOC</a:t>
            </a:r>
            <a:r>
              <a:rPr lang="zh-TW" altLang="zh-TW" sz="3200" kern="1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題目連結</a:t>
            </a:r>
            <a:endParaRPr lang="en-US" altLang="zh-TW" sz="3200" kern="100" dirty="0">
              <a:solidFill>
                <a:srgbClr val="00000A"/>
              </a:solidFill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lvl="0" algn="l">
              <a:spcAft>
                <a:spcPts val="250"/>
              </a:spcAft>
            </a:pPr>
            <a:r>
              <a:rPr lang="en-US" altLang="zh-TW" sz="3200" u="sng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https://studio.code.org/s/coursed-2017</a:t>
            </a:r>
            <a:endParaRPr lang="en-US" altLang="zh-TW" sz="3200" kern="1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lvl="0" algn="l">
              <a:spcAft>
                <a:spcPts val="250"/>
              </a:spcAft>
            </a:pPr>
            <a:r>
              <a:rPr lang="en-US" altLang="zh-TW" sz="3200" u="sng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https://studio.code.org/s/coursee-2017</a:t>
            </a:r>
            <a:endParaRPr lang="en-US" altLang="zh-TW" sz="3200" kern="1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lvl="0" algn="l">
              <a:spcAft>
                <a:spcPts val="250"/>
              </a:spcAft>
            </a:pPr>
            <a:r>
              <a:rPr lang="en-US" altLang="zh-TW" sz="3200" u="sng" kern="1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https://studio.code.org/s/coursef-2017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DB023B8C-16A7-4009-AB27-A62215B1B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50218" y="354748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0371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1AAD3AD-182D-470E-B423-02E92905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評分準則：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357DE1B-5891-44F4-B1AF-B778A916E1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500" dirty="0"/>
              <a:t>競賽主題詮釋</a:t>
            </a:r>
            <a:r>
              <a:rPr lang="en-US" altLang="zh-TW" sz="3500" dirty="0"/>
              <a:t>(25%)</a:t>
            </a:r>
            <a:r>
              <a:rPr lang="zh-TW" altLang="en-US" sz="3500" dirty="0"/>
              <a:t>、</a:t>
            </a:r>
            <a:endParaRPr lang="en-US" altLang="zh-TW" sz="3500" dirty="0"/>
          </a:p>
          <a:p>
            <a:r>
              <a:rPr lang="zh-TW" altLang="en-US" sz="3500" dirty="0"/>
              <a:t>程式設計（含技巧性、邏輯性）</a:t>
            </a:r>
            <a:r>
              <a:rPr lang="en-US" altLang="zh-TW" sz="3500" dirty="0"/>
              <a:t>(20%)</a:t>
            </a:r>
            <a:r>
              <a:rPr lang="zh-TW" altLang="en-US" sz="3500" dirty="0"/>
              <a:t>、</a:t>
            </a:r>
            <a:endParaRPr lang="en-US" altLang="zh-TW" sz="3500" dirty="0"/>
          </a:p>
          <a:p>
            <a:r>
              <a:rPr lang="zh-TW" altLang="en-US" sz="3500" dirty="0"/>
              <a:t>完整性</a:t>
            </a:r>
            <a:r>
              <a:rPr lang="en-US" altLang="zh-TW" sz="3500" dirty="0"/>
              <a:t>(15%)</a:t>
            </a:r>
            <a:r>
              <a:rPr lang="zh-TW" altLang="en-US" sz="3500" dirty="0"/>
              <a:t>、</a:t>
            </a:r>
            <a:endParaRPr lang="en-US" altLang="zh-TW" sz="3500" dirty="0"/>
          </a:p>
          <a:p>
            <a:r>
              <a:rPr lang="zh-TW" altLang="en-US" sz="3500" dirty="0"/>
              <a:t>創意性</a:t>
            </a:r>
            <a:r>
              <a:rPr lang="en-US" altLang="zh-TW" sz="3500" dirty="0"/>
              <a:t>(30%)</a:t>
            </a:r>
            <a:r>
              <a:rPr lang="zh-TW" altLang="en-US" sz="3500" dirty="0"/>
              <a:t>，</a:t>
            </a:r>
            <a:endParaRPr lang="en-US" altLang="zh-TW" sz="3500" dirty="0"/>
          </a:p>
          <a:p>
            <a:r>
              <a:rPr lang="zh-TW" altLang="en-US" sz="3500" dirty="0"/>
              <a:t>口述</a:t>
            </a:r>
            <a:r>
              <a:rPr lang="en-US" altLang="zh-TW" sz="3500" dirty="0"/>
              <a:t>(10%)</a:t>
            </a:r>
            <a:endParaRPr lang="zh-TW" altLang="en-US" sz="3500" dirty="0"/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DE881F64-EAB5-4064-8E82-98BCA5756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2896" y="28417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2165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458147F-66BA-4F7E-9C6A-71CFA482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D126C44-46BE-42B3-8F3E-6CAED9A5EA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97280" y="3136416"/>
            <a:ext cx="10394707" cy="3311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/>
              <a:t>其他未盡事宜，請參閱正式公文。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5A6E5D0B-3C34-4CB3-8E14-36CBDB378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15532" y="28417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343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85550B7-A45B-42EB-961D-E050C409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1</a:t>
            </a:r>
            <a:r>
              <a:rPr lang="zh-TW" altLang="en-US"/>
              <a:t>、對象：全國 </a:t>
            </a:r>
            <a:r>
              <a:rPr lang="en-US" altLang="zh-TW"/>
              <a:t>85 </a:t>
            </a:r>
            <a:r>
              <a:rPr lang="zh-TW" altLang="en-US"/>
              <a:t>所科丁小學學生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BFD8E62-A2B5-4779-B978-08955B3BDB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500"/>
              <a:t>全國 </a:t>
            </a:r>
            <a:r>
              <a:rPr lang="en-US" altLang="zh-TW" sz="3500"/>
              <a:t>85 </a:t>
            </a:r>
            <a:r>
              <a:rPr lang="zh-TW" altLang="en-US" sz="3500"/>
              <a:t>所科丁小學，辦理各縣市初賽選拔優勝隊伍後，得參 加</a:t>
            </a:r>
            <a:r>
              <a:rPr lang="en-US" altLang="zh-TW" sz="3500"/>
              <a:t>PK </a:t>
            </a:r>
            <a:r>
              <a:rPr lang="zh-TW" altLang="en-US" sz="3500"/>
              <a:t>全國賽</a:t>
            </a:r>
            <a:endParaRPr lang="en-US" altLang="zh-TW" sz="3500"/>
          </a:p>
          <a:p>
            <a:r>
              <a:rPr lang="zh-TW" altLang="en-US" sz="3500"/>
              <a:t>參賽選手資格，由全國科丁小學經地區初賽後推薦報名，依據各地區分配代表名額如下</a:t>
            </a:r>
            <a:r>
              <a:rPr lang="en-US" altLang="zh-TW" sz="3500"/>
              <a:t>: (</a:t>
            </a:r>
            <a:r>
              <a:rPr lang="zh-TW" altLang="en-US" sz="3500"/>
              <a:t>按各地區科丁小學數量比例分配，超過 </a:t>
            </a:r>
            <a:r>
              <a:rPr lang="en-US" altLang="zh-TW" sz="3500"/>
              <a:t>10 </a:t>
            </a:r>
            <a:r>
              <a:rPr lang="zh-TW" altLang="en-US" sz="3500"/>
              <a:t>所，增加一隊代表</a:t>
            </a:r>
            <a:r>
              <a:rPr lang="en-US" altLang="zh-TW" sz="3500"/>
              <a:t>)</a:t>
            </a:r>
            <a:endParaRPr lang="zh-TW" altLang="en-US" sz="3500" dirty="0"/>
          </a:p>
        </p:txBody>
      </p:sp>
      <p:pic>
        <p:nvPicPr>
          <p:cNvPr id="6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1E10F3C0-0B4B-40CC-9506-F95BBAEA6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8210" y="28417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239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4A0ED11-E64C-44C2-93A2-96EE099D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各區決賽代表隊名額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xmlns="" id="{D7F8D1BA-37C4-4E25-AED3-FF77586C545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82873606"/>
              </p:ext>
            </p:extLst>
          </p:nvPr>
        </p:nvGraphicFramePr>
        <p:xfrm>
          <a:off x="485192" y="2063749"/>
          <a:ext cx="10595552" cy="2704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212">
                  <a:extLst>
                    <a:ext uri="{9D8B030D-6E8A-4147-A177-3AD203B41FA5}">
                      <a16:colId xmlns:a16="http://schemas.microsoft.com/office/drawing/2014/main" xmlns="" val="662335516"/>
                    </a:ext>
                  </a:extLst>
                </a:gridCol>
                <a:gridCol w="1090676">
                  <a:extLst>
                    <a:ext uri="{9D8B030D-6E8A-4147-A177-3AD203B41FA5}">
                      <a16:colId xmlns:a16="http://schemas.microsoft.com/office/drawing/2014/main" xmlns="" val="861387092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2665854904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3918945334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965209895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1520519965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146515874"/>
                    </a:ext>
                  </a:extLst>
                </a:gridCol>
                <a:gridCol w="1324444">
                  <a:extLst>
                    <a:ext uri="{9D8B030D-6E8A-4147-A177-3AD203B41FA5}">
                      <a16:colId xmlns:a16="http://schemas.microsoft.com/office/drawing/2014/main" xmlns="" val="2051323663"/>
                    </a:ext>
                  </a:extLst>
                </a:gridCol>
              </a:tblGrid>
              <a:tr h="125267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地區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北部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北北基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01 </a:t>
                      </a:r>
                      <a:r>
                        <a:rPr lang="zh-TW" altLang="en-US" dirty="0"/>
                        <a:t>中部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新竹 彰化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02</a:t>
                      </a:r>
                      <a:r>
                        <a:rPr lang="en-US" altLang="zh-TW" dirty="0"/>
                        <a:t> </a:t>
                      </a:r>
                      <a:r>
                        <a:rPr lang="zh-TW" altLang="en-US" dirty="0"/>
                        <a:t>中部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台中 南投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03</a:t>
                      </a:r>
                      <a:r>
                        <a:rPr lang="en-US" altLang="zh-TW" dirty="0"/>
                        <a:t> </a:t>
                      </a:r>
                      <a:r>
                        <a:rPr lang="zh-TW" altLang="en-US" dirty="0"/>
                        <a:t>中部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雲嘉南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南部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高屏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01 </a:t>
                      </a:r>
                      <a:r>
                        <a:rPr lang="zh-TW" altLang="en-US" dirty="0"/>
                        <a:t>東部 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花蓮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/>
                        <a:t>02</a:t>
                      </a:r>
                      <a:r>
                        <a:rPr lang="en-US" altLang="zh-TW" dirty="0"/>
                        <a:t> </a:t>
                      </a:r>
                      <a:r>
                        <a:rPr lang="zh-TW" altLang="en-US" dirty="0"/>
                        <a:t>東部</a:t>
                      </a:r>
                      <a:endParaRPr lang="en-US" altLang="zh-TW" dirty="0"/>
                    </a:p>
                    <a:p>
                      <a:pPr algn="ctr"/>
                      <a:r>
                        <a:rPr lang="zh-TW" altLang="en-US" dirty="0"/>
                        <a:t> 台東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2456782"/>
                  </a:ext>
                </a:extLst>
              </a:tr>
              <a:tr h="72575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科丁小學數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16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7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16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20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14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10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2</a:t>
                      </a:r>
                      <a:endParaRPr lang="zh-TW" alt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2130229"/>
                  </a:ext>
                </a:extLst>
              </a:tr>
              <a:tr h="725758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決賽代表隊數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2</a:t>
                      </a:r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1</a:t>
                      </a:r>
                      <a:endParaRPr lang="zh-TW" altLang="en-US" sz="3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2</a:t>
                      </a:r>
                      <a:endParaRPr lang="zh-TW" altLang="en-US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8845098"/>
                  </a:ext>
                </a:extLst>
              </a:tr>
            </a:tbl>
          </a:graphicData>
        </a:graphic>
      </p:graphicFrame>
      <p:pic>
        <p:nvPicPr>
          <p:cNvPr id="5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BFFD9EAB-873E-4952-8D22-11A0A3336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35923" y="364079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64503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846C940-B98C-4C24-84B9-84D95859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zh-TW" altLang="en-US" dirty="0"/>
              <a:t>、規則說明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6C030E5-2B2E-4A62-8C85-A556813D70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790853" cy="3311189"/>
          </a:xfrm>
        </p:spPr>
        <p:txBody>
          <a:bodyPr>
            <a:noAutofit/>
          </a:bodyPr>
          <a:lstStyle/>
          <a:p>
            <a:r>
              <a:rPr lang="zh-TW" altLang="en-US" sz="3500" dirty="0"/>
              <a:t>各地區經初賽遴選隊伍參加在花蓮舉辦全國 </a:t>
            </a:r>
            <a:r>
              <a:rPr lang="en-US" altLang="zh-TW" sz="3500" dirty="0" err="1"/>
              <a:t>Sctatch</a:t>
            </a:r>
            <a:r>
              <a:rPr lang="en-US" altLang="zh-TW" sz="3500" dirty="0"/>
              <a:t> </a:t>
            </a:r>
            <a:r>
              <a:rPr lang="zh-TW" altLang="en-US" sz="3500" dirty="0"/>
              <a:t>全國 </a:t>
            </a:r>
            <a:r>
              <a:rPr lang="en-US" altLang="zh-TW" sz="3500" dirty="0"/>
              <a:t>PK </a:t>
            </a:r>
            <a:r>
              <a:rPr lang="zh-TW" altLang="en-US" sz="3500" dirty="0"/>
              <a:t>賽及 </a:t>
            </a:r>
            <a:r>
              <a:rPr lang="en-US" altLang="zh-TW" sz="3500" dirty="0"/>
              <a:t>HOC-PK </a:t>
            </a:r>
            <a:r>
              <a:rPr lang="zh-TW" altLang="en-US" sz="3500" dirty="0"/>
              <a:t>賽</a:t>
            </a:r>
            <a:endParaRPr lang="en-US" altLang="zh-TW" sz="3500" dirty="0"/>
          </a:p>
          <a:p>
            <a:r>
              <a:rPr lang="zh-TW" altLang="en-US" sz="3500" dirty="0"/>
              <a:t> </a:t>
            </a:r>
            <a:r>
              <a:rPr lang="en-US" altLang="zh-TW" sz="3500" dirty="0"/>
              <a:t>(</a:t>
            </a:r>
            <a:r>
              <a:rPr lang="zh-TW" altLang="en-US" sz="3500" b="1" dirty="0">
                <a:solidFill>
                  <a:srgbClr val="FF0000"/>
                </a:solidFill>
              </a:rPr>
              <a:t>六班以下學校可跨校聯合組隊，以兩校聯合為一隊</a:t>
            </a:r>
            <a:r>
              <a:rPr lang="en-US" altLang="zh-TW" sz="3500" dirty="0"/>
              <a:t>)</a:t>
            </a:r>
            <a:r>
              <a:rPr lang="zh-TW" altLang="en-US" sz="3500" dirty="0"/>
              <a:t>；</a:t>
            </a:r>
            <a:endParaRPr lang="en-US" altLang="zh-TW" sz="3500" dirty="0"/>
          </a:p>
          <a:p>
            <a:r>
              <a:rPr lang="zh-TW" altLang="en-US" sz="3500" dirty="0"/>
              <a:t>各校代表隊 </a:t>
            </a:r>
            <a:r>
              <a:rPr lang="en-US" altLang="zh-TW" sz="3500" dirty="0"/>
              <a:t>Scratch </a:t>
            </a:r>
            <a:r>
              <a:rPr lang="zh-TW" altLang="en-US" sz="3500" dirty="0"/>
              <a:t>選 手</a:t>
            </a:r>
            <a:r>
              <a:rPr lang="zh-TW" altLang="en-US" sz="3500" b="1" dirty="0">
                <a:solidFill>
                  <a:srgbClr val="FF0000"/>
                </a:solidFill>
              </a:rPr>
              <a:t>七名</a:t>
            </a:r>
            <a:r>
              <a:rPr lang="zh-TW" altLang="en-US" sz="3500" dirty="0"/>
              <a:t>、</a:t>
            </a:r>
            <a:r>
              <a:rPr lang="en-US" altLang="zh-TW" sz="3500" dirty="0"/>
              <a:t>HOC </a:t>
            </a:r>
            <a:r>
              <a:rPr lang="zh-TW" altLang="en-US" sz="3500" dirty="0"/>
              <a:t>選手</a:t>
            </a:r>
            <a:r>
              <a:rPr lang="zh-TW" altLang="en-US" sz="3500" b="1" dirty="0">
                <a:solidFill>
                  <a:srgbClr val="FF0000"/>
                </a:solidFill>
              </a:rPr>
              <a:t>五名</a:t>
            </a:r>
            <a:r>
              <a:rPr lang="zh-TW" altLang="en-US" sz="3500" dirty="0"/>
              <a:t>。</a:t>
            </a:r>
            <a:endParaRPr lang="en-US" altLang="zh-TW" sz="3500" dirty="0"/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DDFD7A8E-6D97-477F-B8AE-31699565B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10259" y="28417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221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8DD4703-E48B-4DC4-9B4A-CF20E2FAF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HOC pk</a:t>
            </a:r>
            <a:r>
              <a:rPr lang="zh-TW" altLang="en-US" dirty="0"/>
              <a:t>規則說明：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7B7146F-D2AD-4D31-A955-2586B5034B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zh-TW" altLang="en-US" sz="3500" dirty="0"/>
              <a:t>一校派出</a:t>
            </a:r>
            <a:r>
              <a:rPr lang="en-US" altLang="zh-TW" sz="3500" dirty="0"/>
              <a:t>5</a:t>
            </a:r>
            <a:r>
              <a:rPr lang="zh-TW" altLang="en-US" sz="3500" dirty="0"/>
              <a:t>位，採接力方式闖關</a:t>
            </a:r>
            <a:endParaRPr lang="en-US" altLang="zh-TW" sz="3500" dirty="0"/>
          </a:p>
          <a:p>
            <a:r>
              <a:rPr lang="zh-TW" altLang="en-US" sz="3500" dirty="0"/>
              <a:t>賽程中有</a:t>
            </a:r>
            <a:r>
              <a:rPr lang="en-US" altLang="zh-TW" sz="3500" dirty="0"/>
              <a:t>3</a:t>
            </a:r>
            <a:r>
              <a:rPr lang="zh-TW" altLang="en-US" sz="3500" dirty="0"/>
              <a:t>次求救機會，可由下一位選手進行解題，若仍無法解題，再接力下一位，直至完成關卡</a:t>
            </a:r>
            <a:endParaRPr lang="en-US" altLang="zh-TW" sz="3500" dirty="0"/>
          </a:p>
          <a:p>
            <a:r>
              <a:rPr lang="zh-TW" altLang="en-US" sz="3500" dirty="0"/>
              <a:t>賽程中兩隊有一隊完成，完成隊伍晉級，另一隊則淘汰。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4433577E-7A94-4285-A508-7286B95B7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15533" y="43432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969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B5FE534-2BEE-4F66-8807-AB34621A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Scratch pk</a:t>
            </a:r>
            <a:r>
              <a:rPr lang="zh-TW" altLang="en-US" dirty="0"/>
              <a:t>規則說明：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4E7B46A-54D0-476B-B047-495F5A890D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各隊分領域籤筒擺放在同領域選手桌中 間，兩隊各領域選手兩兩猜拳，勝者抽題、輸者先發表</a:t>
            </a:r>
            <a:r>
              <a:rPr lang="en-US" altLang="zh-TW" dirty="0"/>
              <a:t>(</a:t>
            </a:r>
            <a:r>
              <a:rPr lang="zh-TW" altLang="en-US" dirty="0"/>
              <a:t>發表時間三分鐘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每名選手各負責單一領域題目與他校對抗，於指定的領域就定位</a:t>
            </a:r>
            <a:endParaRPr lang="en-US" altLang="zh-TW" dirty="0"/>
          </a:p>
          <a:p>
            <a:r>
              <a:rPr lang="zh-TW" altLang="en-US" dirty="0"/>
              <a:t>全隊指導老師至多</a:t>
            </a:r>
            <a:r>
              <a:rPr lang="zh-TW" altLang="en-US" b="1" dirty="0">
                <a:solidFill>
                  <a:srgbClr val="FF0000"/>
                </a:solidFill>
              </a:rPr>
              <a:t>三位</a:t>
            </a:r>
            <a:r>
              <a:rPr lang="zh-TW" altLang="en-US" dirty="0"/>
              <a:t>，可由校內外老師、科丁教練或是家長擔任，但競賽期間內指導老師與候補選手可在場地遊走指導或觀摩，但不可代替選手操作電腦。</a:t>
            </a:r>
            <a:endParaRPr lang="en-US" altLang="zh-TW" dirty="0"/>
          </a:p>
          <a:p>
            <a:r>
              <a:rPr lang="zh-TW" altLang="en-US" dirty="0"/>
              <a:t>同領域雙方發表完，評審立即投票表決該領域獲勝方得分，最後計算各校之各領 域得分加總，總積分為各校得名依據。</a:t>
            </a:r>
            <a:endParaRPr lang="en-US" altLang="zh-TW" dirty="0"/>
          </a:p>
          <a:p>
            <a:r>
              <a:rPr lang="zh-TW" altLang="en-US" dirty="0"/>
              <a:t>每場競賽持續三小時；兩校七名選手同時抽題後製作作品，前兩小時以 </a:t>
            </a:r>
            <a:r>
              <a:rPr lang="en-US" altLang="zh-TW" dirty="0"/>
              <a:t>Scratch3.0 </a:t>
            </a:r>
            <a:r>
              <a:rPr lang="zh-TW" altLang="en-US" dirty="0"/>
              <a:t>製作內容，後一小時將依抽籤順序，向評審團進行作品解說</a:t>
            </a:r>
            <a:r>
              <a:rPr lang="en-US" altLang="zh-TW" dirty="0"/>
              <a:t>(</a:t>
            </a:r>
            <a:r>
              <a:rPr lang="zh-TW" altLang="en-US" dirty="0"/>
              <a:t>現場會錄影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705863FF-DF71-46BA-83B9-50CC6F097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96871" y="434326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19805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7E3509EA-86EF-4A76-B506-A6225ECBCC71}"/>
              </a:ext>
            </a:extLst>
          </p:cNvPr>
          <p:cNvSpPr/>
          <p:nvPr/>
        </p:nvSpPr>
        <p:spPr>
          <a:xfrm>
            <a:off x="1079241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r>
              <a:rPr lang="zh-TW" altLang="en-US" dirty="0"/>
              <a:t>、語文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90FBFD7D-B919-4264-A9D6-685D10A2FF49}"/>
              </a:ext>
            </a:extLst>
          </p:cNvPr>
          <p:cNvSpPr/>
          <p:nvPr/>
        </p:nvSpPr>
        <p:spPr>
          <a:xfrm>
            <a:off x="2569035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r>
              <a:rPr lang="zh-TW" altLang="en-US" dirty="0"/>
              <a:t>、數學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23BACA7-27E6-4B6E-A2AD-26B92C99D718}"/>
              </a:ext>
            </a:extLst>
          </p:cNvPr>
          <p:cNvSpPr/>
          <p:nvPr/>
        </p:nvSpPr>
        <p:spPr>
          <a:xfrm>
            <a:off x="4030829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r>
              <a:rPr lang="zh-TW" altLang="en-US" dirty="0"/>
              <a:t>、自然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2FF8DF9A-9F76-4BAB-8CD0-AC77ADD6A80E}"/>
              </a:ext>
            </a:extLst>
          </p:cNvPr>
          <p:cNvSpPr/>
          <p:nvPr/>
        </p:nvSpPr>
        <p:spPr>
          <a:xfrm>
            <a:off x="5492623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r>
              <a:rPr lang="zh-TW" altLang="en-US" dirty="0"/>
              <a:t>、社會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A5AA5234-C782-40DA-9AE1-D8B0EC9712A6}"/>
              </a:ext>
            </a:extLst>
          </p:cNvPr>
          <p:cNvSpPr/>
          <p:nvPr/>
        </p:nvSpPr>
        <p:spPr>
          <a:xfrm>
            <a:off x="6941978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5</a:t>
            </a:r>
            <a:r>
              <a:rPr lang="zh-TW" altLang="en-US" dirty="0"/>
              <a:t>、健體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D78D9F0B-99D2-4CAB-AD4A-2AB73DAF2EAD}"/>
              </a:ext>
            </a:extLst>
          </p:cNvPr>
          <p:cNvSpPr/>
          <p:nvPr/>
        </p:nvSpPr>
        <p:spPr>
          <a:xfrm>
            <a:off x="8403772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6</a:t>
            </a:r>
            <a:r>
              <a:rPr lang="zh-TW" altLang="en-US" dirty="0"/>
              <a:t>、藝文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5719DD1A-36DD-4A04-AA4C-6B770A51BBE1}"/>
              </a:ext>
            </a:extLst>
          </p:cNvPr>
          <p:cNvSpPr/>
          <p:nvPr/>
        </p:nvSpPr>
        <p:spPr>
          <a:xfrm>
            <a:off x="9862457" y="3604725"/>
            <a:ext cx="1250302" cy="7277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7</a:t>
            </a:r>
            <a:r>
              <a:rPr lang="zh-TW" altLang="en-US" dirty="0"/>
              <a:t>、綜合</a:t>
            </a: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xmlns="" id="{5EE789C9-1F64-40ED-81B8-B9B70432C49C}"/>
              </a:ext>
            </a:extLst>
          </p:cNvPr>
          <p:cNvSpPr/>
          <p:nvPr/>
        </p:nvSpPr>
        <p:spPr>
          <a:xfrm>
            <a:off x="1267938" y="2381455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xmlns="" id="{EF25A4F7-4A22-4370-8246-940A2D23FBD5}"/>
              </a:ext>
            </a:extLst>
          </p:cNvPr>
          <p:cNvSpPr/>
          <p:nvPr/>
        </p:nvSpPr>
        <p:spPr>
          <a:xfrm>
            <a:off x="5763211" y="2357762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xmlns="" id="{6DC588AA-DFEC-418E-95BF-372DDE85C12A}"/>
              </a:ext>
            </a:extLst>
          </p:cNvPr>
          <p:cNvSpPr/>
          <p:nvPr/>
        </p:nvSpPr>
        <p:spPr>
          <a:xfrm>
            <a:off x="7111497" y="2296519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xmlns="" id="{BEC9C4C0-17E4-4FD0-AA91-4996A38EC46D}"/>
              </a:ext>
            </a:extLst>
          </p:cNvPr>
          <p:cNvSpPr/>
          <p:nvPr/>
        </p:nvSpPr>
        <p:spPr>
          <a:xfrm>
            <a:off x="8573808" y="2296519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xmlns="" id="{C6D8B9B7-1F39-445A-AAE1-4EC2199B20AD}"/>
              </a:ext>
            </a:extLst>
          </p:cNvPr>
          <p:cNvSpPr/>
          <p:nvPr/>
        </p:nvSpPr>
        <p:spPr>
          <a:xfrm>
            <a:off x="10080178" y="2322361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xmlns="" id="{D611C151-F100-4DA8-A82F-987117EF491D}"/>
              </a:ext>
            </a:extLst>
          </p:cNvPr>
          <p:cNvSpPr/>
          <p:nvPr/>
        </p:nvSpPr>
        <p:spPr>
          <a:xfrm>
            <a:off x="2750223" y="2404415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xmlns="" id="{8F993383-D8A1-464D-A699-D1C25AAC4BFC}"/>
              </a:ext>
            </a:extLst>
          </p:cNvPr>
          <p:cNvSpPr/>
          <p:nvPr/>
        </p:nvSpPr>
        <p:spPr>
          <a:xfrm>
            <a:off x="4236619" y="2389825"/>
            <a:ext cx="709126" cy="72778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xmlns="" id="{1961B9B3-AD18-4215-9652-1C41AE880848}"/>
              </a:ext>
            </a:extLst>
          </p:cNvPr>
          <p:cNvSpPr/>
          <p:nvPr/>
        </p:nvSpPr>
        <p:spPr>
          <a:xfrm>
            <a:off x="1313565" y="5127765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xmlns="" id="{473C33FE-68C2-4216-959C-52433DDF193D}"/>
              </a:ext>
            </a:extLst>
          </p:cNvPr>
          <p:cNvSpPr/>
          <p:nvPr/>
        </p:nvSpPr>
        <p:spPr>
          <a:xfrm>
            <a:off x="5808838" y="5104072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xmlns="" id="{AAE93582-87F2-414A-8571-4547F0E5B5DB}"/>
              </a:ext>
            </a:extLst>
          </p:cNvPr>
          <p:cNvSpPr/>
          <p:nvPr/>
        </p:nvSpPr>
        <p:spPr>
          <a:xfrm>
            <a:off x="7157124" y="5042829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>
            <a:extLst>
              <a:ext uri="{FF2B5EF4-FFF2-40B4-BE49-F238E27FC236}">
                <a16:creationId xmlns:a16="http://schemas.microsoft.com/office/drawing/2014/main" xmlns="" id="{87909637-8845-47D3-8495-A7905BBED9D0}"/>
              </a:ext>
            </a:extLst>
          </p:cNvPr>
          <p:cNvSpPr/>
          <p:nvPr/>
        </p:nvSpPr>
        <p:spPr>
          <a:xfrm>
            <a:off x="8619435" y="5042829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xmlns="" id="{C22472D6-CAD2-4AEA-B740-9507A947E79F}"/>
              </a:ext>
            </a:extLst>
          </p:cNvPr>
          <p:cNvSpPr/>
          <p:nvPr/>
        </p:nvSpPr>
        <p:spPr>
          <a:xfrm>
            <a:off x="10125805" y="5068671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xmlns="" id="{0875DB15-77AA-401E-8523-18C9C8AEE4F9}"/>
              </a:ext>
            </a:extLst>
          </p:cNvPr>
          <p:cNvSpPr/>
          <p:nvPr/>
        </p:nvSpPr>
        <p:spPr>
          <a:xfrm>
            <a:off x="2795850" y="5150725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xmlns="" id="{ADFAAE4A-7282-4D25-9B05-48F797F5B7ED}"/>
              </a:ext>
            </a:extLst>
          </p:cNvPr>
          <p:cNvSpPr/>
          <p:nvPr/>
        </p:nvSpPr>
        <p:spPr>
          <a:xfrm>
            <a:off x="4282246" y="5136135"/>
            <a:ext cx="709126" cy="7277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xmlns="" id="{1C58E452-220A-4707-A62B-523472444FBC}"/>
              </a:ext>
            </a:extLst>
          </p:cNvPr>
          <p:cNvSpPr txBox="1"/>
          <p:nvPr/>
        </p:nvSpPr>
        <p:spPr>
          <a:xfrm>
            <a:off x="655220" y="702488"/>
            <a:ext cx="10672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1" dirty="0">
                <a:solidFill>
                  <a:srgbClr val="002060"/>
                </a:solidFill>
              </a:rPr>
              <a:t>同領域兩兩猜拳，贏者抽題，輸者先報告，報告領域順序如下：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335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0DB0423-E478-4EE9-8438-9BD4787D8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67C8085-0F49-4940-AEC0-29ACADD21A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85339" y="2464612"/>
            <a:ext cx="10394707" cy="3311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000" dirty="0"/>
              <a:t>賽制採兩兩對抗</a:t>
            </a:r>
            <a:endParaRPr lang="en-US" altLang="zh-TW" sz="5000" dirty="0"/>
          </a:p>
          <a:p>
            <a:pPr marL="0" indent="0" algn="ctr">
              <a:buNone/>
            </a:pPr>
            <a:r>
              <a:rPr lang="zh-TW" altLang="en-US" sz="5000" dirty="0"/>
              <a:t>單淘汰賽制</a:t>
            </a: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5BDF7148-1858-4A23-8431-006EF9640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3565" y="477969"/>
            <a:ext cx="2102152" cy="1208459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9448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723231B-2BC4-4977-A037-D33CCCF7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kern="100" dirty="0">
                <a:effectLst/>
                <a:latin typeface="+mn-ea"/>
                <a:ea typeface="+mn-ea"/>
                <a:cs typeface="Calibri" panose="020F0502020204030204" pitchFamily="34" charset="0"/>
              </a:rPr>
              <a:t>評分準則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2402F7B-6431-4583-B8B4-2C9E348C81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(1)</a:t>
            </a:r>
            <a:r>
              <a:rPr lang="zh-TW" altLang="zh-TW" sz="3600" kern="100" dirty="0">
                <a:effectLst/>
                <a:latin typeface="+mn-ea"/>
                <a:cs typeface="Calibri" panose="020F0502020204030204" pitchFamily="34" charset="0"/>
              </a:rPr>
              <a:t>競賽主題詮釋</a:t>
            </a: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(25%)</a:t>
            </a:r>
            <a:endParaRPr lang="en-US" altLang="zh-TW" sz="3600" kern="100" dirty="0">
              <a:latin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(2)</a:t>
            </a:r>
            <a:r>
              <a:rPr lang="zh-TW" altLang="zh-TW" sz="3600" kern="100" dirty="0">
                <a:effectLst/>
                <a:latin typeface="+mn-ea"/>
                <a:cs typeface="Calibri" panose="020F0502020204030204" pitchFamily="34" charset="0"/>
              </a:rPr>
              <a:t>程式設計（含技巧性、邏輯性）</a:t>
            </a: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(20%)</a:t>
            </a:r>
            <a:endParaRPr lang="en-US" altLang="zh-TW" sz="3600" kern="100" dirty="0">
              <a:latin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(3)</a:t>
            </a:r>
            <a:r>
              <a:rPr lang="zh-TW" altLang="zh-TW" sz="3600" kern="100" dirty="0">
                <a:effectLst/>
                <a:latin typeface="+mn-ea"/>
                <a:cs typeface="Calibri" panose="020F0502020204030204" pitchFamily="34" charset="0"/>
              </a:rPr>
              <a:t>完整性</a:t>
            </a: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(15%)</a:t>
            </a:r>
            <a:endParaRPr lang="en-US" altLang="zh-TW" sz="3600" kern="100" dirty="0">
              <a:latin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(4)</a:t>
            </a:r>
            <a:r>
              <a:rPr lang="zh-TW" altLang="zh-TW" sz="3600" kern="100" dirty="0">
                <a:effectLst/>
                <a:latin typeface="+mn-ea"/>
                <a:cs typeface="Calibri" panose="020F0502020204030204" pitchFamily="34" charset="0"/>
              </a:rPr>
              <a:t>創意性</a:t>
            </a: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(30%)</a:t>
            </a:r>
            <a:endParaRPr lang="en-US" altLang="zh-TW" sz="3600" kern="100" dirty="0">
              <a:latin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(5)</a:t>
            </a:r>
            <a:r>
              <a:rPr lang="zh-TW" altLang="zh-TW" sz="3600" kern="100" dirty="0">
                <a:effectLst/>
                <a:latin typeface="+mn-ea"/>
                <a:cs typeface="Calibri" panose="020F0502020204030204" pitchFamily="34" charset="0"/>
              </a:rPr>
              <a:t>口述</a:t>
            </a:r>
            <a:r>
              <a:rPr lang="en-US" altLang="zh-TW" sz="3600" kern="100" dirty="0">
                <a:effectLst/>
                <a:latin typeface="+mn-ea"/>
                <a:cs typeface="Calibri" panose="020F0502020204030204" pitchFamily="34" charset="0"/>
              </a:rPr>
              <a:t>(10%)</a:t>
            </a:r>
            <a:endParaRPr lang="zh-TW" altLang="en-US" sz="3600" dirty="0">
              <a:latin typeface="+mn-ea"/>
            </a:endParaRPr>
          </a:p>
        </p:txBody>
      </p:sp>
      <p:pic>
        <p:nvPicPr>
          <p:cNvPr id="4" name="Picture 2" descr="https://scontent.ftpe4-1.fna.fbcdn.net/v/t1.0-9/14695517_10207093848854062_7678694010449783684_n.jpg?oh=7634041f3a9827fb845d0fb8d64c80ff&amp;oe=58C1E6E8">
            <a:extLst>
              <a:ext uri="{FF2B5EF4-FFF2-40B4-BE49-F238E27FC236}">
                <a16:creationId xmlns:a16="http://schemas.microsoft.com/office/drawing/2014/main" xmlns="" id="{D2AC0D4C-8D3B-4672-88B0-0CB36964C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9549" y="284176"/>
            <a:ext cx="2102152" cy="12084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54313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MA" val="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帶狀">
  <a:themeElements>
    <a:clrScheme name="帶狀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帶狀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帶狀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TM03090430[[fn=帶狀]]</Template>
  <TotalTime>136</TotalTime>
  <Words>857</Words>
  <Application>Microsoft Office PowerPoint</Application>
  <PresentationFormat>自訂</PresentationFormat>
  <Paragraphs>87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帶狀</vt:lpstr>
      <vt:lpstr>110 年度科丁小學  校際 PK 賽 </vt:lpstr>
      <vt:lpstr>1、對象：全國 85 所科丁小學學生</vt:lpstr>
      <vt:lpstr>各區決賽代表隊名額</vt:lpstr>
      <vt:lpstr>2、規則說明</vt:lpstr>
      <vt:lpstr>HOC pk規則說明：</vt:lpstr>
      <vt:lpstr>Scratch pk規則說明：</vt:lpstr>
      <vt:lpstr>PowerPoint 簡報</vt:lpstr>
      <vt:lpstr>PowerPoint 簡報</vt:lpstr>
      <vt:lpstr>評分準則</vt:lpstr>
      <vt:lpstr>全國總決賽獎金：</vt:lpstr>
      <vt:lpstr>注意事項：</vt:lpstr>
      <vt:lpstr>命題來源及方式</vt:lpstr>
      <vt:lpstr>題目連結：</vt:lpstr>
      <vt:lpstr>評分準則：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 年度科丁小學  校際 PK 賽 </dc:title>
  <dc:creator>user</dc:creator>
  <cp:lastModifiedBy>USER</cp:lastModifiedBy>
  <cp:revision>15</cp:revision>
  <dcterms:created xsi:type="dcterms:W3CDTF">2021-04-29T11:28:17Z</dcterms:created>
  <dcterms:modified xsi:type="dcterms:W3CDTF">2021-05-05T05:37:26Z</dcterms:modified>
</cp:coreProperties>
</file>