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9" r:id="rId4"/>
    <p:sldId id="281" r:id="rId5"/>
    <p:sldId id="280" r:id="rId6"/>
    <p:sldId id="257" r:id="rId7"/>
    <p:sldId id="282" r:id="rId8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歡迎使用" id="{E75E278A-FF0E-49A4-B170-79828D63BBAD}">
          <p14:sldIdLst>
            <p14:sldId id="256"/>
          </p14:sldIdLst>
        </p14:section>
        <p14:section name="設計、轉化、註解、共同作業、操作說明搜尋" id="{B9B51309-D148-4332-87C2-07BE32FBCA3B}">
          <p14:sldIdLst>
            <p14:sldId id="271"/>
            <p14:sldId id="279"/>
            <p14:sldId id="281"/>
            <p14:sldId id="280"/>
            <p14:sldId id="257"/>
            <p14:sldId id="282"/>
          </p14:sldIdLst>
        </p14:section>
        <p14:section name="深入了解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41" autoAdjust="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4" d="100"/>
          <a:sy n="104" d="100"/>
        </p:scale>
        <p:origin x="46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567A5F-8225-4FBA-8A64-61A9456764F0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2025/5/13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739B003-64CE-49BA-84F9-B7032782205C}" type="datetime1">
              <a:rPr lang="zh-TW" altLang="en-US" smtClean="0"/>
              <a:t>2025/5/13</a:t>
            </a:fld>
            <a:endParaRPr 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dirty="0"/>
              <a:t>按一下以編輯母片文字樣式</a:t>
            </a:r>
          </a:p>
          <a:p>
            <a:pPr lvl="1" rtl="0"/>
            <a:r>
              <a:rPr lang="zh-tw" dirty="0"/>
              <a:t>第二層</a:t>
            </a:r>
          </a:p>
          <a:p>
            <a:pPr lvl="2" rtl="0"/>
            <a:r>
              <a:rPr lang="zh-tw" dirty="0"/>
              <a:t>第三層</a:t>
            </a:r>
          </a:p>
          <a:p>
            <a:pPr lvl="3" rtl="0"/>
            <a:r>
              <a:rPr lang="zh-tw" dirty="0"/>
              <a:t>第四層</a:t>
            </a:r>
          </a:p>
          <a:p>
            <a:pPr lvl="4" rtl="0"/>
            <a:r>
              <a:rPr lang="zh-tw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4574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9417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4870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5891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423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2" name="直線接點​​(S)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按一下以編輯母片文字樣式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59A3657-F2A2-49EB-A811-441BBC36FB7A}" type="datetime1">
              <a:rPr lang="zh-TW" altLang="en-US" noProof="0" smtClean="0"/>
              <a:t>2025/5/13</a:t>
            </a:fld>
            <a:endParaRPr lang="zh-TW" altLang="en-US" noProof="0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按一下以編輯母片文字樣式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0EC2CEB-72AA-4BC6-907A-4C651BF3A164}" type="datetime1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smtClean="0"/>
              <a:pPr/>
              <a:t>‹#›</a:t>
            </a:fld>
            <a:endParaRPr lang="zh-TW" altLang="en-US"/>
          </a:p>
        </p:txBody>
      </p:sp>
      <p:cxnSp>
        <p:nvCxnSpPr>
          <p:cNvPr id="8" name="直線接點​​(S)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冷氣卡歸零計畫</a:t>
            </a:r>
            <a:endParaRPr lang="en-US" altLang="zh-TW" sz="4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zh-TW" altLang="en-US" sz="2400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pic>
        <p:nvPicPr>
          <p:cNvPr id="4" name="圖片 3" descr="PowerPoint 程式圖示"/>
          <p:cNvPicPr>
            <a:picLocks noChangeAspect="1"/>
          </p:cNvPicPr>
          <p:nvPr/>
        </p:nvPicPr>
        <p:blipFill>
          <a:blip r:embed="rId3"/>
          <a:srcRect/>
          <a:stretch/>
        </p:blipFill>
        <p:spPr bwMode="invGray">
          <a:xfrm>
            <a:off x="670216" y="5193062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zh-TW" sz="40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冷氣卡儲值概念</a:t>
            </a:r>
            <a:endParaRPr lang="zh-tw" sz="4000" dirty="0">
              <a:cs typeface="Segoe UI Light" panose="020B0502040204020203" pitchFamily="34" charset="0"/>
            </a:endParaRPr>
          </a:p>
        </p:txBody>
      </p:sp>
      <p:sp>
        <p:nvSpPr>
          <p:cNvPr id="38" name="內容版面配置區 17"/>
          <p:cNvSpPr txBox="1">
            <a:spLocks/>
          </p:cNvSpPr>
          <p:nvPr/>
        </p:nvSpPr>
        <p:spPr>
          <a:xfrm>
            <a:off x="541609" y="1524707"/>
            <a:ext cx="10883773" cy="47006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縣府撥經費到校，總務處依據經費分配成點數儲值到冷氣卡中，用以管控班級使用冷氣時所產生的電費不超過撥補經費；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撥入經費使用範圍為學生在校上課的</a:t>
            </a:r>
            <a:r>
              <a:rPr lang="en-US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點至下午</a:t>
            </a:r>
            <a:r>
              <a:rPr lang="en-US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4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點，以上時段屬於正常使用範疇，其餘時間的使用均非屬經費撥補原則</a:t>
            </a:r>
            <a:endParaRPr lang="en-US" altLang="zh-TW" sz="4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4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點數無法換成現金，只要確保卡中有點數就能使用</a:t>
            </a: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zh-TW" sz="40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為何需要每年做歸零動作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  <a:cs typeface="Segoe UI Light" panose="020B0502040204020203" pitchFamily="34" charset="0"/>
            </a:endParaRPr>
          </a:p>
        </p:txBody>
      </p:sp>
      <p:sp>
        <p:nvSpPr>
          <p:cNvPr id="25" name="內容版面配置區 17"/>
          <p:cNvSpPr txBox="1">
            <a:spLocks/>
          </p:cNvSpPr>
          <p:nvPr/>
        </p:nvSpPr>
        <p:spPr>
          <a:xfrm>
            <a:off x="541609" y="1455491"/>
            <a:ext cx="10985373" cy="4797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3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縣府經費為年度預算，而學校針對經費多寡做全校點數分配，若今年點數未使用完，累計到第二年，但第二年的經費並未包含第一年的</a:t>
            </a:r>
            <a:r>
              <a:rPr lang="en-US" altLang="zh-TW" sz="3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因為剩餘款會繳回</a:t>
            </a:r>
            <a:r>
              <a:rPr lang="en-US" altLang="zh-TW" sz="3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，因此無法繼續使用第一年的點數。</a:t>
            </a:r>
            <a:endParaRPr lang="en-US" altLang="zh-TW" sz="32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因為冷氣卡為學校公物，並非屬於教師個人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自行購買的除外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，若遇到更換教室，是無法被老師帶著走的，這樣會出現一種狀況，我辛辛苦苦省吃儉用存下來的點數，全都要送給別人使用，而我卻拿到少少的點數，真的讓人心裏不舒服。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zh-TW" sz="40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歸零作法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  <a:cs typeface="Segoe UI Light" panose="020B0502040204020203" pitchFamily="34" charset="0"/>
            </a:endParaRP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6D96509-B834-2A61-6DE1-7BA5B9B03A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8402" y="1435608"/>
            <a:ext cx="11243380" cy="497433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每年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25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日前收回所有的冷氣卡，做全數歸零的動作，若老師暑假期間不會使用的，可於休業式時就交回。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進行新學年度的卡片儲值足夠點數。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8/1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返校日時，依據老師新任班級所教室給予相對應的冷氣卡。</a:t>
            </a:r>
            <a:r>
              <a:rPr lang="zh-TW" altLang="en-US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如此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就能</a:t>
            </a:r>
            <a:r>
              <a:rPr lang="zh-TW" altLang="en-US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確保老師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月份到校備課或是整理教室時，有冷氣可以使用。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各別計畫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學扶、夏日樂學、免費課輔、課後照顧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en-US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另外儲值。</a:t>
            </a:r>
            <a:endParaRPr lang="en-US" altLang="zh-TW" sz="28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en-US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若冷氣卡沒有點數</a:t>
            </a:r>
            <a:r>
              <a:rPr lang="zh-TW" altLang="en-US" sz="2800" kern="10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了，就必須請老師自行</a:t>
            </a:r>
            <a:r>
              <a:rPr lang="zh-TW" altLang="en-US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儲值，因為點數歸零不會退款，所以建議儲值以</a:t>
            </a:r>
            <a:r>
              <a:rPr lang="en-US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en-US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元為佳。</a:t>
            </a:r>
            <a:endParaRPr lang="zh-TW" altLang="zh-TW" sz="28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TW" altLang="zh-TW" sz="40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冷氣使用通則</a:t>
            </a:r>
            <a:endParaRPr lang="zh-tw" sz="4000" dirty="0">
              <a:latin typeface="標楷體" panose="03000509000000000000" pitchFamily="65" charset="-120"/>
              <a:ea typeface="標楷體" panose="03000509000000000000" pitchFamily="65" charset="-120"/>
              <a:cs typeface="Segoe UI Light" panose="020B0502040204020203" pitchFamily="34" charset="0"/>
            </a:endParaRPr>
          </a:p>
        </p:txBody>
      </p:sp>
      <p:sp>
        <p:nvSpPr>
          <p:cNvPr id="30" name="內容版面配置區 17"/>
          <p:cNvSpPr txBox="1">
            <a:spLocks/>
          </p:cNvSpPr>
          <p:nvPr/>
        </p:nvSpPr>
        <p:spPr>
          <a:xfrm>
            <a:off x="541609" y="1455491"/>
            <a:ext cx="10994609" cy="48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endParaRPr 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73F2B3E-6A86-4C67-436F-BCA68A2B57BB}"/>
              </a:ext>
            </a:extLst>
          </p:cNvPr>
          <p:cNvSpPr txBox="1"/>
          <p:nvPr/>
        </p:nvSpPr>
        <p:spPr>
          <a:xfrm>
            <a:off x="894258" y="1611945"/>
            <a:ext cx="10289309" cy="4503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教室內溫度達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28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度以上即可開啟，冷氣機溫度設定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26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度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可視當時感受適度微調</a:t>
            </a:r>
            <a:r>
              <a:rPr lang="en-US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，教室內兩台冷氣機的溫度最好設置相同，以免造成冷氣機的感溫器互相干擾而造成誤判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若冷氣機出風口前有吊扇，建議不要開啟，因</a:t>
            </a:r>
            <a:r>
              <a:rPr lang="zh-TW" altLang="en-US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氣流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會擾亂冷氣出風</a:t>
            </a:r>
            <a:r>
              <a:rPr lang="zh-TW" altLang="en-US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是造成</a:t>
            </a:r>
            <a:r>
              <a:rPr lang="zh-TW" altLang="zh-TW" sz="36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室內體感溫度無法下降的原因。</a:t>
            </a:r>
          </a:p>
        </p:txBody>
      </p:sp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lvl="0" rtl="0"/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  <a:cs typeface="Segoe UI Light" panose="020B0502040204020203" pitchFamily="34" charset="0"/>
              </a:rPr>
              <a:t>經費補助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4294967295"/>
          </p:nvPr>
        </p:nvSpPr>
        <p:spPr>
          <a:xfrm>
            <a:off x="541611" y="1431010"/>
            <a:ext cx="11013080" cy="497893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altLang="zh-TW" sz="24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1.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以各公立國中小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含代用國中及補校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之每校班級數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含普通班及集中式特教 班、體育班、藝術才能班、中途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 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慈暉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班及補校等集中式班級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，每間班級教室裝 設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臺冷氣，每年以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88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天，每天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補校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en-US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計算。 </a:t>
            </a:r>
          </a:p>
          <a:p>
            <a:pPr>
              <a:buNone/>
            </a:pPr>
            <a:r>
              <a:rPr lang="en-US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、每臺冷氣每小時耗電量以</a:t>
            </a:r>
            <a:r>
              <a:rPr lang="en-US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2.5</a:t>
            </a:r>
            <a:r>
              <a:rPr lang="zh-TW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度計；每度電以新臺幣</a:t>
            </a:r>
            <a:r>
              <a:rPr lang="en-US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3.71</a:t>
            </a:r>
            <a:r>
              <a:rPr lang="zh-TW" altLang="zh-TW" sz="24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元計算。</a:t>
            </a:r>
            <a:endParaRPr lang="en-US" altLang="zh-TW" sz="24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2.5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度*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小時*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88</a:t>
            </a:r>
            <a:r>
              <a:rPr lang="zh-TW" altLang="en-US" sz="240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天*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台*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3.71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=13059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endParaRPr lang="en-US" altLang="zh-TW" sz="2400" dirty="0">
              <a:solidFill>
                <a:prstClr val="black">
                  <a:lumMod val="75000"/>
                  <a:lumOff val="25000"/>
                </a:prst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但這是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56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班級的經費，而我們還有將近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多間的科任教室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演藝廳、活動中心、圖書館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..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等等也包含在內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因此學校預計撥給班級的點數為科任教室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13059/2=6500</a:t>
            </a:r>
            <a:r>
              <a:rPr lang="zh-TW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；班級教室</a:t>
            </a:r>
            <a:r>
              <a:rPr lang="en-US" altLang="zh-TW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6500+500=7000</a:t>
            </a:r>
            <a:endParaRPr lang="zh-TW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標楷體" panose="03000509000000000000" pitchFamily="65" charset="-120"/>
              <a:ea typeface="標楷體" panose="03000509000000000000" pitchFamily="65" charset="-12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75C982-21BD-4AA9-2756-7583B45F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E3A56E-484B-7B61-3E3E-A77AA95DAE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42904" cy="3977640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以上的改革是為了讓學校的經費運作更合理且順暢，或許剛開始實施會有些許的不適應，也請老師能多多體諒與包涵，若有其他未盡事宜，也可以到總務處進行討論與溝通，以作為後續調整的依據。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再次感謝各位老師的協助與配合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9410690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08_TF10001108_Win32" id="{C0254278-C40B-45A3-A8A5-614E09A5B796}" vid="{E0FFF6CD-0E91-4291-8491-3951D6BA575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{2ECAE3BF-64DB-40ED-9469-4AAA2C7A0FD1}tf10001108_win32</Template>
  <TotalTime>207</TotalTime>
  <Words>694</Words>
  <Application>Microsoft Office PowerPoint</Application>
  <PresentationFormat>寬螢幕</PresentationFormat>
  <Paragraphs>31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Microsoft JhengHei UI</vt:lpstr>
      <vt:lpstr>Microsoft JhengHei UI Light</vt:lpstr>
      <vt:lpstr>標楷體</vt:lpstr>
      <vt:lpstr>Arial</vt:lpstr>
      <vt:lpstr>Calibri</vt:lpstr>
      <vt:lpstr>Segoe UI Light</vt:lpstr>
      <vt:lpstr>WelcomeDoc</vt:lpstr>
      <vt:lpstr>冷氣卡歸零計畫</vt:lpstr>
      <vt:lpstr>冷氣卡儲值概念</vt:lpstr>
      <vt:lpstr>為何需要每年做歸零動作</vt:lpstr>
      <vt:lpstr>歸零作法</vt:lpstr>
      <vt:lpstr>冷氣使用通則</vt:lpstr>
      <vt:lpstr>經費補助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keywords/>
  <cp:lastModifiedBy>Administrator</cp:lastModifiedBy>
  <cp:revision>5</cp:revision>
  <dcterms:created xsi:type="dcterms:W3CDTF">2025-05-12T03:42:33Z</dcterms:created>
  <dcterms:modified xsi:type="dcterms:W3CDTF">2025-05-13T01:52:48Z</dcterms:modified>
  <cp:version/>
</cp:coreProperties>
</file>