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7" r:id="rId2"/>
    <p:sldId id="259" r:id="rId3"/>
    <p:sldId id="260" r:id="rId4"/>
    <p:sldId id="262" r:id="rId5"/>
    <p:sldId id="256" r:id="rId6"/>
    <p:sldId id="261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FB13-98CB-4449-A82C-7265DC22558F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DBCD-EF0C-4537-B37A-5A94D13ACB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53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00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39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68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18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78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9DBCD-EF0C-4537-B37A-5A94D13ACBE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1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5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8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4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7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28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4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3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4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04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9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93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6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57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2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B4850E-DE54-43F4-9BC9-3F170857F8ED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EF5646-8346-44A8-ACEB-B4C8900EB1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ecpa.dgpa.gov.tw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ica.nat.gov.tw/rac_plugin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api-hisecurecdn.cdn.hinet.net/HiCOS_Client.zi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pa.dgpa.gov.tw/Content/ecpa_moica.pdf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loudicweb.nhi.gov.tw/cloudic/system/SMC/Eventesting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pa.dgpa.gov.tw/Content/Nhireadme_V2.pdf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0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8" name="Picture 31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2C7FDF9-C2A1-45C5-A49B-8B1CA2A3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D8988FF-4B5F-49A9-BB7F-B49C1610F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B706FE9-E29A-C9CC-C9E1-5856E0BF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400"/>
              <a:t>人事服務網</a:t>
            </a:r>
            <a:r>
              <a:rPr lang="en-US" altLang="zh-TW" sz="5400"/>
              <a:t>eCPA</a:t>
            </a:r>
            <a:r>
              <a:rPr lang="zh-TW" altLang="en-US" sz="5400"/>
              <a:t>登入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9B12C9-6B0E-29C3-C5D9-F2A72D8B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zh-TW" sz="2100" dirty="0">
                <a:solidFill>
                  <a:schemeClr val="tx1"/>
                </a:solidFill>
              </a:rPr>
              <a:t>【</a:t>
            </a:r>
            <a:r>
              <a:rPr lang="zh-TW" altLang="en-US" sz="2100" dirty="0">
                <a:solidFill>
                  <a:schemeClr val="tx1"/>
                </a:solidFill>
              </a:rPr>
              <a:t>步驟 </a:t>
            </a:r>
            <a:r>
              <a:rPr lang="en-US" altLang="zh-TW" sz="2100" dirty="0">
                <a:solidFill>
                  <a:schemeClr val="tx1"/>
                </a:solidFill>
              </a:rPr>
              <a:t>A】</a:t>
            </a:r>
            <a:r>
              <a:rPr lang="zh-TW" altLang="en-US" sz="2100" dirty="0">
                <a:solidFill>
                  <a:schemeClr val="tx1"/>
                </a:solidFill>
              </a:rPr>
              <a:t>在瀏覽器網址列輸入 </a:t>
            </a:r>
            <a:r>
              <a:rPr lang="en-US" altLang="zh-TW" sz="21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https://ecpa.dgpa.gov.tw/</a:t>
            </a:r>
            <a:endParaRPr lang="en-US" altLang="zh-TW" sz="2100" dirty="0">
              <a:solidFill>
                <a:srgbClr val="00206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580401-353D-4D90-9CA7-316BFD71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6</a:t>
            </a:r>
            <a:r>
              <a:rPr lang="zh-TW" altLang="en-US" sz="4400" dirty="0"/>
              <a:t>： 按 </a:t>
            </a:r>
            <a:r>
              <a:rPr lang="en-US" altLang="zh-TW" sz="4400" dirty="0"/>
              <a:t>【</a:t>
            </a:r>
            <a:r>
              <a:rPr lang="zh-TW" altLang="en-US" sz="4400" dirty="0"/>
              <a:t>待送出人事人員校對</a:t>
            </a:r>
            <a:r>
              <a:rPr lang="en-US" altLang="zh-TW" sz="4400" dirty="0"/>
              <a:t>】</a:t>
            </a:r>
            <a:endParaRPr lang="zh-TW" altLang="en-US" sz="44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DA25484-F777-06B4-1731-7BDB248DB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9" y="2557463"/>
            <a:ext cx="4417578" cy="3671887"/>
          </a:xfrm>
        </p:spPr>
      </p:pic>
    </p:spTree>
    <p:extLst>
      <p:ext uri="{BB962C8B-B14F-4D97-AF65-F5344CB8AC3E}">
        <p14:creationId xmlns:p14="http://schemas.microsoft.com/office/powerpoint/2010/main" val="323364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7</a:t>
            </a:r>
            <a:r>
              <a:rPr lang="zh-TW" altLang="en-US" sz="4400" dirty="0"/>
              <a:t>： 按 </a:t>
            </a:r>
            <a:r>
              <a:rPr lang="en-US" altLang="zh-TW" sz="4400" dirty="0"/>
              <a:t>【 </a:t>
            </a:r>
            <a:r>
              <a:rPr lang="zh-TW" altLang="en-US" sz="4400" dirty="0"/>
              <a:t>確定送出</a:t>
            </a:r>
            <a:r>
              <a:rPr lang="en-US" altLang="zh-TW" sz="4400" dirty="0"/>
              <a:t>】</a:t>
            </a:r>
            <a:endParaRPr lang="zh-TW" altLang="en-US" sz="44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0A6E8B8-860D-194E-FB12-9CBEAD105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53" y="2488883"/>
            <a:ext cx="4822494" cy="3763327"/>
          </a:xfrm>
        </p:spPr>
      </p:pic>
    </p:spTree>
    <p:extLst>
      <p:ext uri="{BB962C8B-B14F-4D97-AF65-F5344CB8AC3E}">
        <p14:creationId xmlns:p14="http://schemas.microsoft.com/office/powerpoint/2010/main" val="338165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E751B-586E-3767-05B6-34C6BBAE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CCA3BE-D3B5-5CF2-5F8F-B16A1EBA3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點選附件</a:t>
            </a:r>
            <a:r>
              <a:rPr lang="en-US" altLang="zh-TW" dirty="0"/>
              <a:t>(</a:t>
            </a:r>
            <a:r>
              <a:rPr lang="zh-TW" altLang="en-US" dirty="0"/>
              <a:t>兵役資料</a:t>
            </a:r>
            <a:r>
              <a:rPr lang="en-US" altLang="zh-TW" dirty="0"/>
              <a:t>)</a:t>
            </a:r>
            <a:r>
              <a:rPr lang="zh-TW" altLang="en-US" dirty="0"/>
              <a:t>，可檢視上傳得附件內容；若不要此附件，請點後面刪除附件即可，新增資料或資料修改新增附件申請只能上傳一個附件，且附件不可以超過</a:t>
            </a:r>
            <a:r>
              <a:rPr lang="en-US" altLang="zh-TW" dirty="0"/>
              <a:t>1M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溫馨提醒「申請修改資料須等人事單位審核更正報送後才會更新」，故請同仁</a:t>
            </a: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確定送出後務必通知人事</a:t>
            </a:r>
            <a:r>
              <a:rPr lang="en-US" altLang="zh-TW" b="1" dirty="0"/>
              <a:t>】</a:t>
            </a:r>
            <a:r>
              <a:rPr lang="zh-TW" altLang="en-US" dirty="0"/>
              <a:t>，才不會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白忙一場</a:t>
            </a:r>
            <a:r>
              <a:rPr lang="zh-TW" altLang="en-US" dirty="0"/>
              <a:t>唷</a:t>
            </a:r>
            <a:r>
              <a:rPr lang="en-US" altLang="zh-TW" dirty="0"/>
              <a:t>!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err="1"/>
              <a:t>MyData</a:t>
            </a:r>
            <a:r>
              <a:rPr lang="en-US" altLang="zh-TW" dirty="0"/>
              <a:t>(</a:t>
            </a:r>
            <a:r>
              <a:rPr lang="zh-TW" altLang="en-US" dirty="0"/>
              <a:t>個人資料校對</a:t>
            </a:r>
            <a:r>
              <a:rPr lang="en-US" altLang="zh-TW" dirty="0"/>
              <a:t>) </a:t>
            </a:r>
            <a:r>
              <a:rPr lang="zh-TW" altLang="en-US"/>
              <a:t>簡報內容</a:t>
            </a:r>
            <a:r>
              <a:rPr lang="zh-TW" altLang="en-US" dirty="0"/>
              <a:t>細節皆可參閱「</a:t>
            </a:r>
            <a:r>
              <a:rPr lang="en-US" altLang="zh-TW" dirty="0" err="1"/>
              <a:t>MyData</a:t>
            </a:r>
            <a:r>
              <a:rPr lang="zh-TW" altLang="en-US" dirty="0"/>
              <a:t>說明手冊</a:t>
            </a:r>
            <a:r>
              <a:rPr lang="en-US" altLang="zh-TW" dirty="0"/>
              <a:t>(</a:t>
            </a:r>
            <a:r>
              <a:rPr lang="zh-TW" altLang="en-US" dirty="0"/>
              <a:t>一般人員</a:t>
            </a:r>
            <a:r>
              <a:rPr lang="en-US" altLang="zh-TW" dirty="0"/>
              <a:t>).pdf</a:t>
            </a:r>
            <a:r>
              <a:rPr lang="zh-TW" altLang="en-US" dirty="0"/>
              <a:t>」，檔案已上傳至雲端硬碟，歡迎下載。</a:t>
            </a:r>
            <a:br>
              <a:rPr lang="en-US" altLang="zh-TW" dirty="0"/>
            </a:br>
            <a:r>
              <a:rPr lang="en-US" altLang="zh-TW" dirty="0">
                <a:solidFill>
                  <a:srgbClr val="002060"/>
                </a:solidFill>
              </a:rPr>
              <a:t>https://drive.google.com/drive/folders/1oigEwPWV-XI4g1fRJN2b468zETYJZLao?usp=sharing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5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6B630DD-68E7-B88A-CED9-26EF2EDE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4400"/>
              <a:t>【</a:t>
            </a:r>
            <a:r>
              <a:rPr lang="zh-TW" altLang="en-US" sz="4400"/>
              <a:t>步驟 </a:t>
            </a:r>
            <a:r>
              <a:rPr lang="en-US" altLang="zh-TW" sz="4400"/>
              <a:t>B】</a:t>
            </a:r>
            <a:r>
              <a:rPr lang="zh-TW" altLang="en-US" sz="4400"/>
              <a:t>於</a:t>
            </a:r>
            <a:r>
              <a:rPr lang="en-US" altLang="zh-TW" sz="4400"/>
              <a:t>eCPA</a:t>
            </a:r>
            <a:r>
              <a:rPr lang="zh-TW" altLang="en-US" sz="4400"/>
              <a:t>選擇自然人憑證登入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版面配置區 5" descr="一張含有 文字 的圖片">
            <a:extLst>
              <a:ext uri="{FF2B5EF4-FFF2-40B4-BE49-F238E27FC236}">
                <a16:creationId xmlns:a16="http://schemas.microsoft.com/office/drawing/2014/main" id="{06CC1CDB-8524-60E0-2D82-B7F32AA488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" r="-1" b="320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C6AFCB9-A78A-0102-B6C2-C3A3CA9B6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❶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首次登入與瀏覽器設定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algn="l"/>
            <a:br>
              <a:rPr lang="en-US" altLang="zh-TW" dirty="0"/>
            </a:br>
            <a:r>
              <a:rPr lang="zh-TW" altLang="en-US" dirty="0"/>
              <a:t>參閱「第一次使用自然人憑證驗證流程」講義</a:t>
            </a:r>
            <a:br>
              <a:rPr lang="en-US" altLang="zh-TW" dirty="0"/>
            </a:br>
            <a:endParaRPr lang="en-US" altLang="zh-TW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❷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自然人或機關憑證驅動程式</a:t>
            </a:r>
            <a:endParaRPr lang="en-US" altLang="zh-TW" b="0" i="0" u="none" strike="noStrike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endParaRPr lang="en-US" altLang="zh-TW" dirty="0"/>
          </a:p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❸ MAC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及</a:t>
            </a:r>
            <a:r>
              <a:rPr lang="en-US" altLang="zh-TW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Linux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跨平台網站元件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endParaRPr lang="en-US" altLang="zh-TW" b="0" i="0" dirty="0"/>
          </a:p>
          <a:p>
            <a:pPr indent="-228600" algn="l">
              <a:buFont typeface="Arial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5810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6B630DD-68E7-B88A-CED9-26EF2EDE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4400"/>
              <a:t>【</a:t>
            </a:r>
            <a:r>
              <a:rPr lang="zh-TW" altLang="en-US" sz="4400"/>
              <a:t>步驟 </a:t>
            </a:r>
            <a:r>
              <a:rPr lang="en-US" altLang="zh-TW" sz="4400"/>
              <a:t>B】</a:t>
            </a:r>
            <a:r>
              <a:rPr lang="zh-TW" altLang="en-US" sz="4400"/>
              <a:t>於</a:t>
            </a:r>
            <a:r>
              <a:rPr lang="en-US" altLang="zh-TW" sz="4400"/>
              <a:t>eCPA</a:t>
            </a:r>
            <a:r>
              <a:rPr lang="zh-TW" altLang="en-US" sz="4400"/>
              <a:t>選擇健保卡登入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003EB55-5A90-E6E0-9A66-81633FF911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4" b="6810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C6AFCB9-A78A-0102-B6C2-C3A3CA9B6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❶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登入說明文件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algn="l"/>
            <a:br>
              <a:rPr lang="en-US" altLang="zh-TW" dirty="0"/>
            </a:br>
            <a:r>
              <a:rPr lang="zh-TW" altLang="en-US" dirty="0"/>
              <a:t>參閱「使用健保卡登入人事服務網</a:t>
            </a:r>
            <a:r>
              <a:rPr lang="en-US" altLang="zh-TW" dirty="0"/>
              <a:t>(</a:t>
            </a:r>
            <a:r>
              <a:rPr lang="en-US" altLang="zh-TW" dirty="0" err="1"/>
              <a:t>eCPA</a:t>
            </a:r>
            <a:r>
              <a:rPr lang="en-US" altLang="zh-TW" dirty="0"/>
              <a:t>)</a:t>
            </a:r>
            <a:r>
              <a:rPr lang="zh-TW" altLang="en-US" dirty="0"/>
              <a:t>操作說明」講義</a:t>
            </a:r>
            <a:br>
              <a:rPr lang="en-US" altLang="zh-TW" dirty="0"/>
            </a:br>
            <a:endParaRPr lang="en-US" altLang="zh-TW" dirty="0"/>
          </a:p>
          <a:p>
            <a:pPr indent="-228600" algn="l">
              <a:buFont typeface="Arial"/>
              <a:buChar char="•"/>
            </a:pPr>
            <a:r>
              <a:rPr lang="en-US" altLang="zh-TW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❷ </a:t>
            </a:r>
            <a:r>
              <a:rPr lang="zh-TW" altLang="en-US" b="0" i="0" u="none" strike="noStrike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安裝健保卡元件</a:t>
            </a:r>
            <a:endParaRPr lang="en-US" altLang="zh-TW" b="0" i="0" dirty="0">
              <a:solidFill>
                <a:srgbClr val="002060"/>
              </a:solidFill>
            </a:endParaRPr>
          </a:p>
          <a:p>
            <a:pPr indent="-228600" algn="l">
              <a:buFont typeface="Arial"/>
              <a:buChar char="•"/>
            </a:pPr>
            <a:endParaRPr lang="en-US" altLang="zh-TW" b="0" i="0" dirty="0"/>
          </a:p>
          <a:p>
            <a:pPr indent="-228600" algn="l">
              <a:buFont typeface="Arial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392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3DE0B2EF-A4F7-4FF4-027F-7B29262C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【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步驟 </a:t>
            </a:r>
            <a:r>
              <a:rPr lang="en-US" altLang="zh-TW" sz="3000">
                <a:solidFill>
                  <a:srgbClr val="262626"/>
                </a:solidFill>
              </a:rPr>
              <a:t>C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】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：登入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eCPA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後於「應用系統」列表中，再依以下圖示步驟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1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及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2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點選，開啟新視窗進入</a:t>
            </a:r>
            <a:r>
              <a:rPr lang="en-US" altLang="zh-TW" sz="3000" b="0" i="0" u="none" strike="noStrike" baseline="0">
                <a:solidFill>
                  <a:srgbClr val="262626"/>
                </a:solidFill>
              </a:rPr>
              <a:t>MyData</a:t>
            </a:r>
            <a:r>
              <a:rPr lang="zh-TW" altLang="en-US" sz="3000" b="0" i="0" u="none" strike="noStrike" baseline="0">
                <a:solidFill>
                  <a:srgbClr val="262626"/>
                </a:solidFill>
              </a:rPr>
              <a:t>網站。 </a:t>
            </a:r>
            <a:endParaRPr lang="en-US" altLang="zh-TW" sz="3000">
              <a:solidFill>
                <a:srgbClr val="262626"/>
              </a:solidFill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E17B4770-9C84-5EE5-63A2-05C45F44E9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r="-1" b="-1"/>
          <a:stretch/>
        </p:blipFill>
        <p:spPr>
          <a:xfrm>
            <a:off x="5645689" y="982131"/>
            <a:ext cx="5015424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6416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4F09218-9FAD-ADE3-3A2B-FD3980A5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MyData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DBE51A1-5990-E2EC-3F63-82562BFE9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公務人員個人資料服務網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4400" dirty="0" err="1">
                <a:solidFill>
                  <a:schemeClr val="tx1"/>
                </a:solidFill>
              </a:rPr>
              <a:t>MyData</a:t>
            </a:r>
            <a:r>
              <a:rPr lang="zh-TW" altLang="en-US" sz="4400" dirty="0">
                <a:solidFill>
                  <a:schemeClr val="tx1"/>
                </a:solidFill>
              </a:rPr>
              <a:t> 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</a:rPr>
              <a:t> 個人資料校對 </a:t>
            </a:r>
            <a:r>
              <a:rPr lang="en-US" altLang="zh-TW" sz="4400" dirty="0">
                <a:solidFill>
                  <a:schemeClr val="tx1"/>
                </a:solidFill>
              </a:rPr>
              <a:t>) </a:t>
            </a:r>
            <a:r>
              <a:rPr lang="zh-TW" altLang="en-US" sz="4400" dirty="0">
                <a:solidFill>
                  <a:schemeClr val="tx1"/>
                </a:solidFill>
              </a:rPr>
              <a:t>步驟</a:t>
            </a:r>
            <a:endParaRPr lang="en-US" altLang="zh-TW" sz="44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5BCC43-5B06-92E3-BAA5-BC4DD12C5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200" dirty="0"/>
              <a:t>【</a:t>
            </a:r>
            <a:r>
              <a:rPr lang="zh-TW" altLang="en-US" sz="2200" dirty="0"/>
              <a:t>步驟</a:t>
            </a:r>
            <a:r>
              <a:rPr lang="en-US" altLang="zh-TW" sz="2200" dirty="0"/>
              <a:t>1】</a:t>
            </a:r>
            <a:r>
              <a:rPr lang="zh-TW" altLang="en-US" sz="2200" dirty="0"/>
              <a:t>：使用者點選「資料查詢與校對」，預設顯示現職資料。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200" dirty="0"/>
              <a:t>【</a:t>
            </a:r>
            <a:r>
              <a:rPr lang="zh-TW" altLang="en-US" sz="2200" dirty="0"/>
              <a:t>步驟</a:t>
            </a:r>
            <a:r>
              <a:rPr lang="en-US" altLang="zh-TW" sz="2200" dirty="0"/>
              <a:t>2】</a:t>
            </a:r>
            <a:r>
              <a:rPr lang="zh-TW" altLang="en-US" sz="2200" dirty="0"/>
              <a:t>：使用者若要瀏覽其他表別資料時，只要點選上方的表別名稱，即可顯示該表別資料，例如要檢視「教師資格」資料時，只要點選「教師資格」後，下方顯示使用者的教師資格資料。</a:t>
            </a:r>
            <a:endParaRPr lang="en-US" altLang="zh-TW" sz="22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73B57F-F57D-8D09-62A3-41E67753575E}"/>
              </a:ext>
            </a:extLst>
          </p:cNvPr>
          <p:cNvGrpSpPr/>
          <p:nvPr/>
        </p:nvGrpSpPr>
        <p:grpSpPr>
          <a:xfrm>
            <a:off x="841248" y="2937510"/>
            <a:ext cx="6236208" cy="3239452"/>
            <a:chOff x="841248" y="2937510"/>
            <a:chExt cx="6236208" cy="323945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9CCCD3F-CF4D-95F8-E014-274A326F70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11495" r="10548" b="-4"/>
            <a:stretch/>
          </p:blipFill>
          <p:spPr>
            <a:xfrm>
              <a:off x="841248" y="2937510"/>
              <a:ext cx="6236208" cy="3239452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382FA2-0F6F-CB80-39FB-E0E067A92431}"/>
                </a:ext>
              </a:extLst>
            </p:cNvPr>
            <p:cNvSpPr/>
            <p:nvPr/>
          </p:nvSpPr>
          <p:spPr>
            <a:xfrm>
              <a:off x="1474470" y="5154930"/>
              <a:ext cx="1520190" cy="4800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91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3</a:t>
            </a:r>
            <a:r>
              <a:rPr lang="zh-TW" altLang="en-US" sz="4400" dirty="0"/>
              <a:t>：點選</a:t>
            </a:r>
            <a:r>
              <a:rPr lang="en-US" altLang="zh-TW" sz="4400" dirty="0"/>
              <a:t>【</a:t>
            </a:r>
            <a:r>
              <a:rPr lang="zh-TW" altLang="en-US" sz="4400" dirty="0"/>
              <a:t>資料修改</a:t>
            </a:r>
            <a:r>
              <a:rPr lang="en-US" altLang="zh-TW" sz="4400" dirty="0"/>
              <a:t>】</a:t>
            </a:r>
            <a:r>
              <a:rPr lang="zh-TW" altLang="en-US" sz="4400" dirty="0"/>
              <a:t>按鈕後，欄位呈現可進行編輯作業。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5C21984-505E-D50B-DE54-3D8A2CB56D2B}"/>
              </a:ext>
            </a:extLst>
          </p:cNvPr>
          <p:cNvGrpSpPr/>
          <p:nvPr/>
        </p:nvGrpSpPr>
        <p:grpSpPr>
          <a:xfrm>
            <a:off x="534924" y="1771650"/>
            <a:ext cx="11122152" cy="4852670"/>
            <a:chOff x="534924" y="1771650"/>
            <a:chExt cx="11122152" cy="485267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CE31262-FABA-B061-1C74-3066983CC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75" t="24336" r="6900"/>
            <a:stretch/>
          </p:blipFill>
          <p:spPr>
            <a:xfrm>
              <a:off x="534924" y="1771650"/>
              <a:ext cx="11122152" cy="485267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382FA2-0F6F-CB80-39FB-E0E067A924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1800" y="6107684"/>
              <a:ext cx="1520190" cy="4800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059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一張含有 文字 的圖片">
            <a:extLst>
              <a:ext uri="{FF2B5EF4-FFF2-40B4-BE49-F238E27FC236}">
                <a16:creationId xmlns:a16="http://schemas.microsoft.com/office/drawing/2014/main" id="{A673AF71-1F33-0F20-F3C1-0009FEC0A0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/>
        </p:blipFill>
        <p:spPr>
          <a:xfrm>
            <a:off x="1299300" y="582931"/>
            <a:ext cx="9536339" cy="557784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022" y="3873922"/>
            <a:ext cx="3573778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4400" dirty="0"/>
              <a:t>步驟</a:t>
            </a:r>
            <a:r>
              <a:rPr lang="en-US" altLang="zh-TW" sz="4400" dirty="0"/>
              <a:t>4</a:t>
            </a:r>
            <a:r>
              <a:rPr lang="zh-TW" altLang="en-US" sz="4400" dirty="0"/>
              <a:t>： 按 </a:t>
            </a:r>
            <a:r>
              <a:rPr lang="en-US" altLang="zh-TW" sz="4400" dirty="0"/>
              <a:t>【 </a:t>
            </a:r>
            <a:r>
              <a:rPr lang="zh-TW" altLang="en-US" sz="4400" dirty="0"/>
              <a:t>上傳檔案 </a:t>
            </a:r>
            <a:r>
              <a:rPr lang="en-US" altLang="zh-TW" sz="4400" dirty="0"/>
              <a:t>】 </a:t>
            </a:r>
            <a:r>
              <a:rPr lang="zh-TW" altLang="en-US" sz="4400" dirty="0"/>
              <a:t>上傳 證明文件電子檔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D45A5B-6E0A-1598-218E-CE19887D7B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718" y="5783579"/>
            <a:ext cx="1053067" cy="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438D0-D4D8-4F1F-8DF4-270A8FC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400"/>
              <a:t>步驟</a:t>
            </a:r>
            <a:r>
              <a:rPr lang="en-US" altLang="zh-TW"/>
              <a:t>5</a:t>
            </a:r>
            <a:r>
              <a:rPr lang="zh-TW" altLang="en-US" sz="4400"/>
              <a:t>： 按 </a:t>
            </a:r>
            <a:r>
              <a:rPr lang="en-US" altLang="zh-TW" sz="4400"/>
              <a:t>【 </a:t>
            </a:r>
            <a:r>
              <a:rPr lang="zh-TW" altLang="en-US" sz="4400"/>
              <a:t>確認修改</a:t>
            </a:r>
            <a:r>
              <a:rPr lang="en-US" altLang="zh-TW" sz="4400"/>
              <a:t>】</a:t>
            </a:r>
            <a:endParaRPr lang="zh-TW" altLang="en-US" sz="44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3170ED5-2111-60A4-D295-E8344E226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0156"/>
            <a:ext cx="9601200" cy="2892489"/>
          </a:xfrm>
        </p:spPr>
      </p:pic>
    </p:spTree>
    <p:extLst>
      <p:ext uri="{BB962C8B-B14F-4D97-AF65-F5344CB8AC3E}">
        <p14:creationId xmlns:p14="http://schemas.microsoft.com/office/powerpoint/2010/main" val="2775905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362</TotalTime>
  <Words>427</Words>
  <Application>Microsoft Office PowerPoint</Application>
  <PresentationFormat>寬螢幕</PresentationFormat>
  <Paragraphs>35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Garamond</vt:lpstr>
      <vt:lpstr>有機</vt:lpstr>
      <vt:lpstr>人事服務網eCPA登入</vt:lpstr>
      <vt:lpstr>【步驟 B】於eCPA選擇自然人憑證登入</vt:lpstr>
      <vt:lpstr>【步驟 B】於eCPA選擇健保卡登入</vt:lpstr>
      <vt:lpstr>【步驟 C】：登入eCPA後於「應用系統」列表中，再依以下圖示步驟1及2點選，開啟新視窗進入MyData網站。 </vt:lpstr>
      <vt:lpstr>MyData</vt:lpstr>
      <vt:lpstr>MyData ( 個人資料校對 ) 步驟</vt:lpstr>
      <vt:lpstr>步驟3：點選【資料修改】按鈕後，欄位呈現可進行編輯作業。</vt:lpstr>
      <vt:lpstr>步驟4： 按 【 上傳檔案 】 上傳 證明文件電子檔</vt:lpstr>
      <vt:lpstr>步驟5： 按 【 確認修改】</vt:lpstr>
      <vt:lpstr>步驟6： 按 【待送出人事人員校對】</vt:lpstr>
      <vt:lpstr>步驟7： 按 【 確定送出】</vt:lpstr>
      <vt:lpstr>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MyData</dc:title>
  <dc:creator>陳威任</dc:creator>
  <cp:lastModifiedBy>陳威任</cp:lastModifiedBy>
  <cp:revision>37</cp:revision>
  <dcterms:created xsi:type="dcterms:W3CDTF">2023-03-07T03:19:06Z</dcterms:created>
  <dcterms:modified xsi:type="dcterms:W3CDTF">2023-03-07T09:21:45Z</dcterms:modified>
</cp:coreProperties>
</file>