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370" y="1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9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大標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"/>
          <p:cNvGrpSpPr/>
          <p:nvPr/>
        </p:nvGrpSpPr>
        <p:grpSpPr>
          <a:xfrm>
            <a:off x="5130800" y="6807200"/>
            <a:ext cx="14122400" cy="127000"/>
            <a:chOff x="0" y="0"/>
            <a:chExt cx="14122400" cy="127000"/>
          </a:xfrm>
        </p:grpSpPr>
        <p:pic>
          <p:nvPicPr>
            <p:cNvPr id="12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大標題文字"/>
          <p:cNvSpPr txBox="1">
            <a:spLocks noGrp="1"/>
          </p:cNvSpPr>
          <p:nvPr>
            <p:ph type="title"/>
          </p:nvPr>
        </p:nvSpPr>
        <p:spPr>
          <a:xfrm>
            <a:off x="2095500" y="3213100"/>
            <a:ext cx="20193000" cy="35687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–王大明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927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 i="1"/>
            </a:lvl1pPr>
          </a:lstStyle>
          <a:p>
            <a:r>
              <a:t>–王大明</a:t>
            </a:r>
          </a:p>
        </p:txBody>
      </p:sp>
      <p:sp>
        <p:nvSpPr>
          <p:cNvPr id="107" name="「在此輸入名言語錄。」"/>
          <p:cNvSpPr txBox="1">
            <a:spLocks noGrp="1"/>
          </p:cNvSpPr>
          <p:nvPr>
            <p:ph type="body" sz="quarter" idx="22"/>
          </p:nvPr>
        </p:nvSpPr>
        <p:spPr>
          <a:xfrm>
            <a:off x="2387600" y="6026150"/>
            <a:ext cx="19621500" cy="927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4600"/>
              </a:spcBef>
              <a:buSzTx/>
              <a:buNone/>
              <a:defRPr sz="4600"/>
            </a:lvl1pPr>
          </a:lstStyle>
          <a:p>
            <a:r>
              <a:t>「在此輸入名言語錄。」</a:t>
            </a:r>
          </a:p>
        </p:txBody>
      </p:sp>
      <p:sp>
        <p:nvSpPr>
          <p:cNvPr id="10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彩繪女士的照片——舊金山一排色彩繽紛的維多利亞式房屋，背景為其金融區。"/>
          <p:cNvSpPr>
            <a:spLocks noGrp="1"/>
          </p:cNvSpPr>
          <p:nvPr>
            <p:ph type="pic" idx="21"/>
          </p:nvPr>
        </p:nvSpPr>
        <p:spPr>
          <a:xfrm>
            <a:off x="0" y="-3517363"/>
            <a:ext cx="26012869" cy="178330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"/>
          <p:cNvGrpSpPr/>
          <p:nvPr/>
        </p:nvGrpSpPr>
        <p:grpSpPr>
          <a:xfrm>
            <a:off x="5130800" y="2908300"/>
            <a:ext cx="14122400" cy="127000"/>
            <a:chOff x="0" y="0"/>
            <a:chExt cx="14122400" cy="1270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彩繪女士的全景照片——舊金山一排色彩繽紛的維多利亞式房屋"/>
          <p:cNvSpPr>
            <a:spLocks noGrp="1"/>
          </p:cNvSpPr>
          <p:nvPr>
            <p:ph type="pic" idx="21"/>
          </p:nvPr>
        </p:nvSpPr>
        <p:spPr>
          <a:xfrm>
            <a:off x="3009900" y="381000"/>
            <a:ext cx="18415000" cy="1262434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1587500" y="1143000"/>
            <a:ext cx="21209000" cy="16129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87500" y="3200400"/>
            <a:ext cx="21209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2095500" y="5080000"/>
            <a:ext cx="20193000" cy="35687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直式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"/>
          <p:cNvGrpSpPr/>
          <p:nvPr/>
        </p:nvGrpSpPr>
        <p:grpSpPr>
          <a:xfrm>
            <a:off x="3911600" y="6794500"/>
            <a:ext cx="6146800" cy="127000"/>
            <a:chOff x="0" y="0"/>
            <a:chExt cx="6146800" cy="127000"/>
          </a:xfrm>
        </p:grpSpPr>
        <p:pic>
          <p:nvPicPr>
            <p:cNvPr id="47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5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328930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彩繪女士的照片——舊金山一排色彩繽紛的維多利亞式房屋，背景為其金融區。"/>
          <p:cNvSpPr>
            <a:spLocks noGrp="1"/>
          </p:cNvSpPr>
          <p:nvPr>
            <p:ph type="pic" sz="half" idx="21"/>
          </p:nvPr>
        </p:nvSpPr>
        <p:spPr>
          <a:xfrm>
            <a:off x="12491412" y="2197100"/>
            <a:ext cx="13228767" cy="90689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大標題文字"/>
          <p:cNvSpPr txBox="1">
            <a:spLocks noGrp="1"/>
          </p:cNvSpPr>
          <p:nvPr>
            <p:ph type="title"/>
          </p:nvPr>
        </p:nvSpPr>
        <p:spPr>
          <a:xfrm>
            <a:off x="2095500" y="2133600"/>
            <a:ext cx="9766300" cy="4470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大標題文字</a:t>
            </a:r>
          </a:p>
        </p:txBody>
      </p:sp>
      <p:sp>
        <p:nvSpPr>
          <p:cNvPr id="5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095500" y="7112000"/>
            <a:ext cx="9766300" cy="4254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0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彩繪女士的照片——舊金山一排色彩繽紛的維多利亞式房屋，背景為其金融區。"/>
          <p:cNvSpPr>
            <a:spLocks noGrp="1"/>
          </p:cNvSpPr>
          <p:nvPr>
            <p:ph type="pic" idx="21"/>
          </p:nvPr>
        </p:nvSpPr>
        <p:spPr>
          <a:xfrm>
            <a:off x="12954000" y="2462996"/>
            <a:ext cx="14008100" cy="960321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80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587500" y="3873500"/>
            <a:ext cx="10160000" cy="83820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600"/>
              </a:spcBef>
              <a:buBlip>
                <a:blip r:embed="rId2"/>
              </a:buBlip>
              <a:defRPr sz="4600"/>
            </a:lvl1pPr>
            <a:lvl2pPr marL="1117600" indent="-558800">
              <a:spcBef>
                <a:spcPts val="4600"/>
              </a:spcBef>
              <a:buBlip>
                <a:blip r:embed="rId2"/>
              </a:buBlip>
              <a:defRPr sz="4600"/>
            </a:lvl2pPr>
            <a:lvl3pPr marL="1676400" indent="-558800">
              <a:spcBef>
                <a:spcPts val="4600"/>
              </a:spcBef>
              <a:buBlip>
                <a:blip r:embed="rId2"/>
              </a:buBlip>
              <a:defRPr sz="4600"/>
            </a:lvl3pPr>
            <a:lvl4pPr marL="2235200" indent="-558800">
              <a:spcBef>
                <a:spcPts val="4600"/>
              </a:spcBef>
              <a:buBlip>
                <a:blip r:embed="rId2"/>
              </a:buBlip>
              <a:defRPr sz="4600"/>
            </a:lvl4pPr>
            <a:lvl5pPr marL="2794000" indent="-558800">
              <a:spcBef>
                <a:spcPts val="4600"/>
              </a:spcBef>
              <a:buBlip>
                <a:blip r:embed="rId2"/>
              </a:buBlip>
              <a:defRPr sz="4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內文層級一…"/>
          <p:cNvSpPr txBox="1">
            <a:spLocks noGrp="1"/>
          </p:cNvSpPr>
          <p:nvPr>
            <p:ph type="body" idx="1"/>
          </p:nvPr>
        </p:nvSpPr>
        <p:spPr>
          <a:xfrm>
            <a:off x="1587500" y="1155700"/>
            <a:ext cx="21209000" cy="11366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一頁三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有壁爐、法式門和沙發後面有大型盆栽植物備有家具的客廳"/>
          <p:cNvSpPr>
            <a:spLocks noGrp="1"/>
          </p:cNvSpPr>
          <p:nvPr>
            <p:ph type="pic" sz="half" idx="21"/>
          </p:nvPr>
        </p:nvSpPr>
        <p:spPr>
          <a:xfrm>
            <a:off x="12293600" y="6311900"/>
            <a:ext cx="10579100" cy="70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有四帷柱大床的臥房"/>
          <p:cNvSpPr>
            <a:spLocks noGrp="1"/>
          </p:cNvSpPr>
          <p:nvPr>
            <p:ph type="pic" sz="half" idx="22"/>
          </p:nvPr>
        </p:nvSpPr>
        <p:spPr>
          <a:xfrm>
            <a:off x="12674600" y="5207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通往磚造房屋入口的弧形磚造樓梯"/>
          <p:cNvSpPr>
            <a:spLocks noGrp="1"/>
          </p:cNvSpPr>
          <p:nvPr>
            <p:ph type="pic" idx="23"/>
          </p:nvPr>
        </p:nvSpPr>
        <p:spPr>
          <a:xfrm>
            <a:off x="1549400" y="-88900"/>
            <a:ext cx="10160000" cy="1524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線條"/>
          <p:cNvSpPr/>
          <p:nvPr/>
        </p:nvSpPr>
        <p:spPr>
          <a:xfrm>
            <a:off x="520700" y="3429000"/>
            <a:ext cx="23342600" cy="0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1587500" y="1143000"/>
            <a:ext cx="21209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1587500" y="3873500"/>
            <a:ext cx="212090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39600" y="12941300"/>
            <a:ext cx="340462" cy="4826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all" spc="0" baseline="0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9pPr>
    </p:titleStyle>
    <p:bodyStyle>
      <a:lvl1pPr marL="63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27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90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54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317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81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44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508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71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5600" b="0" i="0" u="none" strike="noStrike" cap="none" spc="0" baseline="0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學校教職員工…"/>
          <p:cNvSpPr txBox="1">
            <a:spLocks noGrp="1"/>
          </p:cNvSpPr>
          <p:nvPr>
            <p:ph type="ctrTitle"/>
          </p:nvPr>
        </p:nvSpPr>
        <p:spPr>
          <a:xfrm>
            <a:off x="1908204" y="1527440"/>
            <a:ext cx="20193001" cy="934364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2500"/>
              </a:lnSpc>
            </a:pPr>
            <a:r>
              <a:rPr b="1" dirty="0" err="1"/>
              <a:t>學校教職員工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不管投勞保、公保的人數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每33人，需聘用一位身障人士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如果沒有聘用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>
                <a:solidFill>
                  <a:srgbClr val="FF0000"/>
                </a:solidFill>
              </a:rPr>
              <a:t>就會被罰錢28000元辦公費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目前學校有3位身障人士…"/>
          <p:cNvSpPr txBox="1">
            <a:spLocks noGrp="1"/>
          </p:cNvSpPr>
          <p:nvPr>
            <p:ph type="ctrTitle"/>
          </p:nvPr>
        </p:nvSpPr>
        <p:spPr>
          <a:xfrm>
            <a:off x="2095500" y="1683520"/>
            <a:ext cx="20193001" cy="100303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51205">
              <a:lnSpc>
                <a:spcPts val="12000"/>
              </a:lnSpc>
              <a:defRPr sz="8918"/>
            </a:pPr>
            <a:r>
              <a:rPr b="1" dirty="0" err="1"/>
              <a:t>目前學校有3位身障人士</a:t>
            </a:r>
            <a:endParaRPr b="1" dirty="0"/>
          </a:p>
          <a:p>
            <a:pPr defTabSz="751205">
              <a:lnSpc>
                <a:spcPts val="12000"/>
              </a:lnSpc>
              <a:defRPr sz="8918"/>
            </a:pPr>
            <a:r>
              <a:rPr b="1" dirty="0" err="1"/>
              <a:t>2位天災臨工</a:t>
            </a:r>
            <a:endParaRPr b="1" dirty="0"/>
          </a:p>
          <a:p>
            <a:pPr defTabSz="751205">
              <a:lnSpc>
                <a:spcPts val="12000"/>
              </a:lnSpc>
              <a:defRPr sz="8918"/>
            </a:pPr>
            <a:r>
              <a:rPr b="1" dirty="0" err="1"/>
              <a:t>但5</a:t>
            </a:r>
            <a:r>
              <a:rPr b="1" dirty="0"/>
              <a:t>/</a:t>
            </a:r>
            <a:r>
              <a:rPr b="1" dirty="0" err="1"/>
              <a:t>1開始</a:t>
            </a:r>
            <a:endParaRPr b="1" dirty="0"/>
          </a:p>
          <a:p>
            <a:pPr defTabSz="751205">
              <a:lnSpc>
                <a:spcPts val="12000"/>
              </a:lnSpc>
              <a:defRPr sz="8918"/>
            </a:pPr>
            <a:r>
              <a:rPr b="1" dirty="0" err="1"/>
              <a:t>天災臨工就無法聘用</a:t>
            </a:r>
            <a:endParaRPr b="1" dirty="0"/>
          </a:p>
          <a:p>
            <a:pPr defTabSz="751205">
              <a:lnSpc>
                <a:spcPts val="12000"/>
              </a:lnSpc>
              <a:defRPr sz="8918"/>
            </a:pPr>
            <a:r>
              <a:rPr b="1" dirty="0" err="1"/>
              <a:t>開始啟動學校辦公費聘用</a:t>
            </a:r>
            <a:endParaRPr b="1" dirty="0"/>
          </a:p>
          <a:p>
            <a:pPr defTabSz="751205">
              <a:lnSpc>
                <a:spcPts val="12000"/>
              </a:lnSpc>
              <a:defRPr sz="8918"/>
            </a:pPr>
            <a:r>
              <a:rPr b="1" dirty="0" err="1">
                <a:solidFill>
                  <a:srgbClr val="FF0000"/>
                </a:solidFill>
              </a:rPr>
              <a:t>每月多支出6萬元</a:t>
            </a:r>
            <a:endParaRPr b="1" dirty="0">
              <a:solidFill>
                <a:srgbClr val="FF0000"/>
              </a:solidFill>
            </a:endParaRPr>
          </a:p>
          <a:p>
            <a:pPr defTabSz="751205">
              <a:lnSpc>
                <a:spcPts val="12000"/>
              </a:lnSpc>
              <a:defRPr sz="8918"/>
            </a:pPr>
            <a:r>
              <a:rPr b="1" dirty="0"/>
              <a:t>（</a:t>
            </a:r>
            <a:r>
              <a:rPr b="1" dirty="0" err="1"/>
              <a:t>含學校負擔的保險和勞退</a:t>
            </a:r>
            <a:r>
              <a:rPr b="1" dirty="0"/>
              <a:t>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8/1開始…"/>
          <p:cNvSpPr txBox="1">
            <a:spLocks noGrp="1"/>
          </p:cNvSpPr>
          <p:nvPr>
            <p:ph type="ctrTitle"/>
          </p:nvPr>
        </p:nvSpPr>
        <p:spPr>
          <a:xfrm>
            <a:off x="2095500" y="3213099"/>
            <a:ext cx="20193001" cy="8500817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2500"/>
              </a:lnSpc>
            </a:pPr>
            <a:r>
              <a:rPr b="1" dirty="0"/>
              <a:t>8/</a:t>
            </a:r>
            <a:r>
              <a:rPr b="1" dirty="0" err="1"/>
              <a:t>1開始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學校另有一位身障人士退休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學校屆時要聘用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/>
              <a:t>3位身障人士</a:t>
            </a:r>
            <a:endParaRPr b="1" dirty="0"/>
          </a:p>
          <a:p>
            <a:pPr>
              <a:lnSpc>
                <a:spcPts val="12500"/>
              </a:lnSpc>
            </a:pPr>
            <a:r>
              <a:rPr b="1" dirty="0" err="1">
                <a:solidFill>
                  <a:srgbClr val="FF0000"/>
                </a:solidFill>
              </a:rPr>
              <a:t>要支出9萬元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～這是我們的困境～…"/>
          <p:cNvSpPr txBox="1">
            <a:spLocks noGrp="1"/>
          </p:cNvSpPr>
          <p:nvPr>
            <p:ph type="ctrTitle"/>
          </p:nvPr>
        </p:nvSpPr>
        <p:spPr>
          <a:xfrm>
            <a:off x="1814556" y="1527440"/>
            <a:ext cx="20193001" cy="10686520"/>
          </a:xfrm>
          <a:prstGeom prst="rect">
            <a:avLst/>
          </a:prstGeom>
        </p:spPr>
        <p:txBody>
          <a:bodyPr/>
          <a:lstStyle/>
          <a:p>
            <a:pPr defTabSz="726440">
              <a:lnSpc>
                <a:spcPts val="12000"/>
              </a:lnSpc>
              <a:defRPr sz="8624"/>
            </a:pPr>
            <a:r>
              <a:rPr b="1" dirty="0">
                <a:solidFill>
                  <a:srgbClr val="FF0000"/>
                </a:solidFill>
              </a:rPr>
              <a:t>～</a:t>
            </a:r>
            <a:r>
              <a:rPr b="1" dirty="0" err="1">
                <a:solidFill>
                  <a:srgbClr val="FF0000"/>
                </a:solidFill>
              </a:rPr>
              <a:t>這是我們的困境</a:t>
            </a:r>
            <a:r>
              <a:rPr b="1" dirty="0">
                <a:solidFill>
                  <a:srgbClr val="FF0000"/>
                </a:solidFill>
              </a:rPr>
              <a:t>～</a:t>
            </a:r>
          </a:p>
          <a:p>
            <a:pPr defTabSz="726440">
              <a:lnSpc>
                <a:spcPts val="12000"/>
              </a:lnSpc>
              <a:defRPr sz="8624"/>
            </a:pPr>
            <a:r>
              <a:rPr b="1" dirty="0" err="1"/>
              <a:t>辦公費只有6萬元</a:t>
            </a:r>
            <a:endParaRPr b="1" dirty="0"/>
          </a:p>
          <a:p>
            <a:pPr defTabSz="726440">
              <a:lnSpc>
                <a:spcPts val="12000"/>
              </a:lnSpc>
              <a:defRPr sz="8624"/>
            </a:pPr>
            <a:r>
              <a:rPr b="1" dirty="0" err="1" smtClean="0"/>
              <a:t>場租要支</a:t>
            </a:r>
            <a:r>
              <a:rPr lang="zh-TW" altLang="en-US" b="1" dirty="0" smtClean="0"/>
              <a:t>應</a:t>
            </a:r>
            <a:r>
              <a:rPr b="1" dirty="0" err="1" smtClean="0"/>
              <a:t>各項費用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學校所有費用</a:t>
            </a:r>
            <a:r>
              <a:rPr lang="en-US" altLang="zh-TW" b="1" dirty="0" smtClean="0"/>
              <a:t>)</a:t>
            </a:r>
            <a:endParaRPr b="1" dirty="0"/>
          </a:p>
          <a:p>
            <a:pPr defTabSz="726440">
              <a:lnSpc>
                <a:spcPts val="12000"/>
              </a:lnSpc>
              <a:defRPr sz="8624"/>
            </a:pPr>
            <a:r>
              <a:rPr b="1" dirty="0">
                <a:solidFill>
                  <a:srgbClr val="FF0000"/>
                </a:solidFill>
              </a:rPr>
              <a:t>8/</a:t>
            </a:r>
            <a:r>
              <a:rPr b="1" dirty="0" err="1">
                <a:solidFill>
                  <a:srgbClr val="FF0000"/>
                </a:solidFill>
              </a:rPr>
              <a:t>1開始又要支3萬元</a:t>
            </a:r>
            <a:endParaRPr b="1" dirty="0">
              <a:solidFill>
                <a:srgbClr val="FF0000"/>
              </a:solidFill>
            </a:endParaRPr>
          </a:p>
          <a:p>
            <a:pPr defTabSz="726440">
              <a:lnSpc>
                <a:spcPts val="12000"/>
              </a:lnSpc>
              <a:defRPr sz="8624"/>
            </a:pPr>
            <a:r>
              <a:rPr b="1" dirty="0" err="1">
                <a:solidFill>
                  <a:srgbClr val="FF0000"/>
                </a:solidFill>
              </a:rPr>
              <a:t>1年總計支出108萬</a:t>
            </a:r>
            <a:endParaRPr b="1" dirty="0">
              <a:solidFill>
                <a:srgbClr val="FF0000"/>
              </a:solidFill>
            </a:endParaRPr>
          </a:p>
          <a:p>
            <a:pPr defTabSz="726440">
              <a:lnSpc>
                <a:spcPts val="12000"/>
              </a:lnSpc>
              <a:defRPr sz="8624"/>
            </a:pPr>
            <a:r>
              <a:rPr b="1" dirty="0" err="1"/>
              <a:t>沒有多餘的錢來修繕</a:t>
            </a:r>
            <a:endParaRPr b="1" dirty="0"/>
          </a:p>
          <a:p>
            <a:pPr defTabSz="726440">
              <a:lnSpc>
                <a:spcPts val="12000"/>
              </a:lnSpc>
              <a:defRPr sz="8624"/>
            </a:pPr>
            <a:r>
              <a:rPr b="1" dirty="0" err="1"/>
              <a:t>並支出其他項目</a:t>
            </a:r>
            <a:endParaRPr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～這是我們的困境～…"/>
          <p:cNvSpPr txBox="1">
            <a:spLocks noGrp="1"/>
          </p:cNvSpPr>
          <p:nvPr>
            <p:ph type="ctrTitle"/>
          </p:nvPr>
        </p:nvSpPr>
        <p:spPr>
          <a:xfrm>
            <a:off x="1814556" y="1527440"/>
            <a:ext cx="20193001" cy="1068652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6440">
              <a:lnSpc>
                <a:spcPts val="12000"/>
              </a:lnSpc>
              <a:defRPr sz="8624"/>
            </a:pPr>
            <a:r>
              <a:rPr lang="en-US" altLang="zh-TW" b="1" dirty="0" smtClean="0">
                <a:solidFill>
                  <a:srgbClr val="FF0000"/>
                </a:solidFill>
              </a:rPr>
              <a:t>4/1</a:t>
            </a:r>
            <a:r>
              <a:rPr lang="zh-TW" altLang="en-US" b="1" dirty="0" smtClean="0">
                <a:solidFill>
                  <a:srgbClr val="FF0000"/>
                </a:solidFill>
              </a:rPr>
              <a:t>加保人數</a:t>
            </a:r>
            <a:r>
              <a:rPr lang="en-US" altLang="zh-TW" b="1" dirty="0" smtClean="0">
                <a:solidFill>
                  <a:srgbClr val="FF0000"/>
                </a:solidFill>
              </a:rPr>
              <a:t>164</a:t>
            </a:r>
            <a:r>
              <a:rPr lang="zh-TW" altLang="en-US" b="1" dirty="0" smtClean="0">
                <a:solidFill>
                  <a:srgbClr val="FF0000"/>
                </a:solidFill>
              </a:rPr>
              <a:t>人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少於</a:t>
            </a:r>
            <a:r>
              <a:rPr lang="en-US" altLang="zh-TW" b="1" dirty="0" smtClean="0">
                <a:solidFill>
                  <a:srgbClr val="FF0000"/>
                </a:solidFill>
              </a:rPr>
              <a:t>165</a:t>
            </a:r>
            <a:r>
              <a:rPr lang="zh-TW" altLang="en-US" b="1" dirty="0" smtClean="0">
                <a:solidFill>
                  <a:srgbClr val="FF0000"/>
                </a:solidFill>
              </a:rPr>
              <a:t>人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chemeClr val="bg1"/>
                </a:solidFill>
              </a:rPr>
              <a:t>因為星期二臨時終點教師較少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b="1" dirty="0" smtClean="0">
                <a:solidFill>
                  <a:schemeClr val="bg1"/>
                </a:solidFill>
              </a:rPr>
              <a:t>加保人數較少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b="1" dirty="0" smtClean="0">
                <a:solidFill>
                  <a:schemeClr val="bg1"/>
                </a:solidFill>
              </a:rPr>
              <a:t>在此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</a:rPr>
              <a:t>拜託</a:t>
            </a:r>
            <a:r>
              <a:rPr lang="zh-TW" altLang="en-US" b="1" dirty="0" smtClean="0">
                <a:solidFill>
                  <a:schemeClr val="bg1"/>
                </a:solidFill>
              </a:rPr>
              <a:t>老師，在每月</a:t>
            </a:r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</a:rPr>
              <a:t>日要請假時</a:t>
            </a:r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</a:rPr>
              <a:t>請提早</a:t>
            </a:r>
            <a:r>
              <a:rPr lang="zh-TW" altLang="en-US" b="1" dirty="0" smtClean="0">
                <a:solidFill>
                  <a:schemeClr val="bg1"/>
                </a:solidFill>
              </a:rPr>
              <a:t>請假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最好</a:t>
            </a:r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</a:rPr>
              <a:t>天前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chemeClr val="bg1"/>
                </a:solidFill>
              </a:rPr>
              <a:t>因為要請代理需增加加保人數</a:t>
            </a:r>
            <a:endParaRPr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5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自訂</PresentationFormat>
  <Paragraphs>25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Typeset</vt:lpstr>
      <vt:lpstr>學校教職員工 不管投勞保、公保的人數 每33人，需聘用一位身障人士 如果沒有聘用 就會被罰錢28000元辦公費</vt:lpstr>
      <vt:lpstr>目前學校有3位身障人士 2位天災臨工 但5/1開始 天災臨工就無法聘用 開始啟動學校辦公費聘用 每月多支出6萬元 （含學校負擔的保險和勞退）</vt:lpstr>
      <vt:lpstr>8/1開始 學校另有一位身障人士退休 學校屆時要聘用 3位身障人士 要支出9萬元</vt:lpstr>
      <vt:lpstr>～這是我們的困境～ 辦公費只有6萬元 場租要支應各項費用(學校所有費用) 8/1開始又要支3萬元 1年總計支出108萬 沒有多餘的錢來修繕 並支出其他項目</vt:lpstr>
      <vt:lpstr>4/1加保人數164人(少於165人) 因為星期二臨時終點教師較少 加保人數較少 在此 拜託老師，在每月1日要請假時 請提早請假(最好3天前) 因為要請代理需增加加保人數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學校教職員工 不管投勞保、公保的人數 每33人，需聘用一位身障人士 如果沒有聘用 就會被罰錢28000元辦公費</dc:title>
  <cp:lastModifiedBy>USER</cp:lastModifiedBy>
  <cp:revision>3</cp:revision>
  <dcterms:modified xsi:type="dcterms:W3CDTF">2025-04-14T23:53:31Z</dcterms:modified>
</cp:coreProperties>
</file>