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25"/>
  </p:notesMasterIdLst>
  <p:sldIdLst>
    <p:sldId id="256" r:id="rId2"/>
    <p:sldId id="357" r:id="rId3"/>
    <p:sldId id="336" r:id="rId4"/>
    <p:sldId id="303" r:id="rId5"/>
    <p:sldId id="343" r:id="rId6"/>
    <p:sldId id="259" r:id="rId7"/>
    <p:sldId id="359" r:id="rId8"/>
    <p:sldId id="260" r:id="rId9"/>
    <p:sldId id="264" r:id="rId10"/>
    <p:sldId id="345" r:id="rId11"/>
    <p:sldId id="319" r:id="rId12"/>
    <p:sldId id="347" r:id="rId13"/>
    <p:sldId id="317" r:id="rId14"/>
    <p:sldId id="309" r:id="rId15"/>
    <p:sldId id="287" r:id="rId16"/>
    <p:sldId id="276" r:id="rId17"/>
    <p:sldId id="307" r:id="rId18"/>
    <p:sldId id="351" r:id="rId19"/>
    <p:sldId id="354" r:id="rId20"/>
    <p:sldId id="355" r:id="rId21"/>
    <p:sldId id="283" r:id="rId22"/>
    <p:sldId id="358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92B"/>
    <a:srgbClr val="95A5A6"/>
    <a:srgbClr val="3A3A3C"/>
    <a:srgbClr val="F49B11"/>
    <a:srgbClr val="2C3E50"/>
    <a:srgbClr val="C52E6C"/>
    <a:srgbClr val="00974B"/>
    <a:srgbClr val="4A8396"/>
    <a:srgbClr val="D7E1E9"/>
    <a:srgbClr val="051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83DE01E-45EE-4B1A-B4AA-23BBC71A313A}">
  <a:tblStyle styleId="{083DE01E-45EE-4B1A-B4AA-23BBC71A31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044576A-F971-4820-8222-A4C219A6C28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0" autoAdjust="0"/>
    <p:restoredTop sz="94697" autoAdjust="0"/>
  </p:normalViewPr>
  <p:slideViewPr>
    <p:cSldViewPr snapToGrid="0" snapToObjects="1">
      <p:cViewPr>
        <p:scale>
          <a:sx n="120" d="100"/>
          <a:sy n="120" d="100"/>
        </p:scale>
        <p:origin x="-571" y="1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6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267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42349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8950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a2d39f4c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a2d39f4c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52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422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a2d39f4c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a2d39f4c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697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038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a2d39f4c1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a2d39f4c1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04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767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04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495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0098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65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916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aa2d39f4c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aa2d39f4c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47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714e99c21f_1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714e99c21f_1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4568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916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a2d39f4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a2d39f4c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916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016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388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879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26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98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-12200"/>
            <a:ext cx="6041075" cy="5166925"/>
          </a:xfrm>
          <a:custGeom>
            <a:avLst/>
            <a:gdLst/>
            <a:ahLst/>
            <a:cxnLst/>
            <a:rect l="l" t="t" r="r" b="b"/>
            <a:pathLst>
              <a:path w="241643" h="206677" extrusionOk="0">
                <a:moveTo>
                  <a:pt x="126321" y="206677"/>
                </a:moveTo>
                <a:lnTo>
                  <a:pt x="241643" y="0"/>
                </a:lnTo>
                <a:lnTo>
                  <a:pt x="0" y="0"/>
                </a:lnTo>
                <a:lnTo>
                  <a:pt x="0" y="2066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2518391" y="1589650"/>
            <a:ext cx="3331800" cy="35538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01476" y="0"/>
            <a:ext cx="3331800" cy="35538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696425"/>
            <a:ext cx="4466100" cy="285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847116" y="534075"/>
            <a:ext cx="10543642" cy="3440047"/>
            <a:chOff x="-847116" y="591225"/>
            <a:chExt cx="10543642" cy="3440047"/>
          </a:xfrm>
        </p:grpSpPr>
        <p:sp>
          <p:nvSpPr>
            <p:cNvPr id="16" name="Google Shape;16;p3"/>
            <p:cNvSpPr/>
            <p:nvPr/>
          </p:nvSpPr>
          <p:spPr>
            <a:xfrm>
              <a:off x="278002" y="1752528"/>
              <a:ext cx="7944569" cy="1803781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847116" y="2227372"/>
              <a:ext cx="1691400" cy="1803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7113129" y="1325881"/>
              <a:ext cx="1691507" cy="1803781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175747" y="1165593"/>
              <a:ext cx="2241448" cy="2390699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4968" y="591225"/>
              <a:ext cx="943237" cy="1006433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442811" y="2959969"/>
              <a:ext cx="559354" cy="59633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4027" y="961274"/>
              <a:ext cx="1342500" cy="14316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790700" y="209961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790700" y="2778688"/>
            <a:ext cx="5562600" cy="2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6" y="185036"/>
            <a:ext cx="1238971" cy="3461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-50"/>
            <a:ext cx="9144000" cy="5143500"/>
          </a:xfrm>
          <a:prstGeom prst="parallelogram">
            <a:avLst>
              <a:gd name="adj" fmla="val 5558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2746950" y="1037200"/>
            <a:ext cx="3650100" cy="306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▰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╺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╺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╺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○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■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●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○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Char char="■"/>
              <a:defRPr i="1"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3593400" y="380949"/>
            <a:ext cx="19572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“</a:t>
            </a:r>
            <a:endParaRPr sz="6000" b="1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4354950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-161316" y="2170222"/>
            <a:ext cx="1691400" cy="18039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510053" y="1108443"/>
            <a:ext cx="2241300" cy="23907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070768" y="534075"/>
            <a:ext cx="943200" cy="10065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7308537" y="814737"/>
            <a:ext cx="1744500" cy="18597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6769741" y="3169650"/>
            <a:ext cx="1234800" cy="13167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 txBox="1"/>
          <p:nvPr/>
        </p:nvSpPr>
        <p:spPr>
          <a:xfrm>
            <a:off x="3593400" y="4258799"/>
            <a:ext cx="19572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”</a:t>
            </a:r>
            <a:endParaRPr sz="6000" b="1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7174525" y="2019350"/>
            <a:ext cx="1782000" cy="1900500"/>
          </a:xfrm>
          <a:prstGeom prst="parallelogram">
            <a:avLst>
              <a:gd name="adj" fmla="val 59001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6" y="185036"/>
            <a:ext cx="1238971" cy="3461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5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39" name="Google Shape;39;p5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46" name="Google Shape;46;p5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5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6999600" cy="299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╺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╺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╺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1" y="90231"/>
            <a:ext cx="1238971" cy="3461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8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83" name="Google Shape;83;p8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90" name="Google Shape;90;p8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21771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╺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╺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╺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2"/>
          </p:nvPr>
        </p:nvSpPr>
        <p:spPr>
          <a:xfrm>
            <a:off x="3325823" y="1584425"/>
            <a:ext cx="21771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╺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╺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╺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3"/>
          </p:nvPr>
        </p:nvSpPr>
        <p:spPr>
          <a:xfrm>
            <a:off x="5737072" y="1584425"/>
            <a:ext cx="21771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╺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╺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╺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1" y="90231"/>
            <a:ext cx="1238971" cy="3461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9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99" name="Google Shape;99;p9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9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06" name="Google Shape;106;p9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9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1" y="90231"/>
            <a:ext cx="1238971" cy="3461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ark">
  <p:cSld name="TITLE_ONLY_1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112" name="Google Shape;112;p10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10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19" name="Google Shape;119;p10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1" y="90231"/>
            <a:ext cx="1238971" cy="3461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 type="blank">
  <p:cSld name="BLANK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35" name="Google Shape;135;p12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36" name="Google Shape;136;p12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2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0" name="Google Shape;140;p12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01" y="90231"/>
            <a:ext cx="1238971" cy="34612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6999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0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5" Type="http://schemas.openxmlformats.org/officeDocument/2006/relationships/image" Target="../media/image41.png"/><Relationship Id="rId10" Type="http://schemas.openxmlformats.org/officeDocument/2006/relationships/image" Target="../media/image40.svg"/><Relationship Id="rId4" Type="http://schemas.openxmlformats.org/officeDocument/2006/relationships/image" Target="../media/image34.jpeg"/><Relationship Id="rId9" Type="http://schemas.openxmlformats.org/officeDocument/2006/relationships/image" Target="../media/image38.png"/><Relationship Id="rId1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756" y="-203200"/>
            <a:ext cx="9403645" cy="6202260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096" y="299254"/>
            <a:ext cx="1992721" cy="556703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2080783" y="2805724"/>
            <a:ext cx="668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2021.5</a:t>
            </a:r>
            <a:endParaRPr kumimoji="1" lang="zh-TW" altLang="en-US" sz="1200" dirty="0">
              <a:solidFill>
                <a:schemeClr val="accent5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89715" y="1898627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400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花蓮縣學校教室</a:t>
            </a:r>
            <a:endParaRPr kumimoji="1" lang="en-US" altLang="zh-TW" sz="2400" b="1" dirty="0">
              <a:solidFill>
                <a:schemeClr val="accent5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/>
            <a:r>
              <a:rPr kumimoji="1" lang="zh-TW" altLang="en-US" sz="2400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冷氣設備裝設採購案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zh-TW" altLang="en-US" sz="2400" dirty="0">
                <a:latin typeface="Microsoft JhengHei" charset="-120"/>
                <a:ea typeface="Microsoft JhengHei" charset="-120"/>
                <a:cs typeface="Microsoft JhengHei" charset="-120"/>
              </a:rPr>
              <a:t>產品功能</a:t>
            </a:r>
            <a:r>
              <a:rPr lang="en-US" altLang="zh-TW" sz="2400" dirty="0">
                <a:latin typeface="Microsoft JhengHei" charset="-120"/>
                <a:ea typeface="Microsoft JhengHei" charset="-120"/>
                <a:cs typeface="Microsoft JhengHei" charset="-120"/>
              </a:rPr>
              <a:t>-</a:t>
            </a:r>
            <a:r>
              <a:rPr lang="zh-TW" altLang="en-US" sz="2400" dirty="0">
                <a:latin typeface="Microsoft JhengHei" charset="-120"/>
                <a:ea typeface="Microsoft JhengHei" charset="-120"/>
                <a:cs typeface="Microsoft JhengHei" charset="-120"/>
              </a:rPr>
              <a:t>相關標章</a:t>
            </a:r>
            <a:r>
              <a:rPr lang="en-US" altLang="zh-TW" sz="2400" dirty="0">
                <a:latin typeface="Microsoft JhengHei" charset="-120"/>
                <a:ea typeface="Microsoft JhengHei" charset="-120"/>
                <a:cs typeface="Microsoft JhengHei" charset="-120"/>
              </a:rPr>
              <a:t>/</a:t>
            </a:r>
            <a:r>
              <a:rPr lang="zh-TW" altLang="en-US" sz="2400" dirty="0">
                <a:latin typeface="Microsoft JhengHei" charset="-120"/>
                <a:ea typeface="Microsoft JhengHei" charset="-120"/>
                <a:cs typeface="Microsoft JhengHei" charset="-120"/>
              </a:rPr>
              <a:t>其他功能</a:t>
            </a:r>
          </a:p>
        </p:txBody>
      </p:sp>
      <p:sp>
        <p:nvSpPr>
          <p:cNvPr id="230" name="Google Shape;230;p2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49" name="圖片 4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5448" y="1308875"/>
            <a:ext cx="1210336" cy="1784866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911" y="3725530"/>
            <a:ext cx="1203960" cy="1551893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757" y="1204525"/>
            <a:ext cx="1914999" cy="1696761"/>
          </a:xfrm>
          <a:prstGeom prst="rect">
            <a:avLst/>
          </a:prstGeom>
        </p:spPr>
      </p:pic>
      <p:grpSp>
        <p:nvGrpSpPr>
          <p:cNvPr id="52" name="Group 9">
            <a:extLst>
              <a:ext uri="{FF2B5EF4-FFF2-40B4-BE49-F238E27FC236}">
                <a16:creationId xmlns:a16="http://schemas.microsoft.com/office/drawing/2014/main" xmlns="" id="{8D12E292-7137-4989-921F-2F2704705878}"/>
              </a:ext>
            </a:extLst>
          </p:cNvPr>
          <p:cNvGrpSpPr/>
          <p:nvPr/>
        </p:nvGrpSpPr>
        <p:grpSpPr>
          <a:xfrm>
            <a:off x="2621776" y="1339746"/>
            <a:ext cx="3803754" cy="3803754"/>
            <a:chOff x="5692775" y="1570038"/>
            <a:chExt cx="3959225" cy="3836988"/>
          </a:xfrm>
        </p:grpSpPr>
        <p:sp>
          <p:nvSpPr>
            <p:cNvPr id="53" name="Freeform 367">
              <a:extLst>
                <a:ext uri="{FF2B5EF4-FFF2-40B4-BE49-F238E27FC236}">
                  <a16:creationId xmlns:a16="http://schemas.microsoft.com/office/drawing/2014/main" xmlns="" id="{7D0F04F5-1450-447F-84DA-D40DF76C55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7288" y="1651001"/>
              <a:ext cx="1333500" cy="2071688"/>
            </a:xfrm>
            <a:custGeom>
              <a:avLst/>
              <a:gdLst>
                <a:gd name="T0" fmla="*/ 1736 w 3244"/>
                <a:gd name="T1" fmla="*/ 3169 h 5041"/>
                <a:gd name="T2" fmla="*/ 1646 w 3244"/>
                <a:gd name="T3" fmla="*/ 3896 h 5041"/>
                <a:gd name="T4" fmla="*/ 1666 w 3244"/>
                <a:gd name="T5" fmla="*/ 4240 h 5041"/>
                <a:gd name="T6" fmla="*/ 1424 w 3244"/>
                <a:gd name="T7" fmla="*/ 3302 h 5041"/>
                <a:gd name="T8" fmla="*/ 1426 w 3244"/>
                <a:gd name="T9" fmla="*/ 3209 h 5041"/>
                <a:gd name="T10" fmla="*/ 1434 w 3244"/>
                <a:gd name="T11" fmla="*/ 3040 h 5041"/>
                <a:gd name="T12" fmla="*/ 1271 w 3244"/>
                <a:gd name="T13" fmla="*/ 2999 h 5041"/>
                <a:gd name="T14" fmla="*/ 206 w 3244"/>
                <a:gd name="T15" fmla="*/ 1625 h 5041"/>
                <a:gd name="T16" fmla="*/ 1624 w 3244"/>
                <a:gd name="T17" fmla="*/ 207 h 5041"/>
                <a:gd name="T18" fmla="*/ 2983 w 3244"/>
                <a:gd name="T19" fmla="*/ 1220 h 5041"/>
                <a:gd name="T20" fmla="*/ 2989 w 3244"/>
                <a:gd name="T21" fmla="*/ 1240 h 5041"/>
                <a:gd name="T22" fmla="*/ 3003 w 3244"/>
                <a:gd name="T23" fmla="*/ 1291 h 5041"/>
                <a:gd name="T24" fmla="*/ 3003 w 3244"/>
                <a:gd name="T25" fmla="*/ 1294 h 5041"/>
                <a:gd name="T26" fmla="*/ 3024 w 3244"/>
                <a:gd name="T27" fmla="*/ 1399 h 5041"/>
                <a:gd name="T28" fmla="*/ 1736 w 3244"/>
                <a:gd name="T29" fmla="*/ 3169 h 5041"/>
                <a:gd name="T30" fmla="*/ 3244 w 3244"/>
                <a:gd name="T31" fmla="*/ 1508 h 5041"/>
                <a:gd name="T32" fmla="*/ 3203 w 3244"/>
                <a:gd name="T33" fmla="*/ 1243 h 5041"/>
                <a:gd name="T34" fmla="*/ 3203 w 3244"/>
                <a:gd name="T35" fmla="*/ 1243 h 5041"/>
                <a:gd name="T36" fmla="*/ 3203 w 3244"/>
                <a:gd name="T37" fmla="*/ 1242 h 5041"/>
                <a:gd name="T38" fmla="*/ 3187 w 3244"/>
                <a:gd name="T39" fmla="*/ 1181 h 5041"/>
                <a:gd name="T40" fmla="*/ 3185 w 3244"/>
                <a:gd name="T41" fmla="*/ 1173 h 5041"/>
                <a:gd name="T42" fmla="*/ 3181 w 3244"/>
                <a:gd name="T43" fmla="*/ 1161 h 5041"/>
                <a:gd name="T44" fmla="*/ 3181 w 3244"/>
                <a:gd name="T45" fmla="*/ 1161 h 5041"/>
                <a:gd name="T46" fmla="*/ 1624 w 3244"/>
                <a:gd name="T47" fmla="*/ 0 h 5041"/>
                <a:gd name="T48" fmla="*/ 0 w 3244"/>
                <a:gd name="T49" fmla="*/ 1625 h 5041"/>
                <a:gd name="T50" fmla="*/ 1219 w 3244"/>
                <a:gd name="T51" fmla="*/ 3199 h 5041"/>
                <a:gd name="T52" fmla="*/ 1217 w 3244"/>
                <a:gd name="T53" fmla="*/ 3302 h 5041"/>
                <a:gd name="T54" fmla="*/ 2102 w 3244"/>
                <a:gd name="T55" fmla="*/ 5041 h 5041"/>
                <a:gd name="T56" fmla="*/ 1852 w 3244"/>
                <a:gd name="T57" fmla="*/ 3896 h 5041"/>
                <a:gd name="T58" fmla="*/ 1937 w 3244"/>
                <a:gd name="T59" fmla="*/ 3219 h 5041"/>
                <a:gd name="T60" fmla="*/ 3244 w 3244"/>
                <a:gd name="T61" fmla="*/ 1508 h 5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44" h="5041">
                  <a:moveTo>
                    <a:pt x="1736" y="3169"/>
                  </a:moveTo>
                  <a:cubicBezTo>
                    <a:pt x="1676" y="3405"/>
                    <a:pt x="1646" y="3650"/>
                    <a:pt x="1646" y="3896"/>
                  </a:cubicBezTo>
                  <a:cubicBezTo>
                    <a:pt x="1646" y="4011"/>
                    <a:pt x="1652" y="4126"/>
                    <a:pt x="1666" y="4240"/>
                  </a:cubicBezTo>
                  <a:cubicBezTo>
                    <a:pt x="1509" y="3956"/>
                    <a:pt x="1424" y="3634"/>
                    <a:pt x="1424" y="3302"/>
                  </a:cubicBezTo>
                  <a:cubicBezTo>
                    <a:pt x="1424" y="3272"/>
                    <a:pt x="1424" y="3240"/>
                    <a:pt x="1426" y="3209"/>
                  </a:cubicBezTo>
                  <a:lnTo>
                    <a:pt x="1434" y="3040"/>
                  </a:lnTo>
                  <a:lnTo>
                    <a:pt x="1271" y="2999"/>
                  </a:lnTo>
                  <a:cubicBezTo>
                    <a:pt x="644" y="2838"/>
                    <a:pt x="206" y="2273"/>
                    <a:pt x="206" y="1625"/>
                  </a:cubicBezTo>
                  <a:cubicBezTo>
                    <a:pt x="206" y="843"/>
                    <a:pt x="842" y="207"/>
                    <a:pt x="1624" y="207"/>
                  </a:cubicBezTo>
                  <a:cubicBezTo>
                    <a:pt x="2247" y="207"/>
                    <a:pt x="2806" y="623"/>
                    <a:pt x="2983" y="1220"/>
                  </a:cubicBezTo>
                  <a:lnTo>
                    <a:pt x="2989" y="1240"/>
                  </a:lnTo>
                  <a:cubicBezTo>
                    <a:pt x="2994" y="1257"/>
                    <a:pt x="2999" y="1274"/>
                    <a:pt x="3003" y="1291"/>
                  </a:cubicBezTo>
                  <a:lnTo>
                    <a:pt x="3003" y="1294"/>
                  </a:lnTo>
                  <a:cubicBezTo>
                    <a:pt x="3012" y="1329"/>
                    <a:pt x="3019" y="1364"/>
                    <a:pt x="3024" y="1399"/>
                  </a:cubicBezTo>
                  <a:cubicBezTo>
                    <a:pt x="2387" y="1801"/>
                    <a:pt x="1921" y="2439"/>
                    <a:pt x="1736" y="3169"/>
                  </a:cubicBezTo>
                  <a:close/>
                  <a:moveTo>
                    <a:pt x="3244" y="1508"/>
                  </a:moveTo>
                  <a:cubicBezTo>
                    <a:pt x="3238" y="1417"/>
                    <a:pt x="3224" y="1329"/>
                    <a:pt x="3203" y="1243"/>
                  </a:cubicBezTo>
                  <a:lnTo>
                    <a:pt x="3203" y="1243"/>
                  </a:lnTo>
                  <a:lnTo>
                    <a:pt x="3203" y="1242"/>
                  </a:lnTo>
                  <a:cubicBezTo>
                    <a:pt x="3198" y="1222"/>
                    <a:pt x="3193" y="1201"/>
                    <a:pt x="3187" y="1181"/>
                  </a:cubicBezTo>
                  <a:cubicBezTo>
                    <a:pt x="3186" y="1178"/>
                    <a:pt x="3186" y="1176"/>
                    <a:pt x="3185" y="1173"/>
                  </a:cubicBezTo>
                  <a:cubicBezTo>
                    <a:pt x="3184" y="1169"/>
                    <a:pt x="3183" y="1165"/>
                    <a:pt x="3181" y="1161"/>
                  </a:cubicBezTo>
                  <a:lnTo>
                    <a:pt x="3181" y="1161"/>
                  </a:lnTo>
                  <a:cubicBezTo>
                    <a:pt x="2981" y="490"/>
                    <a:pt x="2360" y="0"/>
                    <a:pt x="1624" y="0"/>
                  </a:cubicBezTo>
                  <a:cubicBezTo>
                    <a:pt x="727" y="0"/>
                    <a:pt x="0" y="728"/>
                    <a:pt x="0" y="1625"/>
                  </a:cubicBezTo>
                  <a:cubicBezTo>
                    <a:pt x="0" y="2382"/>
                    <a:pt x="518" y="3019"/>
                    <a:pt x="1219" y="3199"/>
                  </a:cubicBezTo>
                  <a:cubicBezTo>
                    <a:pt x="1218" y="3233"/>
                    <a:pt x="1217" y="3268"/>
                    <a:pt x="1217" y="3302"/>
                  </a:cubicBezTo>
                  <a:cubicBezTo>
                    <a:pt x="1217" y="4017"/>
                    <a:pt x="1566" y="4650"/>
                    <a:pt x="2102" y="5041"/>
                  </a:cubicBezTo>
                  <a:cubicBezTo>
                    <a:pt x="1942" y="4692"/>
                    <a:pt x="1852" y="4304"/>
                    <a:pt x="1852" y="3896"/>
                  </a:cubicBezTo>
                  <a:cubicBezTo>
                    <a:pt x="1852" y="3662"/>
                    <a:pt x="1882" y="3436"/>
                    <a:pt x="1937" y="3219"/>
                  </a:cubicBezTo>
                  <a:cubicBezTo>
                    <a:pt x="2122" y="2487"/>
                    <a:pt x="2603" y="1872"/>
                    <a:pt x="3244" y="150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8">
              <a:extLst>
                <a:ext uri="{FF2B5EF4-FFF2-40B4-BE49-F238E27FC236}">
                  <a16:creationId xmlns:a16="http://schemas.microsoft.com/office/drawing/2014/main" xmlns="" id="{CF1309F2-F414-4703-AA93-A58F704DA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2775" y="3073401"/>
              <a:ext cx="2146300" cy="1408113"/>
            </a:xfrm>
            <a:custGeom>
              <a:avLst/>
              <a:gdLst>
                <a:gd name="T0" fmla="*/ 3956 w 5219"/>
                <a:gd name="T1" fmla="*/ 2447 h 3421"/>
                <a:gd name="T2" fmla="*/ 3356 w 5219"/>
                <a:gd name="T3" fmla="*/ 2351 h 3421"/>
                <a:gd name="T4" fmla="*/ 3267 w 5219"/>
                <a:gd name="T5" fmla="*/ 2320 h 3421"/>
                <a:gd name="T6" fmla="*/ 3110 w 5219"/>
                <a:gd name="T7" fmla="*/ 2260 h 3421"/>
                <a:gd name="T8" fmla="*/ 3019 w 5219"/>
                <a:gd name="T9" fmla="*/ 2402 h 3421"/>
                <a:gd name="T10" fmla="*/ 1823 w 5219"/>
                <a:gd name="T11" fmla="*/ 3060 h 3421"/>
                <a:gd name="T12" fmla="*/ 1384 w 5219"/>
                <a:gd name="T13" fmla="*/ 2990 h 3421"/>
                <a:gd name="T14" fmla="*/ 473 w 5219"/>
                <a:gd name="T15" fmla="*/ 1203 h 3421"/>
                <a:gd name="T16" fmla="*/ 1822 w 5219"/>
                <a:gd name="T17" fmla="*/ 224 h 3421"/>
                <a:gd name="T18" fmla="*/ 1857 w 5219"/>
                <a:gd name="T19" fmla="*/ 224 h 3421"/>
                <a:gd name="T20" fmla="*/ 1877 w 5219"/>
                <a:gd name="T21" fmla="*/ 225 h 3421"/>
                <a:gd name="T22" fmla="*/ 1930 w 5219"/>
                <a:gd name="T23" fmla="*/ 228 h 3421"/>
                <a:gd name="T24" fmla="*/ 1934 w 5219"/>
                <a:gd name="T25" fmla="*/ 228 h 3421"/>
                <a:gd name="T26" fmla="*/ 2040 w 5219"/>
                <a:gd name="T27" fmla="*/ 240 h 3421"/>
                <a:gd name="T28" fmla="*/ 3325 w 5219"/>
                <a:gd name="T29" fmla="*/ 2012 h 3421"/>
                <a:gd name="T30" fmla="*/ 3988 w 5219"/>
                <a:gd name="T31" fmla="*/ 2323 h 3421"/>
                <a:gd name="T32" fmla="*/ 4324 w 5219"/>
                <a:gd name="T33" fmla="*/ 2411 h 3421"/>
                <a:gd name="T34" fmla="*/ 3956 w 5219"/>
                <a:gd name="T35" fmla="*/ 2447 h 3421"/>
                <a:gd name="T36" fmla="*/ 4052 w 5219"/>
                <a:gd name="T37" fmla="*/ 2126 h 3421"/>
                <a:gd name="T38" fmla="*/ 3435 w 5219"/>
                <a:gd name="T39" fmla="*/ 1837 h 3421"/>
                <a:gd name="T40" fmla="*/ 2212 w 5219"/>
                <a:gd name="T41" fmla="*/ 65 h 3421"/>
                <a:gd name="T42" fmla="*/ 1946 w 5219"/>
                <a:gd name="T43" fmla="*/ 22 h 3421"/>
                <a:gd name="T44" fmla="*/ 1946 w 5219"/>
                <a:gd name="T45" fmla="*/ 22 h 3421"/>
                <a:gd name="T46" fmla="*/ 1883 w 5219"/>
                <a:gd name="T47" fmla="*/ 18 h 3421"/>
                <a:gd name="T48" fmla="*/ 1875 w 5219"/>
                <a:gd name="T49" fmla="*/ 18 h 3421"/>
                <a:gd name="T50" fmla="*/ 1862 w 5219"/>
                <a:gd name="T51" fmla="*/ 17 h 3421"/>
                <a:gd name="T52" fmla="*/ 1862 w 5219"/>
                <a:gd name="T53" fmla="*/ 18 h 3421"/>
                <a:gd name="T54" fmla="*/ 277 w 5219"/>
                <a:gd name="T55" fmla="*/ 1139 h 3421"/>
                <a:gd name="T56" fmla="*/ 1320 w 5219"/>
                <a:gd name="T57" fmla="*/ 3187 h 3421"/>
                <a:gd name="T58" fmla="*/ 3194 w 5219"/>
                <a:gd name="T59" fmla="*/ 2513 h 3421"/>
                <a:gd name="T60" fmla="*/ 3292 w 5219"/>
                <a:gd name="T61" fmla="*/ 2547 h 3421"/>
                <a:gd name="T62" fmla="*/ 5219 w 5219"/>
                <a:gd name="T63" fmla="*/ 2242 h 3421"/>
                <a:gd name="T64" fmla="*/ 4052 w 5219"/>
                <a:gd name="T65" fmla="*/ 2126 h 3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19" h="3421">
                  <a:moveTo>
                    <a:pt x="3956" y="2447"/>
                  </a:moveTo>
                  <a:cubicBezTo>
                    <a:pt x="3753" y="2447"/>
                    <a:pt x="3551" y="2414"/>
                    <a:pt x="3356" y="2351"/>
                  </a:cubicBezTo>
                  <a:cubicBezTo>
                    <a:pt x="3327" y="2342"/>
                    <a:pt x="3297" y="2331"/>
                    <a:pt x="3267" y="2320"/>
                  </a:cubicBezTo>
                  <a:lnTo>
                    <a:pt x="3110" y="2260"/>
                  </a:lnTo>
                  <a:lnTo>
                    <a:pt x="3019" y="2402"/>
                  </a:lnTo>
                  <a:cubicBezTo>
                    <a:pt x="2762" y="2808"/>
                    <a:pt x="2303" y="3060"/>
                    <a:pt x="1823" y="3060"/>
                  </a:cubicBezTo>
                  <a:cubicBezTo>
                    <a:pt x="1674" y="3060"/>
                    <a:pt x="1527" y="3037"/>
                    <a:pt x="1384" y="2990"/>
                  </a:cubicBezTo>
                  <a:cubicBezTo>
                    <a:pt x="640" y="2749"/>
                    <a:pt x="232" y="1947"/>
                    <a:pt x="473" y="1203"/>
                  </a:cubicBezTo>
                  <a:cubicBezTo>
                    <a:pt x="664" y="617"/>
                    <a:pt x="1206" y="224"/>
                    <a:pt x="1822" y="224"/>
                  </a:cubicBezTo>
                  <a:cubicBezTo>
                    <a:pt x="1833" y="224"/>
                    <a:pt x="1845" y="224"/>
                    <a:pt x="1857" y="224"/>
                  </a:cubicBezTo>
                  <a:lnTo>
                    <a:pt x="1877" y="225"/>
                  </a:lnTo>
                  <a:cubicBezTo>
                    <a:pt x="1895" y="225"/>
                    <a:pt x="1913" y="226"/>
                    <a:pt x="1930" y="228"/>
                  </a:cubicBezTo>
                  <a:lnTo>
                    <a:pt x="1934" y="228"/>
                  </a:lnTo>
                  <a:cubicBezTo>
                    <a:pt x="1970" y="231"/>
                    <a:pt x="2005" y="235"/>
                    <a:pt x="2040" y="240"/>
                  </a:cubicBezTo>
                  <a:cubicBezTo>
                    <a:pt x="2226" y="970"/>
                    <a:pt x="2688" y="1611"/>
                    <a:pt x="3325" y="2012"/>
                  </a:cubicBezTo>
                  <a:cubicBezTo>
                    <a:pt x="3532" y="2142"/>
                    <a:pt x="3755" y="2247"/>
                    <a:pt x="3988" y="2323"/>
                  </a:cubicBezTo>
                  <a:cubicBezTo>
                    <a:pt x="4099" y="2359"/>
                    <a:pt x="4211" y="2388"/>
                    <a:pt x="4324" y="2411"/>
                  </a:cubicBezTo>
                  <a:cubicBezTo>
                    <a:pt x="4203" y="2434"/>
                    <a:pt x="4080" y="2447"/>
                    <a:pt x="3956" y="2447"/>
                  </a:cubicBezTo>
                  <a:close/>
                  <a:moveTo>
                    <a:pt x="4052" y="2126"/>
                  </a:moveTo>
                  <a:cubicBezTo>
                    <a:pt x="3830" y="2054"/>
                    <a:pt x="3624" y="1956"/>
                    <a:pt x="3435" y="1837"/>
                  </a:cubicBezTo>
                  <a:cubicBezTo>
                    <a:pt x="2796" y="1434"/>
                    <a:pt x="2359" y="787"/>
                    <a:pt x="2212" y="65"/>
                  </a:cubicBezTo>
                  <a:cubicBezTo>
                    <a:pt x="2123" y="43"/>
                    <a:pt x="2035" y="29"/>
                    <a:pt x="1946" y="22"/>
                  </a:cubicBezTo>
                  <a:lnTo>
                    <a:pt x="1946" y="22"/>
                  </a:lnTo>
                  <a:cubicBezTo>
                    <a:pt x="1925" y="20"/>
                    <a:pt x="1904" y="19"/>
                    <a:pt x="1883" y="18"/>
                  </a:cubicBezTo>
                  <a:cubicBezTo>
                    <a:pt x="1880" y="18"/>
                    <a:pt x="1877" y="18"/>
                    <a:pt x="1875" y="18"/>
                  </a:cubicBezTo>
                  <a:cubicBezTo>
                    <a:pt x="1870" y="18"/>
                    <a:pt x="1866" y="17"/>
                    <a:pt x="1862" y="17"/>
                  </a:cubicBezTo>
                  <a:lnTo>
                    <a:pt x="1862" y="18"/>
                  </a:lnTo>
                  <a:cubicBezTo>
                    <a:pt x="1162" y="0"/>
                    <a:pt x="504" y="440"/>
                    <a:pt x="277" y="1139"/>
                  </a:cubicBezTo>
                  <a:cubicBezTo>
                    <a:pt x="0" y="1993"/>
                    <a:pt x="467" y="2909"/>
                    <a:pt x="1320" y="3187"/>
                  </a:cubicBezTo>
                  <a:cubicBezTo>
                    <a:pt x="2041" y="3421"/>
                    <a:pt x="2806" y="3124"/>
                    <a:pt x="3194" y="2513"/>
                  </a:cubicBezTo>
                  <a:cubicBezTo>
                    <a:pt x="3226" y="2525"/>
                    <a:pt x="3259" y="2537"/>
                    <a:pt x="3292" y="2547"/>
                  </a:cubicBezTo>
                  <a:cubicBezTo>
                    <a:pt x="3971" y="2768"/>
                    <a:pt x="4681" y="2632"/>
                    <a:pt x="5219" y="2242"/>
                  </a:cubicBezTo>
                  <a:cubicBezTo>
                    <a:pt x="4838" y="2287"/>
                    <a:pt x="4441" y="2253"/>
                    <a:pt x="4052" y="2126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69">
              <a:extLst>
                <a:ext uri="{FF2B5EF4-FFF2-40B4-BE49-F238E27FC236}">
                  <a16:creationId xmlns:a16="http://schemas.microsoft.com/office/drawing/2014/main" xmlns="" id="{6D58E0F4-A075-4727-8621-0539363EC3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5" y="3398838"/>
              <a:ext cx="1476375" cy="2008188"/>
            </a:xfrm>
            <a:custGeom>
              <a:avLst/>
              <a:gdLst>
                <a:gd name="T0" fmla="*/ 2912 w 3591"/>
                <a:gd name="T1" fmla="*/ 3878 h 4886"/>
                <a:gd name="T2" fmla="*/ 1764 w 3591"/>
                <a:gd name="T3" fmla="*/ 4463 h 4886"/>
                <a:gd name="T4" fmla="*/ 931 w 3591"/>
                <a:gd name="T5" fmla="*/ 4192 h 4886"/>
                <a:gd name="T6" fmla="*/ 428 w 3591"/>
                <a:gd name="T7" fmla="*/ 2573 h 4886"/>
                <a:gd name="T8" fmla="*/ 435 w 3591"/>
                <a:gd name="T9" fmla="*/ 2552 h 4886"/>
                <a:gd name="T10" fmla="*/ 454 w 3591"/>
                <a:gd name="T11" fmla="*/ 2505 h 4886"/>
                <a:gd name="T12" fmla="*/ 457 w 3591"/>
                <a:gd name="T13" fmla="*/ 2497 h 4886"/>
                <a:gd name="T14" fmla="*/ 500 w 3591"/>
                <a:gd name="T15" fmla="*/ 2404 h 4886"/>
                <a:gd name="T16" fmla="*/ 694 w 3591"/>
                <a:gd name="T17" fmla="*/ 2410 h 4886"/>
                <a:gd name="T18" fmla="*/ 2582 w 3591"/>
                <a:gd name="T19" fmla="*/ 1730 h 4886"/>
                <a:gd name="T20" fmla="*/ 3082 w 3591"/>
                <a:gd name="T21" fmla="*/ 1195 h 4886"/>
                <a:gd name="T22" fmla="*/ 3269 w 3591"/>
                <a:gd name="T23" fmla="*/ 905 h 4886"/>
                <a:gd name="T24" fmla="*/ 2914 w 3591"/>
                <a:gd name="T25" fmla="*/ 1805 h 4886"/>
                <a:gd name="T26" fmla="*/ 2857 w 3591"/>
                <a:gd name="T27" fmla="*/ 1880 h 4886"/>
                <a:gd name="T28" fmla="*/ 2751 w 3591"/>
                <a:gd name="T29" fmla="*/ 2011 h 4886"/>
                <a:gd name="T30" fmla="*/ 2859 w 3591"/>
                <a:gd name="T31" fmla="*/ 2141 h 4886"/>
                <a:gd name="T32" fmla="*/ 2912 w 3591"/>
                <a:gd name="T33" fmla="*/ 3878 h 4886"/>
                <a:gd name="T34" fmla="*/ 3081 w 3591"/>
                <a:gd name="T35" fmla="*/ 1927 h 4886"/>
                <a:gd name="T36" fmla="*/ 3386 w 3591"/>
                <a:gd name="T37" fmla="*/ 0 h 4886"/>
                <a:gd name="T38" fmla="*/ 2915 w 3591"/>
                <a:gd name="T39" fmla="*/ 1073 h 4886"/>
                <a:gd name="T40" fmla="*/ 2450 w 3591"/>
                <a:gd name="T41" fmla="*/ 1571 h 4886"/>
                <a:gd name="T42" fmla="*/ 386 w 3591"/>
                <a:gd name="T43" fmla="*/ 2186 h 4886"/>
                <a:gd name="T44" fmla="*/ 263 w 3591"/>
                <a:gd name="T45" fmla="*/ 2426 h 4886"/>
                <a:gd name="T46" fmla="*/ 263 w 3591"/>
                <a:gd name="T47" fmla="*/ 2425 h 4886"/>
                <a:gd name="T48" fmla="*/ 263 w 3591"/>
                <a:gd name="T49" fmla="*/ 2426 h 4886"/>
                <a:gd name="T50" fmla="*/ 240 w 3591"/>
                <a:gd name="T51" fmla="*/ 2485 h 4886"/>
                <a:gd name="T52" fmla="*/ 237 w 3591"/>
                <a:gd name="T53" fmla="*/ 2493 h 4886"/>
                <a:gd name="T54" fmla="*/ 233 w 3591"/>
                <a:gd name="T55" fmla="*/ 2504 h 4886"/>
                <a:gd name="T56" fmla="*/ 233 w 3591"/>
                <a:gd name="T57" fmla="*/ 2505 h 4886"/>
                <a:gd name="T58" fmla="*/ 810 w 3591"/>
                <a:gd name="T59" fmla="*/ 4359 h 4886"/>
                <a:gd name="T60" fmla="*/ 3079 w 3591"/>
                <a:gd name="T61" fmla="*/ 3999 h 4886"/>
                <a:gd name="T62" fmla="*/ 3018 w 3591"/>
                <a:gd name="T63" fmla="*/ 2009 h 4886"/>
                <a:gd name="T64" fmla="*/ 3081 w 3591"/>
                <a:gd name="T65" fmla="*/ 1927 h 4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91" h="4886">
                  <a:moveTo>
                    <a:pt x="2912" y="3878"/>
                  </a:moveTo>
                  <a:cubicBezTo>
                    <a:pt x="2646" y="4244"/>
                    <a:pt x="2217" y="4463"/>
                    <a:pt x="1764" y="4463"/>
                  </a:cubicBezTo>
                  <a:cubicBezTo>
                    <a:pt x="1463" y="4463"/>
                    <a:pt x="1175" y="4369"/>
                    <a:pt x="931" y="4192"/>
                  </a:cubicBezTo>
                  <a:cubicBezTo>
                    <a:pt x="428" y="3826"/>
                    <a:pt x="221" y="3160"/>
                    <a:pt x="428" y="2573"/>
                  </a:cubicBezTo>
                  <a:lnTo>
                    <a:pt x="435" y="2552"/>
                  </a:lnTo>
                  <a:cubicBezTo>
                    <a:pt x="441" y="2537"/>
                    <a:pt x="447" y="2521"/>
                    <a:pt x="454" y="2505"/>
                  </a:cubicBezTo>
                  <a:lnTo>
                    <a:pt x="457" y="2497"/>
                  </a:lnTo>
                  <a:cubicBezTo>
                    <a:pt x="470" y="2466"/>
                    <a:pt x="484" y="2435"/>
                    <a:pt x="500" y="2404"/>
                  </a:cubicBezTo>
                  <a:cubicBezTo>
                    <a:pt x="565" y="2408"/>
                    <a:pt x="630" y="2410"/>
                    <a:pt x="694" y="2410"/>
                  </a:cubicBezTo>
                  <a:cubicBezTo>
                    <a:pt x="1384" y="2410"/>
                    <a:pt x="2054" y="2169"/>
                    <a:pt x="2582" y="1730"/>
                  </a:cubicBezTo>
                  <a:cubicBezTo>
                    <a:pt x="2770" y="1573"/>
                    <a:pt x="2938" y="1393"/>
                    <a:pt x="3082" y="1195"/>
                  </a:cubicBezTo>
                  <a:cubicBezTo>
                    <a:pt x="3150" y="1101"/>
                    <a:pt x="3213" y="1004"/>
                    <a:pt x="3269" y="905"/>
                  </a:cubicBezTo>
                  <a:cubicBezTo>
                    <a:pt x="3228" y="1226"/>
                    <a:pt x="3108" y="1537"/>
                    <a:pt x="2914" y="1805"/>
                  </a:cubicBezTo>
                  <a:cubicBezTo>
                    <a:pt x="2896" y="1830"/>
                    <a:pt x="2877" y="1855"/>
                    <a:pt x="2857" y="1880"/>
                  </a:cubicBezTo>
                  <a:lnTo>
                    <a:pt x="2751" y="2011"/>
                  </a:lnTo>
                  <a:lnTo>
                    <a:pt x="2859" y="2141"/>
                  </a:lnTo>
                  <a:cubicBezTo>
                    <a:pt x="3271" y="2639"/>
                    <a:pt x="3293" y="3354"/>
                    <a:pt x="2912" y="3878"/>
                  </a:cubicBezTo>
                  <a:close/>
                  <a:moveTo>
                    <a:pt x="3081" y="1927"/>
                  </a:moveTo>
                  <a:cubicBezTo>
                    <a:pt x="3501" y="1348"/>
                    <a:pt x="3591" y="631"/>
                    <a:pt x="3386" y="0"/>
                  </a:cubicBezTo>
                  <a:cubicBezTo>
                    <a:pt x="3311" y="376"/>
                    <a:pt x="3156" y="743"/>
                    <a:pt x="2915" y="1073"/>
                  </a:cubicBezTo>
                  <a:cubicBezTo>
                    <a:pt x="2778" y="1262"/>
                    <a:pt x="2621" y="1428"/>
                    <a:pt x="2450" y="1571"/>
                  </a:cubicBezTo>
                  <a:cubicBezTo>
                    <a:pt x="1869" y="2054"/>
                    <a:pt x="1119" y="2269"/>
                    <a:pt x="386" y="2186"/>
                  </a:cubicBezTo>
                  <a:cubicBezTo>
                    <a:pt x="338" y="2264"/>
                    <a:pt x="297" y="2344"/>
                    <a:pt x="263" y="2426"/>
                  </a:cubicBezTo>
                  <a:lnTo>
                    <a:pt x="263" y="2425"/>
                  </a:lnTo>
                  <a:lnTo>
                    <a:pt x="263" y="2426"/>
                  </a:lnTo>
                  <a:cubicBezTo>
                    <a:pt x="255" y="2445"/>
                    <a:pt x="247" y="2465"/>
                    <a:pt x="240" y="2485"/>
                  </a:cubicBezTo>
                  <a:cubicBezTo>
                    <a:pt x="239" y="2487"/>
                    <a:pt x="238" y="2490"/>
                    <a:pt x="237" y="2493"/>
                  </a:cubicBezTo>
                  <a:cubicBezTo>
                    <a:pt x="235" y="2497"/>
                    <a:pt x="234" y="2500"/>
                    <a:pt x="233" y="2504"/>
                  </a:cubicBezTo>
                  <a:lnTo>
                    <a:pt x="233" y="2505"/>
                  </a:lnTo>
                  <a:cubicBezTo>
                    <a:pt x="0" y="3165"/>
                    <a:pt x="215" y="3926"/>
                    <a:pt x="810" y="4359"/>
                  </a:cubicBezTo>
                  <a:cubicBezTo>
                    <a:pt x="1536" y="4886"/>
                    <a:pt x="2552" y="4725"/>
                    <a:pt x="3079" y="3999"/>
                  </a:cubicBezTo>
                  <a:cubicBezTo>
                    <a:pt x="3525" y="3386"/>
                    <a:pt x="3479" y="2567"/>
                    <a:pt x="3018" y="2009"/>
                  </a:cubicBezTo>
                  <a:cubicBezTo>
                    <a:pt x="3039" y="1982"/>
                    <a:pt x="3060" y="1955"/>
                    <a:pt x="3081" y="192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70">
              <a:extLst>
                <a:ext uri="{FF2B5EF4-FFF2-40B4-BE49-F238E27FC236}">
                  <a16:creationId xmlns:a16="http://schemas.microsoft.com/office/drawing/2014/main" xmlns="" id="{E12CA16A-D473-4831-A2D5-E31C2AF9E5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5" y="2752726"/>
              <a:ext cx="1743075" cy="1738313"/>
            </a:xfrm>
            <a:custGeom>
              <a:avLst/>
              <a:gdLst>
                <a:gd name="T0" fmla="*/ 3229 w 4237"/>
                <a:gd name="T1" fmla="*/ 3630 h 4229"/>
                <a:gd name="T2" fmla="*/ 2397 w 4237"/>
                <a:gd name="T3" fmla="*/ 3900 h 4229"/>
                <a:gd name="T4" fmla="*/ 1534 w 4237"/>
                <a:gd name="T5" fmla="*/ 3609 h 4229"/>
                <a:gd name="T6" fmla="*/ 1516 w 4237"/>
                <a:gd name="T7" fmla="*/ 3595 h 4229"/>
                <a:gd name="T8" fmla="*/ 1482 w 4237"/>
                <a:gd name="T9" fmla="*/ 3567 h 4229"/>
                <a:gd name="T10" fmla="*/ 1397 w 4237"/>
                <a:gd name="T11" fmla="*/ 3484 h 4229"/>
                <a:gd name="T12" fmla="*/ 1397 w 4237"/>
                <a:gd name="T13" fmla="*/ 1299 h 4229"/>
                <a:gd name="T14" fmla="*/ 1043 w 4237"/>
                <a:gd name="T15" fmla="*/ 658 h 4229"/>
                <a:gd name="T16" fmla="*/ 825 w 4237"/>
                <a:gd name="T17" fmla="*/ 391 h 4229"/>
                <a:gd name="T18" fmla="*/ 1572 w 4237"/>
                <a:gd name="T19" fmla="*/ 1007 h 4229"/>
                <a:gd name="T20" fmla="*/ 1625 w 4237"/>
                <a:gd name="T21" fmla="*/ 1085 h 4229"/>
                <a:gd name="T22" fmla="*/ 1717 w 4237"/>
                <a:gd name="T23" fmla="*/ 1225 h 4229"/>
                <a:gd name="T24" fmla="*/ 1874 w 4237"/>
                <a:gd name="T25" fmla="*/ 1163 h 4229"/>
                <a:gd name="T26" fmla="*/ 2394 w 4237"/>
                <a:gd name="T27" fmla="*/ 1064 h 4229"/>
                <a:gd name="T28" fmla="*/ 3542 w 4237"/>
                <a:gd name="T29" fmla="*/ 1649 h 4229"/>
                <a:gd name="T30" fmla="*/ 3229 w 4237"/>
                <a:gd name="T31" fmla="*/ 3630 h 4229"/>
                <a:gd name="T32" fmla="*/ 3710 w 4237"/>
                <a:gd name="T33" fmla="*/ 1527 h 4229"/>
                <a:gd name="T34" fmla="*/ 1798 w 4237"/>
                <a:gd name="T35" fmla="*/ 971 h 4229"/>
                <a:gd name="T36" fmla="*/ 1739 w 4237"/>
                <a:gd name="T37" fmla="*/ 886 h 4229"/>
                <a:gd name="T38" fmla="*/ 0 w 4237"/>
                <a:gd name="T39" fmla="*/ 0 h 4229"/>
                <a:gd name="T40" fmla="*/ 876 w 4237"/>
                <a:gd name="T41" fmla="*/ 779 h 4229"/>
                <a:gd name="T42" fmla="*/ 1205 w 4237"/>
                <a:gd name="T43" fmla="*/ 1376 h 4229"/>
                <a:gd name="T44" fmla="*/ 1153 w 4237"/>
                <a:gd name="T45" fmla="*/ 3529 h 4229"/>
                <a:gd name="T46" fmla="*/ 1342 w 4237"/>
                <a:gd name="T47" fmla="*/ 3720 h 4229"/>
                <a:gd name="T48" fmla="*/ 1342 w 4237"/>
                <a:gd name="T49" fmla="*/ 3720 h 4229"/>
                <a:gd name="T50" fmla="*/ 1342 w 4237"/>
                <a:gd name="T51" fmla="*/ 3720 h 4229"/>
                <a:gd name="T52" fmla="*/ 1392 w 4237"/>
                <a:gd name="T53" fmla="*/ 3760 h 4229"/>
                <a:gd name="T54" fmla="*/ 1398 w 4237"/>
                <a:gd name="T55" fmla="*/ 3765 h 4229"/>
                <a:gd name="T56" fmla="*/ 1408 w 4237"/>
                <a:gd name="T57" fmla="*/ 3773 h 4229"/>
                <a:gd name="T58" fmla="*/ 1408 w 4237"/>
                <a:gd name="T59" fmla="*/ 3773 h 4229"/>
                <a:gd name="T60" fmla="*/ 3350 w 4237"/>
                <a:gd name="T61" fmla="*/ 3797 h 4229"/>
                <a:gd name="T62" fmla="*/ 3710 w 4237"/>
                <a:gd name="T63" fmla="*/ 1527 h 4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37" h="4229">
                  <a:moveTo>
                    <a:pt x="3229" y="3630"/>
                  </a:moveTo>
                  <a:cubicBezTo>
                    <a:pt x="2985" y="3807"/>
                    <a:pt x="2697" y="3900"/>
                    <a:pt x="2397" y="3900"/>
                  </a:cubicBezTo>
                  <a:cubicBezTo>
                    <a:pt x="2086" y="3900"/>
                    <a:pt x="1780" y="3797"/>
                    <a:pt x="1534" y="3609"/>
                  </a:cubicBezTo>
                  <a:lnTo>
                    <a:pt x="1516" y="3595"/>
                  </a:lnTo>
                  <a:cubicBezTo>
                    <a:pt x="1505" y="3586"/>
                    <a:pt x="1493" y="3577"/>
                    <a:pt x="1482" y="3567"/>
                  </a:cubicBezTo>
                  <a:lnTo>
                    <a:pt x="1397" y="3484"/>
                  </a:lnTo>
                  <a:cubicBezTo>
                    <a:pt x="1674" y="2785"/>
                    <a:pt x="1676" y="1997"/>
                    <a:pt x="1397" y="1299"/>
                  </a:cubicBezTo>
                  <a:cubicBezTo>
                    <a:pt x="1307" y="1073"/>
                    <a:pt x="1188" y="857"/>
                    <a:pt x="1043" y="658"/>
                  </a:cubicBezTo>
                  <a:cubicBezTo>
                    <a:pt x="975" y="564"/>
                    <a:pt x="902" y="475"/>
                    <a:pt x="825" y="391"/>
                  </a:cubicBezTo>
                  <a:cubicBezTo>
                    <a:pt x="1118" y="529"/>
                    <a:pt x="1377" y="739"/>
                    <a:pt x="1572" y="1007"/>
                  </a:cubicBezTo>
                  <a:cubicBezTo>
                    <a:pt x="1589" y="1031"/>
                    <a:pt x="1607" y="1057"/>
                    <a:pt x="1625" y="1085"/>
                  </a:cubicBezTo>
                  <a:lnTo>
                    <a:pt x="1717" y="1225"/>
                  </a:lnTo>
                  <a:lnTo>
                    <a:pt x="1874" y="1163"/>
                  </a:lnTo>
                  <a:cubicBezTo>
                    <a:pt x="2040" y="1097"/>
                    <a:pt x="2215" y="1064"/>
                    <a:pt x="2394" y="1064"/>
                  </a:cubicBezTo>
                  <a:cubicBezTo>
                    <a:pt x="2847" y="1064"/>
                    <a:pt x="3276" y="1283"/>
                    <a:pt x="3542" y="1649"/>
                  </a:cubicBezTo>
                  <a:cubicBezTo>
                    <a:pt x="4002" y="2281"/>
                    <a:pt x="3861" y="3170"/>
                    <a:pt x="3229" y="3630"/>
                  </a:cubicBezTo>
                  <a:close/>
                  <a:moveTo>
                    <a:pt x="3710" y="1527"/>
                  </a:moveTo>
                  <a:cubicBezTo>
                    <a:pt x="3264" y="915"/>
                    <a:pt x="2471" y="705"/>
                    <a:pt x="1798" y="971"/>
                  </a:cubicBezTo>
                  <a:cubicBezTo>
                    <a:pt x="1779" y="942"/>
                    <a:pt x="1759" y="914"/>
                    <a:pt x="1739" y="886"/>
                  </a:cubicBezTo>
                  <a:cubicBezTo>
                    <a:pt x="1319" y="308"/>
                    <a:pt x="664" y="1"/>
                    <a:pt x="0" y="0"/>
                  </a:cubicBezTo>
                  <a:cubicBezTo>
                    <a:pt x="335" y="188"/>
                    <a:pt x="636" y="449"/>
                    <a:pt x="876" y="779"/>
                  </a:cubicBezTo>
                  <a:cubicBezTo>
                    <a:pt x="1013" y="968"/>
                    <a:pt x="1123" y="1169"/>
                    <a:pt x="1205" y="1376"/>
                  </a:cubicBezTo>
                  <a:cubicBezTo>
                    <a:pt x="1486" y="2078"/>
                    <a:pt x="1458" y="2858"/>
                    <a:pt x="1153" y="3529"/>
                  </a:cubicBezTo>
                  <a:cubicBezTo>
                    <a:pt x="1212" y="3599"/>
                    <a:pt x="1275" y="3662"/>
                    <a:pt x="1342" y="3720"/>
                  </a:cubicBezTo>
                  <a:lnTo>
                    <a:pt x="1342" y="3720"/>
                  </a:lnTo>
                  <a:lnTo>
                    <a:pt x="1342" y="3720"/>
                  </a:lnTo>
                  <a:cubicBezTo>
                    <a:pt x="1359" y="3734"/>
                    <a:pt x="1375" y="3747"/>
                    <a:pt x="1392" y="3760"/>
                  </a:cubicBezTo>
                  <a:cubicBezTo>
                    <a:pt x="1394" y="3762"/>
                    <a:pt x="1396" y="3764"/>
                    <a:pt x="1398" y="3765"/>
                  </a:cubicBezTo>
                  <a:cubicBezTo>
                    <a:pt x="1402" y="3768"/>
                    <a:pt x="1405" y="3770"/>
                    <a:pt x="1408" y="3773"/>
                  </a:cubicBezTo>
                  <a:lnTo>
                    <a:pt x="1408" y="3773"/>
                  </a:lnTo>
                  <a:cubicBezTo>
                    <a:pt x="1964" y="4198"/>
                    <a:pt x="2755" y="4229"/>
                    <a:pt x="3350" y="3797"/>
                  </a:cubicBezTo>
                  <a:cubicBezTo>
                    <a:pt x="4076" y="3269"/>
                    <a:pt x="4237" y="2253"/>
                    <a:pt x="3710" y="152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71">
              <a:extLst>
                <a:ext uri="{FF2B5EF4-FFF2-40B4-BE49-F238E27FC236}">
                  <a16:creationId xmlns:a16="http://schemas.microsoft.com/office/drawing/2014/main" xmlns="" id="{D835CFE6-4C90-4EB4-8C07-95552ED374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3275" y="1570038"/>
              <a:ext cx="2005013" cy="1370013"/>
            </a:xfrm>
            <a:custGeom>
              <a:avLst/>
              <a:gdLst>
                <a:gd name="T0" fmla="*/ 3907 w 4874"/>
                <a:gd name="T1" fmla="*/ 2989 h 3333"/>
                <a:gd name="T2" fmla="*/ 3888 w 4874"/>
                <a:gd name="T3" fmla="*/ 3002 h 3333"/>
                <a:gd name="T4" fmla="*/ 3852 w 4874"/>
                <a:gd name="T5" fmla="*/ 3026 h 3333"/>
                <a:gd name="T6" fmla="*/ 3831 w 4874"/>
                <a:gd name="T7" fmla="*/ 3036 h 3333"/>
                <a:gd name="T8" fmla="*/ 3826 w 4874"/>
                <a:gd name="T9" fmla="*/ 3042 h 3333"/>
                <a:gd name="T10" fmla="*/ 3749 w 4874"/>
                <a:gd name="T11" fmla="*/ 3084 h 3333"/>
                <a:gd name="T12" fmla="*/ 1860 w 4874"/>
                <a:gd name="T13" fmla="*/ 2399 h 3333"/>
                <a:gd name="T14" fmla="*/ 1668 w 4874"/>
                <a:gd name="T15" fmla="*/ 2406 h 3333"/>
                <a:gd name="T16" fmla="*/ 948 w 4874"/>
                <a:gd name="T17" fmla="*/ 2544 h 3333"/>
                <a:gd name="T18" fmla="*/ 627 w 4874"/>
                <a:gd name="T19" fmla="*/ 2669 h 3333"/>
                <a:gd name="T20" fmla="*/ 1444 w 4874"/>
                <a:gd name="T21" fmla="*/ 2150 h 3333"/>
                <a:gd name="T22" fmla="*/ 1534 w 4874"/>
                <a:gd name="T23" fmla="*/ 2123 h 3333"/>
                <a:gd name="T24" fmla="*/ 1696 w 4874"/>
                <a:gd name="T25" fmla="*/ 2079 h 3333"/>
                <a:gd name="T26" fmla="*/ 1686 w 4874"/>
                <a:gd name="T27" fmla="*/ 1911 h 3333"/>
                <a:gd name="T28" fmla="*/ 2663 w 4874"/>
                <a:gd name="T29" fmla="*/ 474 h 3333"/>
                <a:gd name="T30" fmla="*/ 3102 w 4874"/>
                <a:gd name="T31" fmla="*/ 404 h 3333"/>
                <a:gd name="T32" fmla="*/ 4450 w 4874"/>
                <a:gd name="T33" fmla="*/ 1384 h 3333"/>
                <a:gd name="T34" fmla="*/ 3907 w 4874"/>
                <a:gd name="T35" fmla="*/ 2989 h 3333"/>
                <a:gd name="T36" fmla="*/ 4647 w 4874"/>
                <a:gd name="T37" fmla="*/ 1320 h 3333"/>
                <a:gd name="T38" fmla="*/ 2599 w 4874"/>
                <a:gd name="T39" fmla="*/ 277 h 3333"/>
                <a:gd name="T40" fmla="*/ 1479 w 4874"/>
                <a:gd name="T41" fmla="*/ 1924 h 3333"/>
                <a:gd name="T42" fmla="*/ 1380 w 4874"/>
                <a:gd name="T43" fmla="*/ 1953 h 3333"/>
                <a:gd name="T44" fmla="*/ 0 w 4874"/>
                <a:gd name="T45" fmla="*/ 3333 h 3333"/>
                <a:gd name="T46" fmla="*/ 1012 w 4874"/>
                <a:gd name="T47" fmla="*/ 2741 h 3333"/>
                <a:gd name="T48" fmla="*/ 1681 w 4874"/>
                <a:gd name="T49" fmla="*/ 2612 h 3333"/>
                <a:gd name="T50" fmla="*/ 3713 w 4874"/>
                <a:gd name="T51" fmla="*/ 3327 h 3333"/>
                <a:gd name="T52" fmla="*/ 3953 w 4874"/>
                <a:gd name="T53" fmla="*/ 3206 h 3333"/>
                <a:gd name="T54" fmla="*/ 3953 w 4874"/>
                <a:gd name="T55" fmla="*/ 3206 h 3333"/>
                <a:gd name="T56" fmla="*/ 3953 w 4874"/>
                <a:gd name="T57" fmla="*/ 3206 h 3333"/>
                <a:gd name="T58" fmla="*/ 4006 w 4874"/>
                <a:gd name="T59" fmla="*/ 3172 h 3333"/>
                <a:gd name="T60" fmla="*/ 4013 w 4874"/>
                <a:gd name="T61" fmla="*/ 3167 h 3333"/>
                <a:gd name="T62" fmla="*/ 4024 w 4874"/>
                <a:gd name="T63" fmla="*/ 3160 h 3333"/>
                <a:gd name="T64" fmla="*/ 4024 w 4874"/>
                <a:gd name="T65" fmla="*/ 3160 h 3333"/>
                <a:gd name="T66" fmla="*/ 4647 w 4874"/>
                <a:gd name="T67" fmla="*/ 1320 h 3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74" h="3333">
                  <a:moveTo>
                    <a:pt x="3907" y="2989"/>
                  </a:moveTo>
                  <a:lnTo>
                    <a:pt x="3888" y="3002"/>
                  </a:lnTo>
                  <a:cubicBezTo>
                    <a:pt x="3876" y="3010"/>
                    <a:pt x="3864" y="3018"/>
                    <a:pt x="3852" y="3026"/>
                  </a:cubicBezTo>
                  <a:lnTo>
                    <a:pt x="3831" y="3036"/>
                  </a:lnTo>
                  <a:lnTo>
                    <a:pt x="3826" y="3042"/>
                  </a:lnTo>
                  <a:cubicBezTo>
                    <a:pt x="3800" y="3056"/>
                    <a:pt x="3775" y="3071"/>
                    <a:pt x="3749" y="3084"/>
                  </a:cubicBezTo>
                  <a:cubicBezTo>
                    <a:pt x="3218" y="2642"/>
                    <a:pt x="2552" y="2399"/>
                    <a:pt x="1860" y="2399"/>
                  </a:cubicBezTo>
                  <a:cubicBezTo>
                    <a:pt x="1796" y="2399"/>
                    <a:pt x="1732" y="2402"/>
                    <a:pt x="1668" y="2406"/>
                  </a:cubicBezTo>
                  <a:cubicBezTo>
                    <a:pt x="1424" y="2422"/>
                    <a:pt x="1182" y="2468"/>
                    <a:pt x="948" y="2544"/>
                  </a:cubicBezTo>
                  <a:cubicBezTo>
                    <a:pt x="838" y="2580"/>
                    <a:pt x="731" y="2622"/>
                    <a:pt x="627" y="2669"/>
                  </a:cubicBezTo>
                  <a:cubicBezTo>
                    <a:pt x="849" y="2433"/>
                    <a:pt x="1129" y="2252"/>
                    <a:pt x="1444" y="2150"/>
                  </a:cubicBezTo>
                  <a:cubicBezTo>
                    <a:pt x="1473" y="2140"/>
                    <a:pt x="1503" y="2131"/>
                    <a:pt x="1534" y="2123"/>
                  </a:cubicBezTo>
                  <a:lnTo>
                    <a:pt x="1696" y="2079"/>
                  </a:lnTo>
                  <a:lnTo>
                    <a:pt x="1686" y="1911"/>
                  </a:lnTo>
                  <a:cubicBezTo>
                    <a:pt x="1645" y="1265"/>
                    <a:pt x="2047" y="674"/>
                    <a:pt x="2663" y="474"/>
                  </a:cubicBezTo>
                  <a:cubicBezTo>
                    <a:pt x="2806" y="427"/>
                    <a:pt x="2953" y="404"/>
                    <a:pt x="3102" y="404"/>
                  </a:cubicBezTo>
                  <a:cubicBezTo>
                    <a:pt x="3718" y="404"/>
                    <a:pt x="4260" y="798"/>
                    <a:pt x="4450" y="1384"/>
                  </a:cubicBezTo>
                  <a:cubicBezTo>
                    <a:pt x="4642" y="1976"/>
                    <a:pt x="4419" y="2636"/>
                    <a:pt x="3907" y="2989"/>
                  </a:cubicBezTo>
                  <a:close/>
                  <a:moveTo>
                    <a:pt x="4647" y="1320"/>
                  </a:moveTo>
                  <a:cubicBezTo>
                    <a:pt x="4369" y="467"/>
                    <a:pt x="3453" y="0"/>
                    <a:pt x="2599" y="277"/>
                  </a:cubicBezTo>
                  <a:cubicBezTo>
                    <a:pt x="1879" y="511"/>
                    <a:pt x="1434" y="1201"/>
                    <a:pt x="1479" y="1924"/>
                  </a:cubicBezTo>
                  <a:cubicBezTo>
                    <a:pt x="1446" y="1933"/>
                    <a:pt x="1413" y="1943"/>
                    <a:pt x="1380" y="1953"/>
                  </a:cubicBezTo>
                  <a:cubicBezTo>
                    <a:pt x="700" y="2174"/>
                    <a:pt x="206" y="2702"/>
                    <a:pt x="0" y="3333"/>
                  </a:cubicBezTo>
                  <a:cubicBezTo>
                    <a:pt x="282" y="3072"/>
                    <a:pt x="623" y="2867"/>
                    <a:pt x="1012" y="2741"/>
                  </a:cubicBezTo>
                  <a:cubicBezTo>
                    <a:pt x="1234" y="2669"/>
                    <a:pt x="1459" y="2627"/>
                    <a:pt x="1681" y="2612"/>
                  </a:cubicBezTo>
                  <a:cubicBezTo>
                    <a:pt x="2435" y="2562"/>
                    <a:pt x="3169" y="2829"/>
                    <a:pt x="3713" y="3327"/>
                  </a:cubicBezTo>
                  <a:cubicBezTo>
                    <a:pt x="3797" y="3293"/>
                    <a:pt x="3878" y="3252"/>
                    <a:pt x="3953" y="3206"/>
                  </a:cubicBezTo>
                  <a:lnTo>
                    <a:pt x="3953" y="3206"/>
                  </a:lnTo>
                  <a:lnTo>
                    <a:pt x="3953" y="3206"/>
                  </a:lnTo>
                  <a:cubicBezTo>
                    <a:pt x="3971" y="3195"/>
                    <a:pt x="3989" y="3183"/>
                    <a:pt x="4006" y="3172"/>
                  </a:cubicBezTo>
                  <a:cubicBezTo>
                    <a:pt x="4009" y="3170"/>
                    <a:pt x="4011" y="3168"/>
                    <a:pt x="4013" y="3167"/>
                  </a:cubicBezTo>
                  <a:cubicBezTo>
                    <a:pt x="4017" y="3164"/>
                    <a:pt x="4020" y="3162"/>
                    <a:pt x="4024" y="3160"/>
                  </a:cubicBezTo>
                  <a:lnTo>
                    <a:pt x="4024" y="3160"/>
                  </a:lnTo>
                  <a:cubicBezTo>
                    <a:pt x="4600" y="2762"/>
                    <a:pt x="4874" y="2020"/>
                    <a:pt x="4647" y="132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5" name="圖片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485" y="4170379"/>
            <a:ext cx="1165465" cy="662196"/>
          </a:xfrm>
          <a:prstGeom prst="rect">
            <a:avLst/>
          </a:prstGeom>
        </p:spPr>
      </p:pic>
      <p:pic>
        <p:nvPicPr>
          <p:cNvPr id="67" name="圖片 6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542" y="1893459"/>
            <a:ext cx="1427789" cy="2923539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xmlns="" id="{D2D045B9-0280-447D-8C15-9E60657AA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89" y="2597575"/>
            <a:ext cx="1653391" cy="1587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4" name="文字方塊 3"/>
          <p:cNvSpPr txBox="1"/>
          <p:nvPr/>
        </p:nvSpPr>
        <p:spPr>
          <a:xfrm>
            <a:off x="4081399" y="4132145"/>
            <a:ext cx="902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96D3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TaiSEIA</a:t>
            </a:r>
            <a:endParaRPr lang="en-US" altLang="zh-TW" b="1" dirty="0">
              <a:solidFill>
                <a:srgbClr val="0096D3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/>
            <a:r>
              <a:rPr lang="zh-TW" altLang="en-US" b="1" dirty="0">
                <a:solidFill>
                  <a:srgbClr val="0096D3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智慧聯網</a:t>
            </a:r>
            <a:endParaRPr lang="en-US" altLang="zh-TW" b="1" dirty="0">
              <a:solidFill>
                <a:srgbClr val="0096D3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/>
            <a:r>
              <a:rPr lang="zh-TW" altLang="en-US" b="1" dirty="0">
                <a:solidFill>
                  <a:srgbClr val="0096D3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協定認證</a:t>
            </a:r>
          </a:p>
        </p:txBody>
      </p:sp>
      <p:sp>
        <p:nvSpPr>
          <p:cNvPr id="70" name="文字方塊 69"/>
          <p:cNvSpPr txBox="1"/>
          <p:nvPr/>
        </p:nvSpPr>
        <p:spPr>
          <a:xfrm>
            <a:off x="2820048" y="315270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51E3A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節能</a:t>
            </a:r>
            <a:endParaRPr lang="en-US" altLang="zh-TW" sz="2400" b="1" dirty="0">
              <a:solidFill>
                <a:srgbClr val="051E3A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/>
            <a:r>
              <a:rPr lang="zh-TW" altLang="en-US" sz="2400" b="1" dirty="0">
                <a:solidFill>
                  <a:srgbClr val="051E3A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標章</a:t>
            </a:r>
          </a:p>
        </p:txBody>
      </p:sp>
      <p:sp>
        <p:nvSpPr>
          <p:cNvPr id="71" name="文字方塊 70"/>
          <p:cNvSpPr txBox="1"/>
          <p:nvPr/>
        </p:nvSpPr>
        <p:spPr>
          <a:xfrm>
            <a:off x="3300363" y="1554841"/>
            <a:ext cx="800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3A3A3C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</a:t>
            </a:r>
            <a:r>
              <a:rPr lang="zh-TW" altLang="en-US" sz="2400" b="1" dirty="0">
                <a:solidFill>
                  <a:srgbClr val="3A3A3C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級</a:t>
            </a:r>
            <a:endParaRPr lang="en-US" altLang="zh-TW" sz="2400" b="1" dirty="0">
              <a:solidFill>
                <a:srgbClr val="3A3A3C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/>
            <a:r>
              <a:rPr lang="zh-TW" altLang="en-US" sz="2400" b="1" dirty="0">
                <a:solidFill>
                  <a:srgbClr val="3A3A3C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能效</a:t>
            </a:r>
          </a:p>
        </p:txBody>
      </p:sp>
      <p:sp>
        <p:nvSpPr>
          <p:cNvPr id="72" name="文字方塊 71"/>
          <p:cNvSpPr txBox="1"/>
          <p:nvPr/>
        </p:nvSpPr>
        <p:spPr>
          <a:xfrm>
            <a:off x="4905954" y="156204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974B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環保</a:t>
            </a:r>
            <a:endParaRPr lang="en-US" altLang="zh-TW" sz="2400" b="1" dirty="0">
              <a:solidFill>
                <a:srgbClr val="00974B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/>
            <a:r>
              <a:rPr lang="zh-TW" altLang="en-US" sz="2400" b="1" dirty="0">
                <a:solidFill>
                  <a:srgbClr val="00974B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標章</a:t>
            </a:r>
          </a:p>
        </p:txBody>
      </p:sp>
      <p:sp>
        <p:nvSpPr>
          <p:cNvPr id="73" name="文字方塊 72"/>
          <p:cNvSpPr txBox="1"/>
          <p:nvPr/>
        </p:nvSpPr>
        <p:spPr>
          <a:xfrm>
            <a:off x="5384573" y="3114063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4A8396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台灣</a:t>
            </a:r>
            <a:endParaRPr lang="en-US" altLang="zh-TW" sz="2400" b="1" dirty="0">
              <a:solidFill>
                <a:srgbClr val="4A8396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/>
            <a:r>
              <a:rPr lang="zh-TW" altLang="en-US" sz="2400" b="1" dirty="0">
                <a:solidFill>
                  <a:srgbClr val="4A8396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製造</a:t>
            </a:r>
          </a:p>
        </p:txBody>
      </p:sp>
      <p:pic>
        <p:nvPicPr>
          <p:cNvPr id="77" name="圖片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287" y="2924057"/>
            <a:ext cx="1841726" cy="615258"/>
          </a:xfrm>
          <a:prstGeom prst="rect">
            <a:avLst/>
          </a:prstGeom>
        </p:spPr>
      </p:pic>
      <p:pic>
        <p:nvPicPr>
          <p:cNvPr id="69" name="圖片 6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1393" y="2700148"/>
            <a:ext cx="1403443" cy="2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84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82;p8"/>
          <p:cNvGrpSpPr/>
          <p:nvPr/>
        </p:nvGrpSpPr>
        <p:grpSpPr>
          <a:xfrm>
            <a:off x="2735836" y="144279"/>
            <a:ext cx="5899200" cy="1285720"/>
            <a:chOff x="-313691" y="-18375"/>
            <a:chExt cx="7510983" cy="1637005"/>
          </a:xfrm>
        </p:grpSpPr>
        <p:sp>
          <p:nvSpPr>
            <p:cNvPr id="22" name="Google Shape;83;p8"/>
            <p:cNvSpPr/>
            <p:nvPr/>
          </p:nvSpPr>
          <p:spPr>
            <a:xfrm>
              <a:off x="256376" y="279463"/>
              <a:ext cx="6692400" cy="1025261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升級六工法防蝕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硫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鹽</a:t>
              </a:r>
            </a:p>
          </p:txBody>
        </p:sp>
        <p:sp>
          <p:nvSpPr>
            <p:cNvPr id="23" name="Google Shape;84;p8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5;p8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;p8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7;p8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8;p8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3" name="Google Shape;533;p4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pic>
        <p:nvPicPr>
          <p:cNvPr id="7" name="Picture 2" descr="IMG_9739.png">
            <a:extLst>
              <a:ext uri="{FF2B5EF4-FFF2-40B4-BE49-F238E27FC236}">
                <a16:creationId xmlns:a16="http://schemas.microsoft.com/office/drawing/2014/main" xmlns="" id="{064F2E04-A71F-45DE-934F-E2B481642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867" y="1995532"/>
            <a:ext cx="1801815" cy="14252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2656935" y="1995368"/>
            <a:ext cx="2962814" cy="1534777"/>
            <a:chOff x="2903977" y="2049003"/>
            <a:chExt cx="3472323" cy="1798709"/>
          </a:xfrm>
        </p:grpSpPr>
        <p:pic>
          <p:nvPicPr>
            <p:cNvPr id="9" name="Picture 2" descr="https://ucce1ff130156cd9bf38efa1eb49.previews.dropboxusercontent.com/p/thumb/ABIiAHJFSItMcI8hdX4szT9zeGcGO62tZ2NESvYcvLEhfl2gxGHzhLFUrKp0e0qqup_YlFO7bjCzK4SSiSnTWpKgeE_tTRiqIsotsswh7IRJwWRrb1JdJe2xQOGdY1WP1o-0UakXjI_XkdwaSjO2xNau0G2fU450vlzWK-azE81_e_TiShd3tLB6dnO8zhJ0TzGcT74CU1zYvjrUBFQgTw4Sbx5wQJEfqLFsxItyU2RMWzAd__43fC1Tbjy7BmNY5EL7P__Jk28m2IizpgvDeHeHYCoNeOZWlN_X58QNpbUiYjrVn_YWvFwUmNBtvWqxUh_NgQ8iosYwNjAorw8e_5dDXLVf02TxWtkec29-GAFVQQ/p.jpeg?fv_content=true&amp;size_mode=5">
              <a:extLst>
                <a:ext uri="{FF2B5EF4-FFF2-40B4-BE49-F238E27FC236}">
                  <a16:creationId xmlns:a16="http://schemas.microsoft.com/office/drawing/2014/main" xmlns="" id="{2D3050C0-4919-426B-BFF5-5CCF0134F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977" y="2049003"/>
              <a:ext cx="3472323" cy="1335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圓角矩形 19">
              <a:extLst>
                <a:ext uri="{FF2B5EF4-FFF2-40B4-BE49-F238E27FC236}">
                  <a16:creationId xmlns:a16="http://schemas.microsoft.com/office/drawing/2014/main" xmlns="" id="{3CDF41CA-30AE-4F56-B4CB-EE7FE41507A4}"/>
                </a:ext>
              </a:extLst>
            </p:cNvPr>
            <p:cNvSpPr/>
            <p:nvPr/>
          </p:nvSpPr>
          <p:spPr>
            <a:xfrm>
              <a:off x="3191789" y="3434621"/>
              <a:ext cx="1156587" cy="413091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C52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831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無使用藍波防鏽</a:t>
              </a:r>
              <a:endParaRPr lang="en-US" altLang="zh-TW" sz="831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  <a:p>
              <a:pPr algn="ctr"/>
              <a:r>
                <a:rPr lang="zh-TW" altLang="en-US" sz="831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已產生侵蝕</a:t>
              </a:r>
            </a:p>
          </p:txBody>
        </p:sp>
        <p:sp>
          <p:nvSpPr>
            <p:cNvPr id="11" name="圓角矩形 20">
              <a:extLst>
                <a:ext uri="{FF2B5EF4-FFF2-40B4-BE49-F238E27FC236}">
                  <a16:creationId xmlns:a16="http://schemas.microsoft.com/office/drawing/2014/main" xmlns="" id="{F76C5BF8-2EE6-4906-977E-EDF74506E7D3}"/>
                </a:ext>
              </a:extLst>
            </p:cNvPr>
            <p:cNvSpPr/>
            <p:nvPr/>
          </p:nvSpPr>
          <p:spPr>
            <a:xfrm>
              <a:off x="4826626" y="3434621"/>
              <a:ext cx="1148983" cy="413091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C52E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831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有使用藍波防鏽</a:t>
              </a:r>
              <a:endParaRPr lang="en-US" altLang="zh-TW" sz="831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  <a:p>
              <a:pPr algn="ctr"/>
              <a:r>
                <a:rPr lang="zh-TW" altLang="en-US" sz="831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依然完整</a:t>
              </a:r>
              <a:endParaRPr lang="en-US" altLang="zh-TW" sz="831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5811710" y="1995368"/>
            <a:ext cx="3107772" cy="1986844"/>
            <a:chOff x="4049935" y="1758781"/>
            <a:chExt cx="3467578" cy="2216874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698283" y="2116107"/>
              <a:ext cx="2211200" cy="1507895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418666" y="2055200"/>
              <a:ext cx="2103926" cy="1511087"/>
            </a:xfrm>
            <a:prstGeom prst="rect">
              <a:avLst/>
            </a:prstGeom>
          </p:spPr>
        </p:pic>
        <p:cxnSp>
          <p:nvCxnSpPr>
            <p:cNvPr id="15" name="直線單箭頭接點 14"/>
            <p:cNvCxnSpPr/>
            <p:nvPr/>
          </p:nvCxnSpPr>
          <p:spPr>
            <a:xfrm flipH="1">
              <a:off x="7045472" y="3349231"/>
              <a:ext cx="472041" cy="10213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88">
            <a:extLst>
              <a:ext uri="{FF2B5EF4-FFF2-40B4-BE49-F238E27FC236}">
                <a16:creationId xmlns:a16="http://schemas.microsoft.com/office/drawing/2014/main" xmlns="" id="{C13617C0-B59F-4B73-AF69-99D6359F7752}"/>
              </a:ext>
            </a:extLst>
          </p:cNvPr>
          <p:cNvSpPr/>
          <p:nvPr/>
        </p:nvSpPr>
        <p:spPr>
          <a:xfrm>
            <a:off x="171378" y="1504439"/>
            <a:ext cx="266429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 defTabSz="914354">
              <a:buClrTx/>
              <a:buFontTx/>
              <a:buNone/>
            </a:pPr>
            <a:r>
              <a:rPr lang="en-US" altLang="zh-TW" sz="2000" b="1" kern="1200" dirty="0">
                <a:solidFill>
                  <a:srgbClr val="2980B9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1.</a:t>
            </a:r>
            <a:r>
              <a:rPr lang="zh-TW" altLang="en-US" sz="2000" b="1" kern="1200" dirty="0">
                <a:solidFill>
                  <a:srgbClr val="2980B9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主基板保護膠</a:t>
            </a:r>
          </a:p>
        </p:txBody>
      </p:sp>
      <p:pic>
        <p:nvPicPr>
          <p:cNvPr id="35" name="Graphic 93" descr="Puzzle">
            <a:extLst>
              <a:ext uri="{FF2B5EF4-FFF2-40B4-BE49-F238E27FC236}">
                <a16:creationId xmlns:a16="http://schemas.microsoft.com/office/drawing/2014/main" xmlns="" id="{3C156412-B199-489F-9564-C8B7A28B3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1991" y="1495053"/>
            <a:ext cx="360000" cy="360000"/>
          </a:xfrm>
          <a:prstGeom prst="rect">
            <a:avLst/>
          </a:prstGeom>
        </p:spPr>
      </p:pic>
      <p:sp>
        <p:nvSpPr>
          <p:cNvPr id="38" name="Rectangle 85">
            <a:extLst>
              <a:ext uri="{FF2B5EF4-FFF2-40B4-BE49-F238E27FC236}">
                <a16:creationId xmlns:a16="http://schemas.microsoft.com/office/drawing/2014/main" xmlns="" id="{39EA8F1A-F618-4A72-A1AC-C1002725CA51}"/>
              </a:ext>
            </a:extLst>
          </p:cNvPr>
          <p:cNvSpPr/>
          <p:nvPr/>
        </p:nvSpPr>
        <p:spPr>
          <a:xfrm>
            <a:off x="2885005" y="1504439"/>
            <a:ext cx="266429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 defTabSz="914354">
              <a:buClrTx/>
              <a:buFontTx/>
              <a:buNone/>
            </a:pPr>
            <a:r>
              <a:rPr lang="en-US" altLang="zh-TW" sz="2000" b="1" kern="1200" dirty="0">
                <a:solidFill>
                  <a:srgbClr val="C0392B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2.</a:t>
            </a:r>
            <a:r>
              <a:rPr lang="zh-TW" altLang="en-US" sz="2000" b="1" kern="1200" dirty="0">
                <a:solidFill>
                  <a:srgbClr val="C0392B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藍膜親水防鏽</a:t>
            </a:r>
          </a:p>
        </p:txBody>
      </p:sp>
      <p:pic>
        <p:nvPicPr>
          <p:cNvPr id="39" name="Graphic 96" descr="Rocket">
            <a:extLst>
              <a:ext uri="{FF2B5EF4-FFF2-40B4-BE49-F238E27FC236}">
                <a16:creationId xmlns:a16="http://schemas.microsoft.com/office/drawing/2014/main" xmlns="" id="{FC11095A-4367-4283-AAE9-06E31444E4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68129" y="1495053"/>
            <a:ext cx="360000" cy="360000"/>
          </a:xfrm>
          <a:prstGeom prst="rect">
            <a:avLst/>
          </a:prstGeom>
        </p:spPr>
      </p:pic>
      <p:sp>
        <p:nvSpPr>
          <p:cNvPr id="43" name="Rectangle 91">
            <a:extLst>
              <a:ext uri="{FF2B5EF4-FFF2-40B4-BE49-F238E27FC236}">
                <a16:creationId xmlns:a16="http://schemas.microsoft.com/office/drawing/2014/main" xmlns="" id="{142C4D98-A49F-416F-960A-3793CE84166F}"/>
              </a:ext>
            </a:extLst>
          </p:cNvPr>
          <p:cNvSpPr/>
          <p:nvPr/>
        </p:nvSpPr>
        <p:spPr>
          <a:xfrm>
            <a:off x="5994491" y="1504439"/>
            <a:ext cx="266429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 defTabSz="914354">
              <a:buClrTx/>
              <a:buFontTx/>
              <a:buNone/>
            </a:pPr>
            <a:r>
              <a:rPr lang="en-US" altLang="zh-TW" sz="2000" b="1" kern="1200" dirty="0">
                <a:solidFill>
                  <a:srgbClr val="F39C12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3.</a:t>
            </a:r>
            <a:r>
              <a:rPr lang="zh-TW" altLang="en-US" sz="2000" b="1" kern="1200" dirty="0">
                <a:solidFill>
                  <a:srgbClr val="F39C12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耐腐蝕馬達支座</a:t>
            </a:r>
          </a:p>
        </p:txBody>
      </p:sp>
      <p:pic>
        <p:nvPicPr>
          <p:cNvPr id="44" name="Graphic 95" descr="Fire">
            <a:extLst>
              <a:ext uri="{FF2B5EF4-FFF2-40B4-BE49-F238E27FC236}">
                <a16:creationId xmlns:a16="http://schemas.microsoft.com/office/drawing/2014/main" xmlns="" id="{15CD51D1-CB2F-4F5D-83DC-F5AC74E9BD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970741" y="1495053"/>
            <a:ext cx="360000" cy="360000"/>
          </a:xfrm>
          <a:prstGeom prst="rect">
            <a:avLst/>
          </a:prstGeom>
        </p:spPr>
      </p:pic>
      <p:sp>
        <p:nvSpPr>
          <p:cNvPr id="48" name="Rectangle 82">
            <a:extLst>
              <a:ext uri="{FF2B5EF4-FFF2-40B4-BE49-F238E27FC236}">
                <a16:creationId xmlns:a16="http://schemas.microsoft.com/office/drawing/2014/main" xmlns="" id="{1E6AB4E0-4F48-4231-A633-129B289D3906}"/>
              </a:ext>
            </a:extLst>
          </p:cNvPr>
          <p:cNvSpPr/>
          <p:nvPr/>
        </p:nvSpPr>
        <p:spPr>
          <a:xfrm>
            <a:off x="574178" y="3770151"/>
            <a:ext cx="336987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defTabSz="914354">
              <a:buClrTx/>
              <a:buFontTx/>
              <a:buNone/>
            </a:pPr>
            <a:r>
              <a:rPr lang="en-US" altLang="zh-TW" sz="2000" b="1" kern="1200" dirty="0">
                <a:solidFill>
                  <a:srgbClr val="4B2C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4.</a:t>
            </a:r>
            <a:r>
              <a:rPr lang="zh-TW" altLang="en-US" sz="2000" b="1" kern="1200" dirty="0">
                <a:solidFill>
                  <a:srgbClr val="4B2C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室外機銅管噴塗防鏽精油</a:t>
            </a:r>
          </a:p>
        </p:txBody>
      </p:sp>
      <p:pic>
        <p:nvPicPr>
          <p:cNvPr id="49" name="Graphic 94" descr="Magnifying glass">
            <a:extLst>
              <a:ext uri="{FF2B5EF4-FFF2-40B4-BE49-F238E27FC236}">
                <a16:creationId xmlns:a16="http://schemas.microsoft.com/office/drawing/2014/main" xmlns="" id="{CDB7F9E9-5F11-4D9A-9769-85AF25AD35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98197" y="3790206"/>
            <a:ext cx="360000" cy="360000"/>
          </a:xfrm>
          <a:prstGeom prst="rect">
            <a:avLst/>
          </a:prstGeom>
        </p:spPr>
      </p:pic>
      <p:pic>
        <p:nvPicPr>
          <p:cNvPr id="51" name="Graphic 97" descr="Lightbulb">
            <a:extLst>
              <a:ext uri="{FF2B5EF4-FFF2-40B4-BE49-F238E27FC236}">
                <a16:creationId xmlns:a16="http://schemas.microsoft.com/office/drawing/2014/main" xmlns="" id="{F7B309EE-9107-46D2-8DF9-4E141804F4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064700" y="4234861"/>
            <a:ext cx="360000" cy="360000"/>
          </a:xfrm>
          <a:prstGeom prst="rect">
            <a:avLst/>
          </a:prstGeom>
        </p:spPr>
      </p:pic>
      <p:sp>
        <p:nvSpPr>
          <p:cNvPr id="52" name="Rectangle 82">
            <a:extLst>
              <a:ext uri="{FF2B5EF4-FFF2-40B4-BE49-F238E27FC236}">
                <a16:creationId xmlns:a16="http://schemas.microsoft.com/office/drawing/2014/main" xmlns="" id="{1E6AB4E0-4F48-4231-A633-129B289D3906}"/>
              </a:ext>
            </a:extLst>
          </p:cNvPr>
          <p:cNvSpPr/>
          <p:nvPr/>
        </p:nvSpPr>
        <p:spPr>
          <a:xfrm>
            <a:off x="2320732" y="4194751"/>
            <a:ext cx="336987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defTabSz="914354">
              <a:buClrTx/>
              <a:buFontTx/>
              <a:buNone/>
            </a:pPr>
            <a:r>
              <a:rPr lang="en-US" altLang="zh-TW" sz="2000" b="1" kern="1200" dirty="0">
                <a:solidFill>
                  <a:schemeClr val="bg2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5.</a:t>
            </a:r>
            <a:r>
              <a:rPr lang="zh-TW" altLang="en-US" sz="2000" b="1" kern="1200" dirty="0">
                <a:solidFill>
                  <a:schemeClr val="bg2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室外機防鏽烤漆機殼</a:t>
            </a:r>
          </a:p>
        </p:txBody>
      </p:sp>
      <p:pic>
        <p:nvPicPr>
          <p:cNvPr id="53" name="Graphic 99" descr="Eye">
            <a:extLst>
              <a:ext uri="{FF2B5EF4-FFF2-40B4-BE49-F238E27FC236}">
                <a16:creationId xmlns:a16="http://schemas.microsoft.com/office/drawing/2014/main" xmlns="" id="{05EFB19C-2AC9-4102-B492-6506CDF1EA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750644" y="4629171"/>
            <a:ext cx="360000" cy="360000"/>
          </a:xfrm>
          <a:prstGeom prst="rect">
            <a:avLst/>
          </a:prstGeom>
        </p:spPr>
      </p:pic>
      <p:sp>
        <p:nvSpPr>
          <p:cNvPr id="54" name="Rectangle 82">
            <a:extLst>
              <a:ext uri="{FF2B5EF4-FFF2-40B4-BE49-F238E27FC236}">
                <a16:creationId xmlns:a16="http://schemas.microsoft.com/office/drawing/2014/main" xmlns="" id="{1E6AB4E0-4F48-4231-A633-129B289D3906}"/>
              </a:ext>
            </a:extLst>
          </p:cNvPr>
          <p:cNvSpPr/>
          <p:nvPr/>
        </p:nvSpPr>
        <p:spPr>
          <a:xfrm>
            <a:off x="4038764" y="4599154"/>
            <a:ext cx="386395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defTabSz="914354">
              <a:buClrTx/>
              <a:buFontTx/>
              <a:buNone/>
            </a:pPr>
            <a:r>
              <a:rPr lang="en-US" altLang="zh-TW" sz="2000" b="1" kern="1200" dirty="0">
                <a:solidFill>
                  <a:srgbClr val="2C3E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6.</a:t>
            </a:r>
            <a:r>
              <a:rPr lang="zh-TW" altLang="en-US" sz="2000" b="1" kern="1200" dirty="0">
                <a:solidFill>
                  <a:srgbClr val="2C3E5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室外機電控盒防水防鏽設計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關機時啟動防霉乾燥行程，將機體內殘餘水分吹乾，</a:t>
            </a:r>
            <a:r>
              <a:rPr lang="zh-TW" altLang="en-US" sz="2400" dirty="0">
                <a:solidFill>
                  <a:srgbClr val="00974B"/>
                </a:solidFill>
                <a:latin typeface="微軟正黑體" pitchFamily="34" charset="-120"/>
                <a:ea typeface="微軟正黑體" pitchFamily="34" charset="-120"/>
              </a:rPr>
              <a:t>同時完成抑菌、防霉、防鏽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230" name="Google Shape;230;p2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559" y="1056698"/>
            <a:ext cx="2947485" cy="204276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7008" y="1566764"/>
            <a:ext cx="4532316" cy="312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2417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grpSp>
        <p:nvGrpSpPr>
          <p:cNvPr id="4" name="群組 3"/>
          <p:cNvGrpSpPr/>
          <p:nvPr/>
        </p:nvGrpSpPr>
        <p:grpSpPr>
          <a:xfrm>
            <a:off x="1402453" y="791913"/>
            <a:ext cx="6792932" cy="1605234"/>
            <a:chOff x="1199163" y="639202"/>
            <a:chExt cx="6792932" cy="160523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9163" y="639202"/>
              <a:ext cx="6792932" cy="149330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3063834" y="1698171"/>
              <a:ext cx="4561467" cy="546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9" name="Google Shape;82;p8"/>
          <p:cNvGrpSpPr/>
          <p:nvPr/>
        </p:nvGrpSpPr>
        <p:grpSpPr>
          <a:xfrm>
            <a:off x="-164834" y="2124014"/>
            <a:ext cx="9497175" cy="2069892"/>
            <a:chOff x="-313691" y="-18375"/>
            <a:chExt cx="7510983" cy="1637005"/>
          </a:xfrm>
        </p:grpSpPr>
        <p:sp>
          <p:nvSpPr>
            <p:cNvPr id="10" name="Google Shape;83;p8"/>
            <p:cNvSpPr/>
            <p:nvPr/>
          </p:nvSpPr>
          <p:spPr>
            <a:xfrm>
              <a:off x="256376" y="279463"/>
              <a:ext cx="6692400" cy="1025261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冷暖風透過健康氣流設計的角度，避開直吹人體頭部高度，避免產生不適感。</a:t>
              </a:r>
              <a:endParaRPr lang="en-US" altLang="zh-TW" b="1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健康氣流設計，運用空氣熱升冷降原理，冷風引由屋頂上方緩降，暖風則向下導引，讓暖風緩緩上升。達到</a:t>
              </a:r>
              <a:r>
                <a:rPr lang="zh-TW" altLang="en-US" sz="2000" b="1" dirty="0">
                  <a:solidFill>
                    <a:srgbClr val="00974B"/>
                  </a:solidFill>
                  <a:latin typeface="微軟正黑體" pitchFamily="34" charset="-120"/>
                  <a:ea typeface="微軟正黑體" pitchFamily="34" charset="-120"/>
                </a:rPr>
                <a:t>冷風不直吹，暖風緩上升</a:t>
              </a: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的舒適感。</a:t>
              </a:r>
            </a:p>
          </p:txBody>
        </p:sp>
        <p:sp>
          <p:nvSpPr>
            <p:cNvPr id="11" name="Google Shape;84;p8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5;p8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;p8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7;p8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;p8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zh-TW" altLang="en-US" sz="2400" dirty="0">
                <a:latin typeface="Microsoft JhengHei" charset="-120"/>
                <a:ea typeface="Microsoft JhengHei" charset="-120"/>
                <a:cs typeface="Microsoft JhengHei" charset="-120"/>
              </a:rPr>
              <a:t>原廠維護保固</a:t>
            </a:r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xmlns="" id="{A1F262D8-93FB-4C2E-B741-4233D50AA081}"/>
              </a:ext>
            </a:extLst>
          </p:cNvPr>
          <p:cNvSpPr txBox="1"/>
          <p:nvPr/>
        </p:nvSpPr>
        <p:spPr>
          <a:xfrm>
            <a:off x="616788" y="1440675"/>
            <a:ext cx="5308542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SHARP 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委託安欣科技提供全省服務，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endParaRPr lang="en-US" altLang="zh-TW" b="1" dirty="0">
              <a:solidFill>
                <a:schemeClr val="accent5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zh-TW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</a:rPr>
              <a:t>服務時間：週一至周日，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</a:rPr>
              <a:t>09:00 ~ 21:00</a:t>
            </a:r>
            <a:endParaRPr lang="zh-TW" altLang="zh-TW" b="1" dirty="0">
              <a:solidFill>
                <a:schemeClr val="accent5"/>
              </a:solidFill>
              <a:latin typeface="Microsoft JhengHei" charset="-120"/>
              <a:ea typeface="Microsoft JhengHei" charset="-120"/>
            </a:endParaRPr>
          </a:p>
          <a:p>
            <a:endParaRPr lang="en-US" altLang="zh-TW" b="1" dirty="0">
              <a:solidFill>
                <a:schemeClr val="accent5"/>
              </a:solidFill>
              <a:latin typeface="Microsoft JhengHei" charset="-120"/>
              <a:ea typeface="Microsoft JhengHei" charset="-120"/>
            </a:endParaRPr>
          </a:p>
          <a:p>
            <a:r>
              <a:rPr lang="zh-TW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</a:rPr>
              <a:t>客服專線：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</a:rPr>
              <a:t>(02)2655-3333 (</a:t>
            </a:r>
            <a:r>
              <a:rPr lang="zh-TW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</a:rPr>
              <a:t>行動電話請加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</a:rPr>
              <a:t>02)</a:t>
            </a:r>
          </a:p>
          <a:p>
            <a:endParaRPr lang="en-US" altLang="zh-TW" b="1" dirty="0">
              <a:solidFill>
                <a:schemeClr val="accent5"/>
              </a:solidFill>
              <a:latin typeface="Microsoft JhengHei" charset="-120"/>
              <a:ea typeface="Microsoft JhengHei" charset="-120"/>
            </a:endParaRPr>
          </a:p>
          <a:p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服務時效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當日報修後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3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日內完修。</a:t>
            </a:r>
            <a:endParaRPr lang="en-US" altLang="zh-TW" b="1" dirty="0">
              <a:solidFill>
                <a:schemeClr val="accent5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endParaRPr lang="zh-TW" altLang="zh-TW" b="1" dirty="0">
              <a:solidFill>
                <a:schemeClr val="accent5"/>
              </a:solidFill>
              <a:latin typeface="Microsoft JhengHei" charset="-120"/>
              <a:ea typeface="Microsoft JhengHei" charset="-120"/>
            </a:endParaRPr>
          </a:p>
          <a:p>
            <a:endParaRPr lang="zh-TW" altLang="en-US" b="1" dirty="0">
              <a:solidFill>
                <a:schemeClr val="accent5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xmlns="" id="{5D5B0EED-2E34-49BB-89CE-59E423F0670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6788" y="3149600"/>
            <a:ext cx="5813040" cy="175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2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6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zh-TW" altLang="en-US" sz="3000" dirty="0">
                <a:latin typeface="Microsoft JhengHei" charset="-120"/>
                <a:ea typeface="Microsoft JhengHei" charset="-120"/>
                <a:cs typeface="Microsoft JhengHei" charset="-120"/>
              </a:rPr>
              <a:t>專業施工廠商 </a:t>
            </a:r>
            <a:r>
              <a:rPr lang="en-US" altLang="zh-TW" sz="3000" dirty="0">
                <a:latin typeface="Microsoft JhengHei" charset="-120"/>
                <a:ea typeface="Microsoft JhengHei" charset="-120"/>
                <a:cs typeface="Microsoft JhengHei" charset="-120"/>
              </a:rPr>
              <a:t>- </a:t>
            </a:r>
            <a:r>
              <a:rPr lang="zh-TW" altLang="en-US" sz="3000" dirty="0">
                <a:latin typeface="Microsoft JhengHei" charset="-120"/>
                <a:ea typeface="Microsoft JhengHei" charset="-120"/>
                <a:cs typeface="Microsoft JhengHei" charset="-120"/>
              </a:rPr>
              <a:t>有萬科技</a:t>
            </a:r>
          </a:p>
        </p:txBody>
      </p:sp>
      <p:sp>
        <p:nvSpPr>
          <p:cNvPr id="573" name="Google Shape;573;p4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2" name="群組 1"/>
          <p:cNvGrpSpPr/>
          <p:nvPr/>
        </p:nvGrpSpPr>
        <p:grpSpPr>
          <a:xfrm>
            <a:off x="525900" y="3414460"/>
            <a:ext cx="7771536" cy="1532171"/>
            <a:chOff x="914575" y="2094075"/>
            <a:chExt cx="7771536" cy="2294045"/>
          </a:xfrm>
        </p:grpSpPr>
        <p:grpSp>
          <p:nvGrpSpPr>
            <p:cNvPr id="574" name="Google Shape;574;p46"/>
            <p:cNvGrpSpPr/>
            <p:nvPr/>
          </p:nvGrpSpPr>
          <p:grpSpPr>
            <a:xfrm>
              <a:off x="914575" y="2094075"/>
              <a:ext cx="3608219" cy="2294045"/>
              <a:chOff x="3778727" y="4460423"/>
              <a:chExt cx="720160" cy="457866"/>
            </a:xfrm>
          </p:grpSpPr>
          <p:sp>
            <p:nvSpPr>
              <p:cNvPr id="577" name="Google Shape;577;p46"/>
              <p:cNvSpPr/>
              <p:nvPr/>
            </p:nvSpPr>
            <p:spPr>
              <a:xfrm>
                <a:off x="3780312" y="4519014"/>
                <a:ext cx="718575" cy="11514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202" extrusionOk="0">
                    <a:moveTo>
                      <a:pt x="630" y="53"/>
                    </a:moveTo>
                    <a:cubicBezTo>
                      <a:pt x="363" y="53"/>
                      <a:pt x="82" y="34"/>
                      <a:pt x="0" y="0"/>
                    </a:cubicBezTo>
                    <a:cubicBezTo>
                      <a:pt x="71" y="146"/>
                      <a:pt x="71" y="146"/>
                      <a:pt x="71" y="146"/>
                    </a:cubicBezTo>
                    <a:cubicBezTo>
                      <a:pt x="88" y="157"/>
                      <a:pt x="134" y="170"/>
                      <a:pt x="227" y="181"/>
                    </a:cubicBezTo>
                    <a:cubicBezTo>
                      <a:pt x="334" y="194"/>
                      <a:pt x="478" y="202"/>
                      <a:pt x="630" y="202"/>
                    </a:cubicBezTo>
                    <a:cubicBezTo>
                      <a:pt x="630" y="202"/>
                      <a:pt x="630" y="202"/>
                      <a:pt x="630" y="202"/>
                    </a:cubicBezTo>
                    <a:cubicBezTo>
                      <a:pt x="929" y="202"/>
                      <a:pt x="1147" y="174"/>
                      <a:pt x="1189" y="146"/>
                    </a:cubicBezTo>
                    <a:cubicBezTo>
                      <a:pt x="1261" y="0"/>
                      <a:pt x="1261" y="0"/>
                      <a:pt x="1261" y="0"/>
                    </a:cubicBezTo>
                    <a:cubicBezTo>
                      <a:pt x="1179" y="34"/>
                      <a:pt x="897" y="53"/>
                      <a:pt x="630" y="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400"/>
                </a:pPr>
                <a:r>
                  <a:rPr lang="en-US" altLang="zh-TW" sz="1600" b="1" dirty="0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Trust</a:t>
                </a:r>
                <a:endParaRPr sz="1600" b="1" i="0" u="none" strike="noStrike" cap="none" dirty="0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  <p:sp>
            <p:nvSpPr>
              <p:cNvPr id="578" name="Google Shape;578;p46"/>
              <p:cNvSpPr/>
              <p:nvPr/>
            </p:nvSpPr>
            <p:spPr>
              <a:xfrm>
                <a:off x="3868662" y="4710395"/>
                <a:ext cx="541875" cy="112657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98" extrusionOk="0">
                    <a:moveTo>
                      <a:pt x="0" y="0"/>
                    </a:moveTo>
                    <a:cubicBezTo>
                      <a:pt x="70" y="144"/>
                      <a:pt x="70" y="144"/>
                      <a:pt x="70" y="144"/>
                    </a:cubicBezTo>
                    <a:cubicBezTo>
                      <a:pt x="101" y="171"/>
                      <a:pt x="259" y="198"/>
                      <a:pt x="475" y="198"/>
                    </a:cubicBezTo>
                    <a:cubicBezTo>
                      <a:pt x="692" y="198"/>
                      <a:pt x="849" y="171"/>
                      <a:pt x="881" y="144"/>
                    </a:cubicBezTo>
                    <a:cubicBezTo>
                      <a:pt x="951" y="0"/>
                      <a:pt x="951" y="0"/>
                      <a:pt x="951" y="0"/>
                    </a:cubicBezTo>
                    <a:cubicBezTo>
                      <a:pt x="881" y="32"/>
                      <a:pt x="673" y="50"/>
                      <a:pt x="475" y="50"/>
                    </a:cubicBezTo>
                    <a:cubicBezTo>
                      <a:pt x="277" y="50"/>
                      <a:pt x="69" y="32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algn="ctr">
                  <a:buClr>
                    <a:schemeClr val="dk1"/>
                  </a:buClr>
                  <a:buSzPts val="1400"/>
                </a:pPr>
                <a:r>
                  <a:rPr lang="en-US" sz="1600" b="1" dirty="0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R</a:t>
                </a:r>
                <a:r>
                  <a:rPr lang="en" sz="1600" b="1" dirty="0" err="1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eliable</a:t>
                </a:r>
                <a:endParaRPr sz="1600" b="1" dirty="0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  <p:sp>
            <p:nvSpPr>
              <p:cNvPr id="579" name="Google Shape;579;p46"/>
              <p:cNvSpPr/>
              <p:nvPr/>
            </p:nvSpPr>
            <p:spPr>
              <a:xfrm>
                <a:off x="3824940" y="4614704"/>
                <a:ext cx="629543" cy="114014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200" extrusionOk="0">
                    <a:moveTo>
                      <a:pt x="552" y="51"/>
                    </a:moveTo>
                    <a:cubicBezTo>
                      <a:pt x="399" y="51"/>
                      <a:pt x="255" y="44"/>
                      <a:pt x="147" y="31"/>
                    </a:cubicBezTo>
                    <a:cubicBezTo>
                      <a:pt x="76" y="22"/>
                      <a:pt x="26" y="12"/>
                      <a:pt x="0" y="0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108" y="173"/>
                      <a:pt x="296" y="200"/>
                      <a:pt x="552" y="200"/>
                    </a:cubicBezTo>
                    <a:cubicBezTo>
                      <a:pt x="809" y="200"/>
                      <a:pt x="996" y="173"/>
                      <a:pt x="1034" y="145"/>
                    </a:cubicBezTo>
                    <a:cubicBezTo>
                      <a:pt x="1105" y="0"/>
                      <a:pt x="1105" y="0"/>
                      <a:pt x="1105" y="0"/>
                    </a:cubicBezTo>
                    <a:cubicBezTo>
                      <a:pt x="1030" y="33"/>
                      <a:pt x="785" y="51"/>
                      <a:pt x="552" y="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400"/>
                </a:pPr>
                <a:r>
                  <a:rPr lang="en-US" sz="1600" b="1" dirty="0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P</a:t>
                </a:r>
                <a:r>
                  <a:rPr lang="en" sz="1600" b="1" dirty="0" err="1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rofession</a:t>
                </a:r>
                <a:endParaRPr sz="1600" b="1" dirty="0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  <p:sp>
            <p:nvSpPr>
              <p:cNvPr id="580" name="Google Shape;580;p46"/>
              <p:cNvSpPr/>
              <p:nvPr/>
            </p:nvSpPr>
            <p:spPr>
              <a:xfrm>
                <a:off x="3912610" y="4806085"/>
                <a:ext cx="453525" cy="112204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97" extrusionOk="0">
                    <a:moveTo>
                      <a:pt x="0" y="0"/>
                    </a:moveTo>
                    <a:cubicBezTo>
                      <a:pt x="65" y="132"/>
                      <a:pt x="65" y="132"/>
                      <a:pt x="65" y="132"/>
                    </a:cubicBezTo>
                    <a:cubicBezTo>
                      <a:pt x="65" y="132"/>
                      <a:pt x="65" y="132"/>
                      <a:pt x="65" y="132"/>
                    </a:cubicBezTo>
                    <a:cubicBezTo>
                      <a:pt x="65" y="133"/>
                      <a:pt x="65" y="133"/>
                      <a:pt x="65" y="133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95" y="170"/>
                      <a:pt x="221" y="197"/>
                      <a:pt x="398" y="197"/>
                    </a:cubicBezTo>
                    <a:cubicBezTo>
                      <a:pt x="576" y="197"/>
                      <a:pt x="702" y="170"/>
                      <a:pt x="727" y="142"/>
                    </a:cubicBezTo>
                    <a:cubicBezTo>
                      <a:pt x="732" y="133"/>
                      <a:pt x="732" y="133"/>
                      <a:pt x="732" y="133"/>
                    </a:cubicBezTo>
                    <a:cubicBezTo>
                      <a:pt x="732" y="132"/>
                      <a:pt x="732" y="132"/>
                      <a:pt x="732" y="132"/>
                    </a:cubicBezTo>
                    <a:cubicBezTo>
                      <a:pt x="732" y="132"/>
                      <a:pt x="732" y="132"/>
                      <a:pt x="732" y="132"/>
                    </a:cubicBezTo>
                    <a:cubicBezTo>
                      <a:pt x="796" y="0"/>
                      <a:pt x="796" y="0"/>
                      <a:pt x="796" y="0"/>
                    </a:cubicBezTo>
                    <a:cubicBezTo>
                      <a:pt x="735" y="31"/>
                      <a:pt x="562" y="48"/>
                      <a:pt x="398" y="48"/>
                    </a:cubicBezTo>
                    <a:cubicBezTo>
                      <a:pt x="234" y="48"/>
                      <a:pt x="62" y="31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400"/>
                </a:pPr>
                <a:r>
                  <a:rPr lang="en-US" sz="1600" b="1" dirty="0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Q</a:t>
                </a:r>
                <a:r>
                  <a:rPr lang="en" sz="1600" b="1" dirty="0" err="1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uality</a:t>
                </a:r>
                <a:endParaRPr sz="1600" b="1" dirty="0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  <p:sp>
            <p:nvSpPr>
              <p:cNvPr id="581" name="Google Shape;581;p46"/>
              <p:cNvSpPr/>
              <p:nvPr/>
            </p:nvSpPr>
            <p:spPr>
              <a:xfrm>
                <a:off x="3778727" y="4460423"/>
                <a:ext cx="719100" cy="792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200" b="1" i="0" u="none" strike="noStrike" cap="none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</p:grpSp>
        <p:cxnSp>
          <p:nvCxnSpPr>
            <p:cNvPr id="582" name="Google Shape;582;p46"/>
            <p:cNvCxnSpPr/>
            <p:nvPr/>
          </p:nvCxnSpPr>
          <p:spPr>
            <a:xfrm>
              <a:off x="4442833" y="2631113"/>
              <a:ext cx="1056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583" name="Google Shape;583;p46"/>
            <p:cNvSpPr txBox="1"/>
            <p:nvPr/>
          </p:nvSpPr>
          <p:spPr>
            <a:xfrm>
              <a:off x="5561333" y="2459063"/>
              <a:ext cx="27867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/>
              <a:r>
                <a:rPr lang="en-US" altLang="zh-TW" sz="2400" b="1" dirty="0">
                  <a:solidFill>
                    <a:srgbClr val="E7002D"/>
                  </a:solidFill>
                  <a:latin typeface="Microsoft JhengHei" charset="-120"/>
                  <a:ea typeface="Microsoft JhengHei" charset="-120"/>
                  <a:cs typeface="Microsoft JhengHei" charset="-120"/>
                  <a:sym typeface="IBM Plex Sans"/>
                </a:rPr>
                <a:t>50</a:t>
              </a:r>
              <a:r>
                <a:rPr lang="zh-TW" altLang="en-US" sz="2400" b="1" dirty="0">
                  <a:solidFill>
                    <a:schemeClr val="tx1"/>
                  </a:solidFill>
                  <a:latin typeface="Microsoft JhengHei" charset="-120"/>
                  <a:ea typeface="Microsoft JhengHei" charset="-120"/>
                  <a:cs typeface="Microsoft JhengHei" charset="-120"/>
                  <a:sym typeface="IBM Plex Sans"/>
                </a:rPr>
                <a:t>餘年在地深根</a:t>
              </a:r>
            </a:p>
          </p:txBody>
        </p:sp>
        <p:cxnSp>
          <p:nvCxnSpPr>
            <p:cNvPr id="584" name="Google Shape;584;p46"/>
            <p:cNvCxnSpPr/>
            <p:nvPr/>
          </p:nvCxnSpPr>
          <p:spPr>
            <a:xfrm>
              <a:off x="4287158" y="3112738"/>
              <a:ext cx="1212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585" name="Google Shape;585;p46"/>
            <p:cNvSpPr txBox="1"/>
            <p:nvPr/>
          </p:nvSpPr>
          <p:spPr>
            <a:xfrm>
              <a:off x="5561333" y="2940678"/>
              <a:ext cx="27867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/>
              <a:r>
                <a:rPr lang="en-US" altLang="zh-TW" sz="2000" b="1" dirty="0">
                  <a:solidFill>
                    <a:srgbClr val="E7002D"/>
                  </a:solidFill>
                  <a:latin typeface="Microsoft JhengHei" charset="-120"/>
                  <a:ea typeface="Microsoft JhengHei" charset="-120"/>
                  <a:cs typeface="Microsoft JhengHei" charset="-120"/>
                  <a:sym typeface="IBM Plex Sans"/>
                </a:rPr>
                <a:t>10</a:t>
              </a:r>
              <a:r>
                <a:rPr lang="zh-TW" altLang="en-US" sz="2000" b="1" dirty="0">
                  <a:solidFill>
                    <a:schemeClr val="tx1"/>
                  </a:solidFill>
                  <a:latin typeface="Microsoft JhengHei" charset="-120"/>
                  <a:ea typeface="Microsoft JhengHei" charset="-120"/>
                  <a:cs typeface="Microsoft JhengHei" charset="-120"/>
                  <a:sym typeface="IBM Plex Sans"/>
                </a:rPr>
                <a:t>組工程規畫團隊</a:t>
              </a:r>
            </a:p>
          </p:txBody>
        </p:sp>
        <p:cxnSp>
          <p:nvCxnSpPr>
            <p:cNvPr id="586" name="Google Shape;586;p46"/>
            <p:cNvCxnSpPr/>
            <p:nvPr/>
          </p:nvCxnSpPr>
          <p:spPr>
            <a:xfrm>
              <a:off x="4065933" y="3594363"/>
              <a:ext cx="1433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587" name="Google Shape;587;p46"/>
            <p:cNvSpPr txBox="1"/>
            <p:nvPr/>
          </p:nvSpPr>
          <p:spPr>
            <a:xfrm>
              <a:off x="5561333" y="3422293"/>
              <a:ext cx="2786700" cy="34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/>
              <a:r>
                <a:rPr lang="en-US" altLang="zh-TW" sz="1800" b="1" dirty="0">
                  <a:solidFill>
                    <a:srgbClr val="E7002D"/>
                  </a:solidFill>
                  <a:latin typeface="Microsoft JhengHei" charset="-120"/>
                  <a:ea typeface="Microsoft JhengHei" charset="-120"/>
                  <a:cs typeface="Microsoft JhengHei" charset="-120"/>
                  <a:sym typeface="IBM Plex Sans"/>
                </a:rPr>
                <a:t>100</a:t>
              </a:r>
              <a:r>
                <a:rPr lang="zh-TW" altLang="en-US" sz="1800" b="1" dirty="0">
                  <a:solidFill>
                    <a:schemeClr val="tx1"/>
                  </a:solidFill>
                  <a:latin typeface="Microsoft JhengHei" charset="-120"/>
                  <a:ea typeface="Microsoft JhengHei" charset="-120"/>
                  <a:cs typeface="Microsoft JhengHei" charset="-120"/>
                  <a:sym typeface="IBM Plex Sans"/>
                </a:rPr>
                <a:t>組安裝團隊</a:t>
              </a:r>
            </a:p>
          </p:txBody>
        </p:sp>
        <p:cxnSp>
          <p:nvCxnSpPr>
            <p:cNvPr id="588" name="Google Shape;588;p46"/>
            <p:cNvCxnSpPr/>
            <p:nvPr/>
          </p:nvCxnSpPr>
          <p:spPr>
            <a:xfrm>
              <a:off x="3877483" y="4075963"/>
              <a:ext cx="162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589" name="Google Shape;589;p46"/>
            <p:cNvSpPr txBox="1"/>
            <p:nvPr/>
          </p:nvSpPr>
          <p:spPr>
            <a:xfrm>
              <a:off x="5561332" y="3903908"/>
              <a:ext cx="3124779" cy="34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lvl="0"/>
              <a:r>
                <a:rPr lang="zh-TW" altLang="en-US" sz="1800" b="1" dirty="0">
                  <a:solidFill>
                    <a:schemeClr val="tx1"/>
                  </a:solidFill>
                  <a:latin typeface="Microsoft JhengHei" charset="-120"/>
                  <a:ea typeface="Microsoft JhengHei" charset="-120"/>
                  <a:cs typeface="Microsoft JhengHei" charset="-120"/>
                  <a:sym typeface="IBM Plex Sans"/>
                </a:rPr>
                <a:t>全台超過</a:t>
              </a:r>
              <a:r>
                <a:rPr lang="en-US" altLang="zh-TW" sz="1800" b="1" dirty="0">
                  <a:solidFill>
                    <a:srgbClr val="E7002D"/>
                  </a:solidFill>
                  <a:latin typeface="Microsoft JhengHei" charset="-120"/>
                  <a:ea typeface="Microsoft JhengHei" charset="-120"/>
                  <a:cs typeface="Microsoft JhengHei" charset="-120"/>
                  <a:sym typeface="IBM Plex Sans"/>
                </a:rPr>
                <a:t>200,000</a:t>
              </a:r>
              <a:r>
                <a:rPr lang="zh-TW" altLang="en-US" sz="1800" b="1" dirty="0">
                  <a:solidFill>
                    <a:schemeClr val="tx1"/>
                  </a:solidFill>
                  <a:latin typeface="Microsoft JhengHei" charset="-120"/>
                  <a:ea typeface="Microsoft JhengHei" charset="-120"/>
                  <a:cs typeface="Microsoft JhengHei" charset="-120"/>
                  <a:sym typeface="IBM Plex Sans"/>
                </a:rPr>
                <a:t>組安裝實績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525900" y="1383216"/>
            <a:ext cx="8248675" cy="2359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有萬科技成立於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1970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年，致力為客戶提供所代理產品之加值服務，為高技術含量之技術商社。</a:t>
            </a:r>
          </a:p>
          <a:p>
            <a:endParaRPr lang="en-US" altLang="zh-TW" b="1" dirty="0">
              <a:solidFill>
                <a:schemeClr val="accent5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主要商品／服務項目：代理台、日空調、冷凍冷藏設備；品牌：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SHARP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、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TECO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、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MITSUMISHI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lang="en-US" altLang="zh-TW" b="1" dirty="0">
              <a:solidFill>
                <a:schemeClr val="accent5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endParaRPr lang="en-US" altLang="zh-TW" b="1" dirty="0">
              <a:solidFill>
                <a:schemeClr val="accent5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374650" lvl="0" indent="-28575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Wingdings" panose="05000000000000000000" pitchFamily="2" charset="2"/>
              <a:buChar char="Ø"/>
              <a:defRPr/>
            </a:pPr>
            <a:r>
              <a:rPr lang="zh-TW" altLang="en-US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董事長：高東海    先生</a:t>
            </a:r>
            <a:endParaRPr lang="en-US" altLang="zh-TW" b="1" dirty="0">
              <a:solidFill>
                <a:schemeClr val="tx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374650" lvl="0" indent="-28575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Wingdings" panose="05000000000000000000" pitchFamily="2" charset="2"/>
              <a:buChar char="Ø"/>
              <a:defRPr/>
            </a:pPr>
            <a:r>
              <a:rPr lang="zh-TW" altLang="en-US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登記資本額：</a:t>
            </a:r>
            <a:r>
              <a:rPr lang="en-US" altLang="zh-TW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5</a:t>
            </a:r>
            <a:r>
              <a:rPr lang="zh-TW" altLang="en-US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億元</a:t>
            </a:r>
            <a:r>
              <a:rPr lang="en-US" altLang="zh-TW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(NTD)</a:t>
            </a:r>
            <a:endParaRPr lang="zh-TW" altLang="en-US" b="1" dirty="0">
              <a:solidFill>
                <a:schemeClr val="tx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marL="374650" lvl="0" indent="-285750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200"/>
              <a:buFont typeface="Wingdings" panose="05000000000000000000" pitchFamily="2" charset="2"/>
              <a:buChar char="Ø"/>
              <a:defRPr/>
            </a:pPr>
            <a:r>
              <a:rPr lang="zh-TW" altLang="en-US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營業額：</a:t>
            </a:r>
            <a:r>
              <a:rPr lang="en-US" altLang="zh-TW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51</a:t>
            </a:r>
            <a:r>
              <a:rPr lang="zh-TW" altLang="en-US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億</a:t>
            </a:r>
            <a:r>
              <a:rPr lang="en-US" altLang="zh-TW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(NTD)   2020</a:t>
            </a:r>
            <a:r>
              <a:rPr lang="zh-TW" altLang="en-US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年</a:t>
            </a:r>
          </a:p>
          <a:p>
            <a:endParaRPr lang="en-US" altLang="zh-TW" b="1" dirty="0">
              <a:solidFill>
                <a:schemeClr val="accent5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endParaRPr lang="en-US" altLang="zh-TW" b="1" dirty="0">
              <a:solidFill>
                <a:schemeClr val="tx1"/>
              </a:solidFill>
              <a:latin typeface="+mj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5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5"/>
          <p:cNvSpPr txBox="1">
            <a:spLocks noGrp="1"/>
          </p:cNvSpPr>
          <p:nvPr>
            <p:ph type="body" idx="4294967295"/>
          </p:nvPr>
        </p:nvSpPr>
        <p:spPr>
          <a:xfrm>
            <a:off x="1063223" y="532795"/>
            <a:ext cx="4630392" cy="7070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有萬實績 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– 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高雄餐旅大學</a:t>
            </a:r>
          </a:p>
        </p:txBody>
      </p:sp>
      <p:sp>
        <p:nvSpPr>
          <p:cNvPr id="380" name="Google Shape;380;p3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16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381" name="Google Shape;381;p35"/>
          <p:cNvGrpSpPr/>
          <p:nvPr/>
        </p:nvGrpSpPr>
        <p:grpSpPr>
          <a:xfrm>
            <a:off x="5118252" y="465959"/>
            <a:ext cx="2736410" cy="4222433"/>
            <a:chOff x="2112475" y="238125"/>
            <a:chExt cx="3395050" cy="5238750"/>
          </a:xfrm>
        </p:grpSpPr>
        <p:sp>
          <p:nvSpPr>
            <p:cNvPr id="382" name="Google Shape;382;p35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5A0BDC64-3D9A-4385-A4E4-1F3DB72083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852" y="836631"/>
            <a:ext cx="2593216" cy="346516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D4393148-8426-4CD5-AC4B-947EDA3BF7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1" y="1901578"/>
            <a:ext cx="3059245" cy="17385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097B5238-E4F7-41F5-BDA6-62B6FED65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09" y="3737339"/>
            <a:ext cx="3059245" cy="137050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0E01EE6-A229-4030-B586-54A0276FE432}"/>
              </a:ext>
            </a:extLst>
          </p:cNvPr>
          <p:cNvSpPr txBox="1"/>
          <p:nvPr/>
        </p:nvSpPr>
        <p:spPr>
          <a:xfrm>
            <a:off x="560070" y="1097280"/>
            <a:ext cx="427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63</a:t>
            </a:r>
            <a:r>
              <a:rPr lang="zh-TW" altLang="en-US" dirty="0"/>
              <a:t>台一對一</a:t>
            </a:r>
            <a:r>
              <a:rPr lang="en-US" altLang="zh-TW" dirty="0"/>
              <a:t>R32</a:t>
            </a:r>
            <a:r>
              <a:rPr lang="zh-TW" altLang="en-US" dirty="0"/>
              <a:t>冷媒壁掛變頻空調、</a:t>
            </a:r>
            <a:r>
              <a:rPr lang="en-US" altLang="zh-TW" dirty="0"/>
              <a:t>5</a:t>
            </a:r>
            <a:r>
              <a:rPr lang="zh-TW" altLang="en-US" dirty="0"/>
              <a:t>台</a:t>
            </a:r>
            <a:r>
              <a:rPr lang="en-US" altLang="zh-TW" dirty="0"/>
              <a:t>LG</a:t>
            </a:r>
            <a:r>
              <a:rPr lang="zh-TW" altLang="en-US" dirty="0"/>
              <a:t>商用空調、</a:t>
            </a:r>
            <a:r>
              <a:rPr lang="en-US" altLang="zh-TW" dirty="0"/>
              <a:t>200kW </a:t>
            </a:r>
            <a:r>
              <a:rPr lang="zh-TW" altLang="en-US" dirty="0"/>
              <a:t>三菱電機</a:t>
            </a:r>
            <a:r>
              <a:rPr lang="en-US" altLang="zh-TW" dirty="0"/>
              <a:t>VRF</a:t>
            </a:r>
            <a:r>
              <a:rPr lang="zh-TW" altLang="en-US" dirty="0"/>
              <a:t>多聯式系統。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5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5"/>
          <p:cNvSpPr txBox="1">
            <a:spLocks noGrp="1"/>
          </p:cNvSpPr>
          <p:nvPr>
            <p:ph type="body" idx="4294967295"/>
          </p:nvPr>
        </p:nvSpPr>
        <p:spPr>
          <a:xfrm>
            <a:off x="1266825" y="631394"/>
            <a:ext cx="4630392" cy="7050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有萬實績 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–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 各大專案及連鎖</a:t>
            </a:r>
          </a:p>
        </p:txBody>
      </p:sp>
      <p:sp>
        <p:nvSpPr>
          <p:cNvPr id="380" name="Google Shape;380;p3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17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DCA64C4E-7688-46FD-88AB-33A39B8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887" y="1233702"/>
            <a:ext cx="7722536" cy="36696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8841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5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5"/>
          <p:cNvSpPr txBox="1">
            <a:spLocks noGrp="1"/>
          </p:cNvSpPr>
          <p:nvPr>
            <p:ph type="body" idx="4294967295"/>
          </p:nvPr>
        </p:nvSpPr>
        <p:spPr>
          <a:xfrm>
            <a:off x="1266824" y="631394"/>
            <a:ext cx="7243005" cy="7050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有萬實績 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–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 統一超商總部、全聯旗艦店等</a:t>
            </a:r>
          </a:p>
        </p:txBody>
      </p:sp>
      <p:sp>
        <p:nvSpPr>
          <p:cNvPr id="380" name="Google Shape;380;p3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18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830A19BA-1D47-4D0D-A38D-589D6C6CA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76" y="3121660"/>
            <a:ext cx="2341953" cy="186343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0534790-4D8B-455F-92FB-ADEAB0239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365" y="3144161"/>
            <a:ext cx="2370198" cy="184093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57271CC6-D696-45B5-98B9-26D234597FF9}"/>
              </a:ext>
            </a:extLst>
          </p:cNvPr>
          <p:cNvSpPr txBox="1"/>
          <p:nvPr/>
        </p:nvSpPr>
        <p:spPr>
          <a:xfrm>
            <a:off x="494169" y="1336478"/>
            <a:ext cx="4630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/>
              <a:t>有萬施工細緻深受連鎖客戶信任，與客戶協調最</a:t>
            </a:r>
            <a:endParaRPr lang="en-US" altLang="zh-TW" sz="1600" b="1" dirty="0"/>
          </a:p>
          <a:p>
            <a:endParaRPr lang="en-US" altLang="zh-TW" sz="1600" b="1" dirty="0"/>
          </a:p>
          <a:p>
            <a:r>
              <a:rPr lang="zh-TW" altLang="en-US" sz="1600" b="1" dirty="0"/>
              <a:t>佳位置後，在維持環境美觀及施工品質下，盡力</a:t>
            </a:r>
            <a:endParaRPr lang="en-US" altLang="zh-TW" sz="1600" b="1" dirty="0"/>
          </a:p>
          <a:p>
            <a:endParaRPr lang="en-US" altLang="zh-TW" sz="1600" b="1" dirty="0"/>
          </a:p>
          <a:p>
            <a:r>
              <a:rPr lang="zh-TW" altLang="en-US" sz="1600" b="1" dirty="0"/>
              <a:t>達到客戶滿意的結果。</a:t>
            </a:r>
            <a:r>
              <a:rPr lang="en-US" altLang="zh-TW" sz="1600" b="1" dirty="0"/>
              <a:t> </a:t>
            </a:r>
            <a:endParaRPr lang="zh-TW" altLang="en-US" sz="1600" b="1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733A5FEC-C4C4-4D58-8A74-65C5D7FBD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121" y="1336478"/>
            <a:ext cx="2144109" cy="161748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E5233B57-9B83-4867-9120-DF18BB05A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516" y="3206465"/>
            <a:ext cx="2144109" cy="18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48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5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5"/>
          <p:cNvSpPr txBox="1">
            <a:spLocks noGrp="1"/>
          </p:cNvSpPr>
          <p:nvPr>
            <p:ph type="body" idx="4294967295"/>
          </p:nvPr>
        </p:nvSpPr>
        <p:spPr>
          <a:xfrm>
            <a:off x="1266825" y="631394"/>
            <a:ext cx="4630392" cy="7050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安裝規劃 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- 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外機</a:t>
            </a:r>
          </a:p>
        </p:txBody>
      </p:sp>
      <p:sp>
        <p:nvSpPr>
          <p:cNvPr id="380" name="Google Shape;380;p3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19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E9AF32C-AFAB-4684-B245-7ADF2AFD80BC}"/>
              </a:ext>
            </a:extLst>
          </p:cNvPr>
          <p:cNvSpPr/>
          <p:nvPr/>
        </p:nvSpPr>
        <p:spPr>
          <a:xfrm>
            <a:off x="124065" y="1478216"/>
            <a:ext cx="2648403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一、外有平台：置於平台側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C424D53-2F29-4667-9166-C897E0B84037}"/>
              </a:ext>
            </a:extLst>
          </p:cNvPr>
          <p:cNvSpPr/>
          <p:nvPr/>
        </p:nvSpPr>
        <p:spPr>
          <a:xfrm>
            <a:off x="2844799" y="1477660"/>
            <a:ext cx="3058785" cy="35394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二、無平台：以不鏽鋼角架支撐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1240E35D-6912-42AC-8925-406CD082D5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824" y="1967922"/>
            <a:ext cx="2142114" cy="286238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E74A368C-E8CB-46F6-BC15-D02CA5F0F024}"/>
              </a:ext>
            </a:extLst>
          </p:cNvPr>
          <p:cNvSpPr/>
          <p:nvPr/>
        </p:nvSpPr>
        <p:spPr>
          <a:xfrm>
            <a:off x="5942214" y="1477660"/>
            <a:ext cx="3058785" cy="35394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三、走廊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陽台：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置於學童活動少區域並做防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撞保護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22AA9D70-AEF4-45FD-9A80-151A9D413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6" t="21119" r="17924" b="16208"/>
          <a:stretch/>
        </p:blipFill>
        <p:spPr>
          <a:xfrm>
            <a:off x="6149372" y="2279028"/>
            <a:ext cx="2605839" cy="254904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7CADC5A9-70E8-41C8-BAAF-0700F40AF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40" r="19888"/>
          <a:stretch/>
        </p:blipFill>
        <p:spPr>
          <a:xfrm>
            <a:off x="3321795" y="1965690"/>
            <a:ext cx="1884222" cy="28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03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BD8BBED2-6A44-4C9C-95B1-E495B50D7F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xmlns="" id="{1AF44BF6-204C-44D2-A1E8-2DCD07FC2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聯絡窗口及方式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xmlns="" id="{1DBF703A-B87D-475C-A142-3379D9F8E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907913"/>
              </p:ext>
            </p:extLst>
          </p:nvPr>
        </p:nvGraphicFramePr>
        <p:xfrm>
          <a:off x="575212" y="3198030"/>
          <a:ext cx="6908625" cy="1323438"/>
        </p:xfrm>
        <a:graphic>
          <a:graphicData uri="http://schemas.openxmlformats.org/drawingml/2006/table">
            <a:tbl>
              <a:tblPr firstRow="1" bandRow="1">
                <a:tableStyleId>{083DE01E-45EE-4B1A-B4AA-23BBC71A313A}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6034928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194452950"/>
                    </a:ext>
                  </a:extLst>
                </a:gridCol>
                <a:gridCol w="2844625">
                  <a:extLst>
                    <a:ext uri="{9D8B030D-6E8A-4147-A177-3AD203B41FA5}">
                      <a16:colId xmlns:a16="http://schemas.microsoft.com/office/drawing/2014/main" xmlns="" val="224382159"/>
                    </a:ext>
                  </a:extLst>
                </a:gridCol>
              </a:tblGrid>
              <a:tr h="44114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/>
                        <a:t>聯絡人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/>
                        <a:t>電話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/>
                        <a:t>Email</a:t>
                      </a:r>
                      <a:endParaRPr lang="zh-TW" altLang="en-US" sz="1600" b="1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094815"/>
                  </a:ext>
                </a:extLst>
              </a:tr>
              <a:tr h="44114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/>
                        <a:t>丁煌展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/>
                        <a:t>0966502506</a:t>
                      </a:r>
                      <a:endParaRPr lang="zh-TW" alt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/>
                        <a:t>Phil_ting@yuban.com.tw</a:t>
                      </a:r>
                      <a:endParaRPr lang="zh-TW" altLang="en-US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92147925"/>
                  </a:ext>
                </a:extLst>
              </a:tr>
              <a:tr h="44114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/>
                        <a:t>康智為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/>
                        <a:t>0905315118</a:t>
                      </a:r>
                      <a:endParaRPr lang="zh-TW" alt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/>
                        <a:t>chii_kang@yuban.com.tw</a:t>
                      </a:r>
                      <a:endParaRPr lang="zh-TW" altLang="en-US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8998550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73D290F1-DFA8-4A5C-B2F5-17932062699F}"/>
              </a:ext>
            </a:extLst>
          </p:cNvPr>
          <p:cNvSpPr txBox="1"/>
          <p:nvPr/>
        </p:nvSpPr>
        <p:spPr>
          <a:xfrm>
            <a:off x="575212" y="1591733"/>
            <a:ext cx="6694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/>
              <a:t>有萬科技</a:t>
            </a:r>
            <a:endParaRPr lang="en-US" altLang="zh-TW" sz="1600" b="1" dirty="0"/>
          </a:p>
          <a:p>
            <a:endParaRPr lang="en-US" altLang="zh-TW" sz="1600" b="1" dirty="0"/>
          </a:p>
          <a:p>
            <a:r>
              <a:rPr lang="zh-TW" altLang="en-US" sz="1600" b="1" dirty="0"/>
              <a:t>電話： </a:t>
            </a:r>
            <a:r>
              <a:rPr lang="en-US" altLang="zh-TW" sz="1600" b="1" dirty="0"/>
              <a:t>(02)2655-0077 # 104</a:t>
            </a:r>
          </a:p>
          <a:p>
            <a:endParaRPr lang="en-US" altLang="zh-TW" sz="1600" b="1" dirty="0"/>
          </a:p>
          <a:p>
            <a:r>
              <a:rPr lang="zh-TW" altLang="en-US" sz="1600" b="1" dirty="0"/>
              <a:t>傳真</a:t>
            </a:r>
            <a:r>
              <a:rPr lang="zh-TW" altLang="en-US" sz="1600" b="1" dirty="0">
                <a:sym typeface="Wingdings" panose="05000000000000000000" pitchFamily="2" charset="2"/>
              </a:rPr>
              <a:t>： </a:t>
            </a:r>
            <a:r>
              <a:rPr lang="en-US" altLang="zh-TW" sz="1600" b="1" dirty="0">
                <a:sym typeface="Wingdings" panose="05000000000000000000" pitchFamily="2" charset="2"/>
              </a:rPr>
              <a:t>(02)2655-0800</a:t>
            </a:r>
            <a:endParaRPr lang="zh-TW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9814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5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5"/>
          <p:cNvSpPr txBox="1">
            <a:spLocks noGrp="1"/>
          </p:cNvSpPr>
          <p:nvPr>
            <p:ph type="body" idx="4294967295"/>
          </p:nvPr>
        </p:nvSpPr>
        <p:spPr>
          <a:xfrm>
            <a:off x="1266825" y="631394"/>
            <a:ext cx="4630392" cy="70508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安裝規劃 </a:t>
            </a:r>
            <a:r>
              <a:rPr lang="en-US" altLang="zh-TW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– </a:t>
            </a:r>
            <a:r>
              <a:rPr lang="zh-TW" altLang="en-US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內機</a:t>
            </a:r>
          </a:p>
        </p:txBody>
      </p:sp>
      <p:sp>
        <p:nvSpPr>
          <p:cNvPr id="380" name="Google Shape;380;p3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20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E9AF32C-AFAB-4684-B245-7ADF2AFD80BC}"/>
              </a:ext>
            </a:extLst>
          </p:cNvPr>
          <p:cNvSpPr/>
          <p:nvPr/>
        </p:nvSpPr>
        <p:spPr>
          <a:xfrm>
            <a:off x="416003" y="1598590"/>
            <a:ext cx="2765878" cy="32932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一、加裝排水器：無法有洩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水坡度時。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C424D53-2F29-4667-9166-C897E0B84037}"/>
              </a:ext>
            </a:extLst>
          </p:cNvPr>
          <p:cNvSpPr/>
          <p:nvPr/>
        </p:nvSpPr>
        <p:spPr>
          <a:xfrm>
            <a:off x="3598868" y="1598590"/>
            <a:ext cx="5129129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二、有洩水坡度，自然排水：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安裝於教室後、側樑、側邊窗戶、側柱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25F0291-E623-44E0-8C99-8C75500F79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7" t="25984" r="18006" b="12275"/>
          <a:stretch/>
        </p:blipFill>
        <p:spPr>
          <a:xfrm>
            <a:off x="521824" y="2492678"/>
            <a:ext cx="2554236" cy="167320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C4A54C82-10EA-491B-B553-5633C67C9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27" t="31081" r="16477" b="18447"/>
          <a:stretch/>
        </p:blipFill>
        <p:spPr>
          <a:xfrm>
            <a:off x="3776796" y="2249177"/>
            <a:ext cx="2068191" cy="13752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F5F3FD20-E200-435A-BE42-37A3EA7D5C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35" t="25984" r="21247" b="37346"/>
          <a:stretch/>
        </p:blipFill>
        <p:spPr>
          <a:xfrm>
            <a:off x="6010152" y="2249177"/>
            <a:ext cx="2612024" cy="134458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79A1049A-0A66-45F3-A215-3D11C00A7D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93" t="35273" r="24860" b="38585"/>
          <a:stretch/>
        </p:blipFill>
        <p:spPr>
          <a:xfrm>
            <a:off x="3776796" y="3677449"/>
            <a:ext cx="2778501" cy="134458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ADE5B015-50C1-45B7-8289-E73EA66526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70" t="31080" r="51589" b="37188"/>
          <a:stretch/>
        </p:blipFill>
        <p:spPr>
          <a:xfrm>
            <a:off x="6607551" y="3677449"/>
            <a:ext cx="2068192" cy="13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2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2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zh-TW" altLang="en-US" sz="2400" dirty="0">
                <a:latin typeface="Microsoft JhengHei" charset="-120"/>
                <a:ea typeface="Microsoft JhengHei" charset="-120"/>
                <a:cs typeface="Microsoft JhengHei" charset="-120"/>
              </a:rPr>
              <a:t>冷氣機安裝完成驗收程序說明</a:t>
            </a:r>
          </a:p>
        </p:txBody>
      </p:sp>
      <p:sp>
        <p:nvSpPr>
          <p:cNvPr id="476" name="Google Shape;476;p42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77" name="Google Shape;477;p42"/>
          <p:cNvSpPr/>
          <p:nvPr/>
        </p:nvSpPr>
        <p:spPr>
          <a:xfrm>
            <a:off x="0" y="2609567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42"/>
          <p:cNvSpPr/>
          <p:nvPr/>
        </p:nvSpPr>
        <p:spPr>
          <a:xfrm>
            <a:off x="0" y="2609567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9" name="Google Shape;479;p42"/>
          <p:cNvGrpSpPr/>
          <p:nvPr/>
        </p:nvGrpSpPr>
        <p:grpSpPr>
          <a:xfrm>
            <a:off x="1786339" y="1941940"/>
            <a:ext cx="473400" cy="473400"/>
            <a:chOff x="1786339" y="1703401"/>
            <a:chExt cx="473400" cy="473400"/>
          </a:xfrm>
        </p:grpSpPr>
        <p:sp>
          <p:nvSpPr>
            <p:cNvPr id="480" name="Google Shape;480;p42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2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1</a:t>
              </a:r>
              <a:endParaRPr sz="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</p:grpSp>
      <p:grpSp>
        <p:nvGrpSpPr>
          <p:cNvPr id="482" name="Google Shape;482;p42"/>
          <p:cNvGrpSpPr/>
          <p:nvPr/>
        </p:nvGrpSpPr>
        <p:grpSpPr>
          <a:xfrm>
            <a:off x="3814414" y="1941940"/>
            <a:ext cx="473400" cy="473400"/>
            <a:chOff x="3814414" y="1703401"/>
            <a:chExt cx="473400" cy="473400"/>
          </a:xfrm>
        </p:grpSpPr>
        <p:sp>
          <p:nvSpPr>
            <p:cNvPr id="483" name="Google Shape;483;p42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2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3</a:t>
              </a:r>
              <a:endParaRPr sz="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</p:grpSp>
      <p:grpSp>
        <p:nvGrpSpPr>
          <p:cNvPr id="485" name="Google Shape;485;p42"/>
          <p:cNvGrpSpPr/>
          <p:nvPr/>
        </p:nvGrpSpPr>
        <p:grpSpPr>
          <a:xfrm>
            <a:off x="5842489" y="1941940"/>
            <a:ext cx="473400" cy="473400"/>
            <a:chOff x="5842489" y="1703401"/>
            <a:chExt cx="473400" cy="473400"/>
          </a:xfrm>
        </p:grpSpPr>
        <p:sp>
          <p:nvSpPr>
            <p:cNvPr id="486" name="Google Shape;486;p42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2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5</a:t>
              </a:r>
              <a:endParaRPr sz="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</p:grpSp>
      <p:grpSp>
        <p:nvGrpSpPr>
          <p:cNvPr id="491" name="Google Shape;491;p42"/>
          <p:cNvGrpSpPr/>
          <p:nvPr/>
        </p:nvGrpSpPr>
        <p:grpSpPr>
          <a:xfrm>
            <a:off x="4852739" y="3814839"/>
            <a:ext cx="473400" cy="473400"/>
            <a:chOff x="4852739" y="3576300"/>
            <a:chExt cx="473400" cy="473400"/>
          </a:xfrm>
        </p:grpSpPr>
        <p:sp>
          <p:nvSpPr>
            <p:cNvPr id="492" name="Google Shape;492;p42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2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4</a:t>
              </a:r>
              <a:endParaRPr sz="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</p:grpSp>
      <p:grpSp>
        <p:nvGrpSpPr>
          <p:cNvPr id="494" name="Google Shape;494;p42"/>
          <p:cNvGrpSpPr/>
          <p:nvPr/>
        </p:nvGrpSpPr>
        <p:grpSpPr>
          <a:xfrm>
            <a:off x="2824664" y="3814839"/>
            <a:ext cx="473400" cy="473400"/>
            <a:chOff x="2824664" y="3576300"/>
            <a:chExt cx="473400" cy="473400"/>
          </a:xfrm>
        </p:grpSpPr>
        <p:sp>
          <p:nvSpPr>
            <p:cNvPr id="495" name="Google Shape;495;p42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2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2</a:t>
              </a:r>
              <a:endParaRPr sz="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</p:grpSp>
      <p:sp>
        <p:nvSpPr>
          <p:cNvPr id="497" name="Google Shape;497;p42"/>
          <p:cNvSpPr txBox="1"/>
          <p:nvPr/>
        </p:nvSpPr>
        <p:spPr>
          <a:xfrm>
            <a:off x="829893" y="1394639"/>
            <a:ext cx="2252192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zh-TW" altLang="en-US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 </a:t>
            </a:r>
            <a:r>
              <a:rPr lang="en-US" altLang="zh-TW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1.</a:t>
            </a:r>
            <a:r>
              <a:rPr lang="zh-TW" altLang="en-US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安裝完成後，開機設定溫度測式是否冷房效果，室溫是否有降溫</a:t>
            </a:r>
            <a:endParaRPr sz="1100" b="1" dirty="0">
              <a:solidFill>
                <a:schemeClr val="tx1"/>
              </a:solidFill>
              <a:latin typeface="Microsoft JhengHei" charset="-120"/>
              <a:ea typeface="Microsoft JhengHei" charset="-120"/>
              <a:cs typeface="Microsoft JhengHei" charset="-120"/>
              <a:sym typeface="IBM Plex Sans"/>
            </a:endParaRPr>
          </a:p>
        </p:txBody>
      </p:sp>
      <p:sp>
        <p:nvSpPr>
          <p:cNvPr id="498" name="Google Shape;498;p42"/>
          <p:cNvSpPr txBox="1"/>
          <p:nvPr/>
        </p:nvSpPr>
        <p:spPr>
          <a:xfrm>
            <a:off x="3298064" y="1394639"/>
            <a:ext cx="194893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en-US" altLang="zh-TW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3.</a:t>
            </a:r>
            <a:r>
              <a:rPr lang="zh-TW" altLang="en-US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設定預約開機及預約關機是否正常作動。可否正常關機。</a:t>
            </a:r>
          </a:p>
        </p:txBody>
      </p:sp>
      <p:sp>
        <p:nvSpPr>
          <p:cNvPr id="499" name="Google Shape;499;p42"/>
          <p:cNvSpPr txBox="1"/>
          <p:nvPr/>
        </p:nvSpPr>
        <p:spPr>
          <a:xfrm>
            <a:off x="5436010" y="1394639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/>
            <a:r>
              <a:rPr lang="en-US" altLang="zh-TW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5.</a:t>
            </a:r>
            <a:r>
              <a:rPr lang="zh-TW" altLang="en-US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提供保固書 </a:t>
            </a:r>
            <a:endParaRPr lang="en-US" altLang="zh-TW" sz="1100" b="1" dirty="0">
              <a:solidFill>
                <a:schemeClr val="tx1"/>
              </a:solidFill>
              <a:latin typeface="Microsoft JhengHei" charset="-120"/>
              <a:ea typeface="Microsoft JhengHei" charset="-120"/>
              <a:cs typeface="Microsoft JhengHei" charset="-120"/>
              <a:sym typeface="IBM Plex Sans"/>
            </a:endParaRPr>
          </a:p>
          <a:p>
            <a:pPr lvl="0" algn="ctr"/>
            <a:r>
              <a:rPr lang="en-US" altLang="zh-TW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– 3</a:t>
            </a:r>
            <a:r>
              <a:rPr lang="zh-TW" altLang="en-US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年保固。</a:t>
            </a:r>
          </a:p>
        </p:txBody>
      </p:sp>
      <p:sp>
        <p:nvSpPr>
          <p:cNvPr id="500" name="Google Shape;500;p42"/>
          <p:cNvSpPr txBox="1"/>
          <p:nvPr/>
        </p:nvSpPr>
        <p:spPr>
          <a:xfrm>
            <a:off x="2204157" y="4346641"/>
            <a:ext cx="171441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altLang="zh-TW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2.</a:t>
            </a:r>
            <a:r>
              <a:rPr lang="zh-TW" altLang="zh-TW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自動風向是否正常目視葉片是否正常作動有無異音。</a:t>
            </a:r>
            <a:endParaRPr sz="1100" b="1" dirty="0">
              <a:solidFill>
                <a:schemeClr val="tx1"/>
              </a:solidFill>
              <a:latin typeface="Microsoft JhengHei" charset="-120"/>
              <a:ea typeface="Microsoft JhengHei" charset="-120"/>
              <a:cs typeface="Microsoft JhengHei" charset="-120"/>
              <a:sym typeface="IBM Plex Sans"/>
            </a:endParaRPr>
          </a:p>
        </p:txBody>
      </p:sp>
      <p:sp>
        <p:nvSpPr>
          <p:cNvPr id="501" name="Google Shape;501;p42"/>
          <p:cNvSpPr txBox="1"/>
          <p:nvPr/>
        </p:nvSpPr>
        <p:spPr>
          <a:xfrm>
            <a:off x="4446255" y="4302139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zh-TW" altLang="en-US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 </a:t>
            </a:r>
            <a:r>
              <a:rPr lang="en-US" altLang="zh-TW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4.</a:t>
            </a:r>
            <a:r>
              <a:rPr lang="zh-TW" altLang="en-US" sz="11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可否正常關機。</a:t>
            </a:r>
          </a:p>
        </p:txBody>
      </p:sp>
      <p:sp>
        <p:nvSpPr>
          <p:cNvPr id="502" name="Google Shape;502;p42"/>
          <p:cNvSpPr txBox="1"/>
          <p:nvPr/>
        </p:nvSpPr>
        <p:spPr>
          <a:xfrm>
            <a:off x="7164911" y="483970"/>
            <a:ext cx="1979089" cy="1630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en" altLang="zh-TW" sz="24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👍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用心安裝</a:t>
            </a:r>
            <a:endParaRPr lang="en-US" altLang="zh-TW" sz="2400" b="1" dirty="0">
              <a:solidFill>
                <a:schemeClr val="tx1"/>
              </a:solidFill>
              <a:latin typeface="Microsoft JhengHei" charset="-120"/>
              <a:ea typeface="Microsoft JhengHei" charset="-120"/>
              <a:cs typeface="Microsoft JhengHei" charset="-120"/>
              <a:sym typeface="IBM Plex Sans"/>
            </a:endParaRPr>
          </a:p>
          <a:p>
            <a:pPr lvl="0" algn="ctr"/>
            <a:r>
              <a:rPr lang="en" altLang="zh-TW" sz="24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👍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安心保固</a:t>
            </a:r>
            <a:endParaRPr lang="en-US" altLang="zh-TW" sz="2400" b="1" dirty="0">
              <a:solidFill>
                <a:schemeClr val="tx1"/>
              </a:solidFill>
              <a:latin typeface="Microsoft JhengHei" charset="-120"/>
              <a:ea typeface="Microsoft JhengHei" charset="-120"/>
              <a:cs typeface="Microsoft JhengHei" charset="-120"/>
              <a:sym typeface="IBM Plex Sans"/>
            </a:endParaRPr>
          </a:p>
          <a:p>
            <a:pPr lvl="0" algn="ctr"/>
            <a:r>
              <a:rPr lang="en" altLang="zh-TW" sz="24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👍</a:t>
            </a:r>
            <a:r>
              <a:rPr lang="zh-TW" altLang="en-US" sz="2400" b="1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  <a:sym typeface="IBM Plex Sans"/>
              </a:rPr>
              <a:t>放心使用</a:t>
            </a:r>
            <a:endParaRPr sz="2400" b="1" dirty="0">
              <a:solidFill>
                <a:schemeClr val="tx1"/>
              </a:solidFill>
              <a:latin typeface="Microsoft JhengHei" charset="-120"/>
              <a:ea typeface="Microsoft JhengHei" charset="-120"/>
              <a:cs typeface="Microsoft JhengHei" charset="-120"/>
              <a:sym typeface="IBM Plex Sans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13" y="3811638"/>
            <a:ext cx="2688536" cy="89814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xmlns="" id="{78B2B831-10B5-454F-9888-60633AD90E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038" y="3661116"/>
            <a:ext cx="802888" cy="1254245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xmlns="" id="{B480C385-A790-4B51-8F42-41506DD5F9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32" y="3952585"/>
            <a:ext cx="1311875" cy="6162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xmlns="" id="{8E747D94-9135-4886-A5FE-EB90DEA3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475" y="1308875"/>
            <a:ext cx="6999600" cy="29997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1800" dirty="0"/>
              <a:t>配合學校電力改善計畫：</a:t>
            </a:r>
            <a:endParaRPr lang="en-US" altLang="zh-TW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1800" dirty="0"/>
              <a:t>電力改善未完成時：可以先行施作內外機部分，施作完成後請學校先報停工，待電力改善完成後一併驗收。</a:t>
            </a:r>
            <a:endParaRPr lang="en-US" altLang="zh-TW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sz="1800" dirty="0"/>
              <a:t>電力改善計畫已完成：依照計畫日期施工完成及驗收。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A7356599-344E-4D91-997E-FFAB55827E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xmlns="" id="{E3AB8D67-BFE8-422E-8E97-861EE200D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其他配合事項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8B22D25-958F-423C-BE50-1FB4E3149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25" y="2749070"/>
            <a:ext cx="4752564" cy="217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95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720457"/>
              </p:ext>
            </p:extLst>
          </p:nvPr>
        </p:nvGraphicFramePr>
        <p:xfrm>
          <a:off x="1727686" y="1630016"/>
          <a:ext cx="5335722" cy="2903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多媒體項目" r:id="rId4" imgW="5345384" imgH="2908453" progId="">
                  <p:embed/>
                </p:oleObj>
              </mc:Choice>
              <mc:Fallback>
                <p:oleObj name="多媒體項目" r:id="rId4" imgW="5345384" imgH="2908453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7686" y="1630016"/>
                        <a:ext cx="5335722" cy="29037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3" name="Google Shape;403;p37"/>
          <p:cNvSpPr txBox="1">
            <a:spLocks noGrp="1"/>
          </p:cNvSpPr>
          <p:nvPr>
            <p:ph type="ctrTitle" idx="4294967295"/>
          </p:nvPr>
        </p:nvSpPr>
        <p:spPr>
          <a:xfrm>
            <a:off x="1464625" y="673879"/>
            <a:ext cx="5861843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i="1" dirty="0">
                <a:solidFill>
                  <a:schemeClr val="accent1"/>
                </a:solidFill>
              </a:rPr>
              <a:t>Thank</a:t>
            </a:r>
            <a:r>
              <a:rPr lang="zh-TW" altLang="en-US" sz="6600" i="1" dirty="0">
                <a:solidFill>
                  <a:schemeClr val="accent1"/>
                </a:solidFill>
              </a:rPr>
              <a:t> </a:t>
            </a:r>
            <a:r>
              <a:rPr lang="en-US" altLang="zh-TW" sz="6600" i="1" dirty="0">
                <a:solidFill>
                  <a:schemeClr val="accent1"/>
                </a:solidFill>
              </a:rPr>
              <a:t>you!</a:t>
            </a:r>
            <a:endParaRPr sz="66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sz="2400" dirty="0">
                <a:latin typeface="Microsoft JhengHei" charset="-120"/>
                <a:ea typeface="Microsoft JhengHei" charset="-120"/>
                <a:cs typeface="Microsoft JhengHei" charset="-120"/>
                <a:sym typeface="IBM Plex Sans Light"/>
              </a:rPr>
              <a:t>商業優惠條款</a:t>
            </a:r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346" y="3974419"/>
            <a:ext cx="1952617" cy="1047271"/>
          </a:xfrm>
          <a:prstGeom prst="rect">
            <a:avLst/>
          </a:prstGeom>
        </p:spPr>
      </p:pic>
      <p:grpSp>
        <p:nvGrpSpPr>
          <p:cNvPr id="2" name="群組 4"/>
          <p:cNvGrpSpPr/>
          <p:nvPr/>
        </p:nvGrpSpPr>
        <p:grpSpPr>
          <a:xfrm>
            <a:off x="298771" y="3423032"/>
            <a:ext cx="6792359" cy="1964899"/>
            <a:chOff x="-170363" y="3222672"/>
            <a:chExt cx="7611645" cy="2068850"/>
          </a:xfrm>
        </p:grpSpPr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0363" y="3222672"/>
              <a:ext cx="7611645" cy="206885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242717" y="3467538"/>
              <a:ext cx="1872622" cy="7466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398408" y="1317936"/>
            <a:ext cx="7563206" cy="247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可</a:t>
            </a:r>
            <a:r>
              <a:rPr lang="zh-TW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全面升級</a:t>
            </a: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8.0KW</a:t>
            </a:r>
            <a:r>
              <a:rPr lang="zh-TW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機型 </a:t>
            </a: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由學校選擇</a:t>
            </a: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zh-TW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可</a:t>
            </a:r>
            <a:r>
              <a:rPr lang="zh-TW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全面升級冷暖機型</a:t>
            </a: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由學校選擇</a:t>
            </a: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zh-TW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zh-TW" altLang="en-US" sz="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全機升級十年保固</a:t>
            </a:r>
            <a:endParaRPr lang="en-US" altLang="zh-TW" sz="15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0975" indent="-180975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zh-TW" altLang="en-US" sz="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六年年基礎保養</a:t>
            </a:r>
            <a:r>
              <a:rPr lang="en-US" altLang="zh-TW" sz="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第二年起算，每年一次</a:t>
            </a:r>
            <a:r>
              <a:rPr lang="en-US" altLang="zh-TW" sz="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br>
              <a:rPr lang="en-US" altLang="zh-TW" sz="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外機清洗、內機濾網清洗、安心健檢：電壓、電流、壓力、出回風查看</a:t>
            </a: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endParaRPr lang="zh-TW" altLang="zh-TW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82563" indent="-182563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zh-TW" altLang="zh-TW" sz="1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贈送</a:t>
            </a:r>
            <a:r>
              <a:rPr lang="zh-TW" altLang="zh-TW" sz="1500" b="1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夏普</a:t>
            </a:r>
            <a:r>
              <a:rPr lang="en-US" altLang="zh-TW" sz="15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PCI</a:t>
            </a:r>
            <a:r>
              <a:rPr lang="zh-TW" altLang="zh-TW" sz="15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自動除菌離子</a:t>
            </a:r>
            <a:r>
              <a:rPr lang="en-US" altLang="zh-TW" sz="15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DC</a:t>
            </a:r>
            <a:r>
              <a:rPr lang="zh-TW" altLang="zh-TW" sz="15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直流馬達</a:t>
            </a:r>
            <a:r>
              <a:rPr lang="en-US" altLang="zh-TW" sz="15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r>
              <a:rPr lang="zh-TW" altLang="zh-TW" sz="15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吋清淨風扇</a:t>
            </a:r>
            <a:r>
              <a:rPr lang="zh-TW" altLang="zh-TW" sz="1500" dirty="0">
                <a:latin typeface="微軟正黑體" pitchFamily="34" charset="-120"/>
                <a:ea typeface="微軟正黑體" pitchFamily="34" charset="-120"/>
              </a:rPr>
              <a:t>，增加空氣循環吹冷氣更省電</a:t>
            </a:r>
            <a:endParaRPr lang="en-US" altLang="zh-TW" sz="1500" dirty="0">
              <a:latin typeface="微軟正黑體" pitchFamily="34" charset="-120"/>
              <a:ea typeface="微軟正黑體" pitchFamily="34" charset="-120"/>
            </a:endParaRPr>
          </a:p>
          <a:p>
            <a:pPr lvl="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zh-TW" altLang="zh-TW" sz="1500" dirty="0">
                <a:latin typeface="微軟正黑體" pitchFamily="34" charset="-120"/>
                <a:ea typeface="微軟正黑體" pitchFamily="34" charset="-120"/>
              </a:rPr>
              <a:t>保固期滿後，更換零件牌價</a:t>
            </a:r>
            <a:r>
              <a:rPr lang="en-US" altLang="zh-TW" sz="1500" dirty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zh-TW" sz="1500" dirty="0">
                <a:latin typeface="微軟正黑體" pitchFamily="34" charset="-120"/>
                <a:ea typeface="微軟正黑體" pitchFamily="34" charset="-120"/>
              </a:rPr>
              <a:t>折優惠</a:t>
            </a:r>
          </a:p>
        </p:txBody>
      </p:sp>
    </p:spTree>
    <p:extLst>
      <p:ext uri="{BB962C8B-B14F-4D97-AF65-F5344CB8AC3E}">
        <p14:creationId xmlns:p14="http://schemas.microsoft.com/office/powerpoint/2010/main" val="897140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sz="2400" dirty="0">
                <a:latin typeface="Microsoft JhengHei" charset="-120"/>
                <a:ea typeface="Microsoft JhengHei" charset="-120"/>
                <a:cs typeface="Microsoft JhengHei" charset="-120"/>
                <a:sym typeface="IBM Plex Sans Light"/>
              </a:rPr>
              <a:t>商業優惠條款</a:t>
            </a:r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187" y="1292973"/>
            <a:ext cx="4435528" cy="3493712"/>
          </a:xfrm>
          <a:prstGeom prst="rect">
            <a:avLst/>
          </a:prstGeom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220" y="1300919"/>
            <a:ext cx="4390967" cy="3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8590" y="2799528"/>
            <a:ext cx="549317" cy="54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714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sz="2400" dirty="0">
                <a:latin typeface="Microsoft JhengHei" charset="-120"/>
                <a:ea typeface="Microsoft JhengHei" charset="-120"/>
                <a:cs typeface="Microsoft JhengHei" charset="-120"/>
                <a:sym typeface="IBM Plex Sans Light"/>
              </a:rPr>
              <a:t>創意及商業優惠條款</a:t>
            </a:r>
          </a:p>
        </p:txBody>
      </p:sp>
      <p:sp>
        <p:nvSpPr>
          <p:cNvPr id="599" name="Google Shape;599;p4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pic>
        <p:nvPicPr>
          <p:cNvPr id="10" name="圖片 9" descr="S__173753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91351" y="1922670"/>
            <a:ext cx="3396911" cy="2515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 descr="S__1737532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50" y="1666685"/>
            <a:ext cx="2580527" cy="1497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 descr="S__1737532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2056" y="3282725"/>
            <a:ext cx="2423513" cy="142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 descr="S__173753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397" y="3307736"/>
            <a:ext cx="2604380" cy="1417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 descr="S__1737532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2056" y="1666685"/>
            <a:ext cx="2449402" cy="1497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714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>
            <a:spLocks noGrp="1"/>
          </p:cNvSpPr>
          <p:nvPr>
            <p:ph type="ctrTitle"/>
          </p:nvPr>
        </p:nvSpPr>
        <p:spPr>
          <a:xfrm>
            <a:off x="2135188" y="47154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ctr" defTabSz="1377950">
              <a:spcBef>
                <a:spcPct val="0"/>
              </a:spcBef>
              <a:spcAft>
                <a:spcPct val="35000"/>
              </a:spcAft>
            </a:pPr>
            <a:r>
              <a:rPr lang="en-US" altLang="zh-TW" kern="1200" dirty="0">
                <a:solidFill>
                  <a:srgbClr val="9BE7E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SHARP</a:t>
            </a:r>
            <a:r>
              <a:rPr lang="zh-TW" altLang="en-US" kern="1200" dirty="0">
                <a:solidFill>
                  <a:srgbClr val="9BE7E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冷氣設備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0" y="762693"/>
            <a:ext cx="5778500" cy="19304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960" y="2319020"/>
            <a:ext cx="10391734" cy="28244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/>
          <p:nvPr/>
        </p:nvSpPr>
        <p:spPr>
          <a:xfrm>
            <a:off x="6913964" y="529829"/>
            <a:ext cx="309922" cy="29592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D966"/>
              </a:gs>
              <a:gs pos="10000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1"/>
          <p:cNvSpPr/>
          <p:nvPr/>
        </p:nvSpPr>
        <p:spPr>
          <a:xfrm rot="2466634">
            <a:off x="2629094" y="117402"/>
            <a:ext cx="430587" cy="41113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D966"/>
              </a:gs>
              <a:gs pos="10000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1"/>
          <p:cNvSpPr/>
          <p:nvPr/>
        </p:nvSpPr>
        <p:spPr>
          <a:xfrm rot="-1609681">
            <a:off x="2772117" y="1008726"/>
            <a:ext cx="309884" cy="29588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D966"/>
              </a:gs>
              <a:gs pos="10000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"/>
          <p:cNvSpPr/>
          <p:nvPr/>
        </p:nvSpPr>
        <p:spPr>
          <a:xfrm rot="2926628">
            <a:off x="6401347" y="1104702"/>
            <a:ext cx="232047" cy="22156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D966"/>
              </a:gs>
              <a:gs pos="10000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1"/>
          <p:cNvSpPr/>
          <p:nvPr/>
        </p:nvSpPr>
        <p:spPr>
          <a:xfrm rot="-1608938">
            <a:off x="6253059" y="224446"/>
            <a:ext cx="209055" cy="199613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D966"/>
              </a:gs>
              <a:gs pos="10000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ctrTitle" idx="4294967295"/>
          </p:nvPr>
        </p:nvSpPr>
        <p:spPr>
          <a:xfrm>
            <a:off x="1924467" y="158415"/>
            <a:ext cx="5474700" cy="138853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zh-TW" altLang="en-US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13000"/>
                    </a:prst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日本百年品牌、行銷全球</a:t>
            </a:r>
            <a:r>
              <a:rPr lang="en-US" altLang="zh-TW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13000"/>
                    </a:prst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13000"/>
                    </a:prst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13000"/>
                    </a:prst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13000"/>
                    </a:prst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en-US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13000"/>
                    </a:prst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日本民眾好感度 </a:t>
            </a:r>
            <a:r>
              <a:rPr lang="en-US" altLang="zh-TW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13000"/>
                    </a:prstClr>
                  </a:outerShdw>
                </a:effectLst>
                <a:latin typeface="Microsoft JhengHei" charset="-120"/>
                <a:ea typeface="Microsoft JhengHei" charset="-120"/>
                <a:cs typeface="Microsoft JhengHei" charset="-120"/>
              </a:rPr>
              <a:t>No. 1</a:t>
            </a:r>
            <a:endParaRPr lang="zh-TW" altLang="en-US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13000"/>
                  </a:prstClr>
                </a:outerShdw>
              </a:effectLst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1707923F-C9FB-428B-B173-371E127C6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33" y="1546949"/>
            <a:ext cx="8822292" cy="33391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25465559-2246-482B-83BA-CC7A20BF5B1C}"/>
              </a:ext>
            </a:extLst>
          </p:cNvPr>
          <p:cNvGrpSpPr/>
          <p:nvPr/>
        </p:nvGrpSpPr>
        <p:grpSpPr>
          <a:xfrm>
            <a:off x="1638892" y="3575108"/>
            <a:ext cx="2216116" cy="1378474"/>
            <a:chOff x="358570" y="750172"/>
            <a:chExt cx="10627477" cy="6107828"/>
          </a:xfrm>
        </p:grpSpPr>
        <p:pic>
          <p:nvPicPr>
            <p:cNvPr id="13" name="Picture 40">
              <a:extLst>
                <a:ext uri="{FF2B5EF4-FFF2-40B4-BE49-F238E27FC236}">
                  <a16:creationId xmlns:a16="http://schemas.microsoft.com/office/drawing/2014/main" xmlns="" id="{E49C5F27-9AE9-4EA8-B3AE-054D563BC07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5"/>
            <a:stretch>
              <a:fillRect/>
            </a:stretch>
          </p:blipFill>
          <p:spPr bwMode="auto">
            <a:xfrm>
              <a:off x="358570" y="750172"/>
              <a:ext cx="10627477" cy="61078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08E1B6D-E195-49E5-BBB8-F3D887F50066}"/>
                </a:ext>
              </a:extLst>
            </p:cNvPr>
            <p:cNvSpPr/>
            <p:nvPr/>
          </p:nvSpPr>
          <p:spPr>
            <a:xfrm>
              <a:off x="1890607" y="1064138"/>
              <a:ext cx="7824893" cy="691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5" name="Google Shape;185;p19"/>
          <p:cNvSpPr txBox="1">
            <a:spLocks noGrp="1"/>
          </p:cNvSpPr>
          <p:nvPr>
            <p:ph type="body" idx="1"/>
          </p:nvPr>
        </p:nvSpPr>
        <p:spPr>
          <a:xfrm>
            <a:off x="2746950" y="879155"/>
            <a:ext cx="3650100" cy="57711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2800" b="1" dirty="0">
                <a:latin typeface="Microsoft JhengHei" charset="-120"/>
                <a:ea typeface="Microsoft JhengHei" charset="-120"/>
                <a:cs typeface="Microsoft JhengHei" charset="-120"/>
              </a:rPr>
              <a:t>日本級品管  台灣製造</a:t>
            </a:r>
            <a:endParaRPr sz="2800" b="1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xfrm>
            <a:off x="4354950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05833"/>
            <a:ext cx="865011" cy="8650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589" y="105833"/>
            <a:ext cx="865011" cy="86501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97169" y="144974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600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依日本夏普技術及品質管理，由東勝電氣股份有限公司在台灣製造，工廠空調規模年產能</a:t>
            </a:r>
            <a:r>
              <a:rPr lang="en-US" altLang="zh-TW" sz="1600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80</a:t>
            </a:r>
            <a:r>
              <a:rPr lang="zh-TW" altLang="en-US" sz="1600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萬台、冰箱年產量</a:t>
            </a:r>
            <a:r>
              <a:rPr lang="en-US" altLang="zh-TW" sz="1600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20</a:t>
            </a:r>
            <a:r>
              <a:rPr lang="zh-TW" altLang="en-US" sz="1600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萬台、洗乾機年產量</a:t>
            </a:r>
            <a:r>
              <a:rPr lang="en-US" altLang="zh-TW" sz="1600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6</a:t>
            </a:r>
            <a:r>
              <a:rPr lang="zh-TW" altLang="en-US" sz="1600" b="1" dirty="0">
                <a:solidFill>
                  <a:schemeClr val="accent5"/>
                </a:solidFill>
                <a:latin typeface="Microsoft JhengHei" charset="-120"/>
                <a:ea typeface="Microsoft JhengHei" charset="-120"/>
                <a:cs typeface="Microsoft JhengHei" charset="-120"/>
                <a:sym typeface="Merriweather"/>
              </a:rPr>
              <a:t>萬台。。</a:t>
            </a:r>
            <a:endParaRPr lang="en-US" altLang="zh-TW" sz="1600" b="1" dirty="0">
              <a:solidFill>
                <a:schemeClr val="accent5"/>
              </a:solidFill>
              <a:latin typeface="Microsoft JhengHei" charset="-120"/>
              <a:ea typeface="Microsoft JhengHei" charset="-120"/>
              <a:cs typeface="Microsoft JhengHei" charset="-120"/>
              <a:sym typeface="Merriweather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6F434B73-D5CA-4261-90FD-95F2C7B0E8FC}"/>
              </a:ext>
            </a:extLst>
          </p:cNvPr>
          <p:cNvGrpSpPr/>
          <p:nvPr/>
        </p:nvGrpSpPr>
        <p:grpSpPr>
          <a:xfrm>
            <a:off x="7209775" y="2781334"/>
            <a:ext cx="1244213" cy="1877362"/>
            <a:chOff x="6587668" y="2849791"/>
            <a:chExt cx="1244213" cy="1877362"/>
          </a:xfrm>
        </p:grpSpPr>
        <p:sp>
          <p:nvSpPr>
            <p:cNvPr id="9" name="矩形圖說文字 8"/>
            <p:cNvSpPr/>
            <p:nvPr/>
          </p:nvSpPr>
          <p:spPr>
            <a:xfrm rot="16200000">
              <a:off x="6271094" y="3166365"/>
              <a:ext cx="1877362" cy="1244213"/>
            </a:xfrm>
            <a:prstGeom prst="wedgeRectCallout">
              <a:avLst>
                <a:gd name="adj1" fmla="val 20986"/>
                <a:gd name="adj2" fmla="val -7260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xmlns="" id="{3A7798DB-6976-4F84-9678-AEBA4ADD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1132" y="2900020"/>
              <a:ext cx="1037286" cy="1740560"/>
            </a:xfrm>
            <a:prstGeom prst="rect">
              <a:avLst/>
            </a:prstGeom>
          </p:spPr>
        </p:pic>
      </p:grpSp>
      <p:pic>
        <p:nvPicPr>
          <p:cNvPr id="10" name="Picture 42">
            <a:extLst>
              <a:ext uri="{FF2B5EF4-FFF2-40B4-BE49-F238E27FC236}">
                <a16:creationId xmlns:a16="http://schemas.microsoft.com/office/drawing/2014/main" xmlns="" id="{B0FA088D-5DED-4893-A553-5FC4816D98E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74" y="2506714"/>
            <a:ext cx="2216116" cy="117787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D41F76A-DA00-40D0-BF8D-BB183DC22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8473" y="2759635"/>
            <a:ext cx="2986360" cy="19992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zh-TW" altLang="en-US" sz="2400" dirty="0">
                <a:latin typeface="Microsoft JhengHei" charset="-120"/>
                <a:ea typeface="Microsoft JhengHei" charset="-120"/>
                <a:cs typeface="Microsoft JhengHei" charset="-120"/>
              </a:rPr>
              <a:t>空調規格與功能 </a:t>
            </a:r>
            <a:r>
              <a:rPr lang="en-US" altLang="zh-TW" sz="2400" dirty="0">
                <a:latin typeface="Microsoft JhengHei" charset="-120"/>
                <a:ea typeface="Microsoft JhengHei" charset="-120"/>
                <a:cs typeface="Microsoft JhengHei" charset="-120"/>
              </a:rPr>
              <a:t>– </a:t>
            </a:r>
            <a:r>
              <a:rPr lang="zh-TW" altLang="en-US" sz="2400" dirty="0">
                <a:latin typeface="Microsoft JhengHei" charset="-120"/>
                <a:ea typeface="Microsoft JhengHei" charset="-120"/>
                <a:cs typeface="Microsoft JhengHei" charset="-120"/>
              </a:rPr>
              <a:t>全系列具通訊埠</a:t>
            </a:r>
          </a:p>
        </p:txBody>
      </p:sp>
      <p:sp>
        <p:nvSpPr>
          <p:cNvPr id="230" name="Google Shape;230;p2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05" y="1477589"/>
            <a:ext cx="8808720" cy="29889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urrey template">
  <a:themeElements>
    <a:clrScheme name="Custom 347">
      <a:dk1>
        <a:srgbClr val="061E3A"/>
      </a:dk1>
      <a:lt1>
        <a:srgbClr val="FFFFFF"/>
      </a:lt1>
      <a:dk2>
        <a:srgbClr val="757C83"/>
      </a:dk2>
      <a:lt2>
        <a:srgbClr val="EBF0F3"/>
      </a:lt2>
      <a:accent1>
        <a:srgbClr val="7FCA20"/>
      </a:accent1>
      <a:accent2>
        <a:srgbClr val="02C1D3"/>
      </a:accent2>
      <a:accent3>
        <a:srgbClr val="66BDE8"/>
      </a:accent3>
      <a:accent4>
        <a:srgbClr val="1985D2"/>
      </a:accent4>
      <a:accent5>
        <a:srgbClr val="184880"/>
      </a:accent5>
      <a:accent6>
        <a:srgbClr val="061E3A"/>
      </a:accent6>
      <a:hlink>
        <a:srgbClr val="1985D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2319</TotalTime>
  <Words>794</Words>
  <Application>Microsoft Office PowerPoint</Application>
  <PresentationFormat>如螢幕大小 (16:9)</PresentationFormat>
  <Paragraphs>188</Paragraphs>
  <Slides>23</Slides>
  <Notes>21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5" baseType="lpstr">
      <vt:lpstr>Surrey template</vt:lpstr>
      <vt:lpstr>多媒體項目</vt:lpstr>
      <vt:lpstr>PowerPoint 簡報</vt:lpstr>
      <vt:lpstr>聯絡窗口及方式</vt:lpstr>
      <vt:lpstr>商業優惠條款</vt:lpstr>
      <vt:lpstr>商業優惠條款</vt:lpstr>
      <vt:lpstr>創意及商業優惠條款</vt:lpstr>
      <vt:lpstr>SHARP冷氣設備</vt:lpstr>
      <vt:lpstr>日本百年品牌、行銷全球  日本民眾好感度 No. 1</vt:lpstr>
      <vt:lpstr>PowerPoint 簡報</vt:lpstr>
      <vt:lpstr>空調規格與功能 – 全系列具通訊埠</vt:lpstr>
      <vt:lpstr>產品功能-相關標章/其他功能</vt:lpstr>
      <vt:lpstr>PowerPoint 簡報</vt:lpstr>
      <vt:lpstr>關機時啟動防霉乾燥行程，將機體內殘餘水分吹乾，同時完成抑菌、防霉、防鏽。</vt:lpstr>
      <vt:lpstr>PowerPoint 簡報</vt:lpstr>
      <vt:lpstr>原廠維護保固</vt:lpstr>
      <vt:lpstr>專業施工廠商 - 有萬科技</vt:lpstr>
      <vt:lpstr>PowerPoint 簡報</vt:lpstr>
      <vt:lpstr>PowerPoint 簡報</vt:lpstr>
      <vt:lpstr>PowerPoint 簡報</vt:lpstr>
      <vt:lpstr>PowerPoint 簡報</vt:lpstr>
      <vt:lpstr>PowerPoint 簡報</vt:lpstr>
      <vt:lpstr>冷氣機安裝完成驗收程序說明</vt:lpstr>
      <vt:lpstr>其他配合事項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Louis_SHARP</dc:creator>
  <cp:lastModifiedBy>USER</cp:lastModifiedBy>
  <cp:revision>208</cp:revision>
  <dcterms:modified xsi:type="dcterms:W3CDTF">2021-05-06T10:20:08Z</dcterms:modified>
</cp:coreProperties>
</file>