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  <p:sldMasterId id="2147483715" r:id="rId2"/>
  </p:sldMasterIdLst>
  <p:notesMasterIdLst>
    <p:notesMasterId r:id="rId28"/>
  </p:notesMasterIdLst>
  <p:sldIdLst>
    <p:sldId id="330" r:id="rId3"/>
    <p:sldId id="2007577651" r:id="rId4"/>
    <p:sldId id="2007577664" r:id="rId5"/>
    <p:sldId id="2007577665" r:id="rId6"/>
    <p:sldId id="2007577666" r:id="rId7"/>
    <p:sldId id="2007577652" r:id="rId8"/>
    <p:sldId id="1660" r:id="rId9"/>
    <p:sldId id="2007577668" r:id="rId10"/>
    <p:sldId id="2007577669" r:id="rId11"/>
    <p:sldId id="2007577670" r:id="rId12"/>
    <p:sldId id="2007577671" r:id="rId13"/>
    <p:sldId id="2007577672" r:id="rId14"/>
    <p:sldId id="2007577673" r:id="rId15"/>
    <p:sldId id="2007577674" r:id="rId16"/>
    <p:sldId id="2007577675" r:id="rId17"/>
    <p:sldId id="2007577682" r:id="rId18"/>
    <p:sldId id="2007577586" r:id="rId19"/>
    <p:sldId id="2007577583" r:id="rId20"/>
    <p:sldId id="2007577678" r:id="rId21"/>
    <p:sldId id="2007577679" r:id="rId22"/>
    <p:sldId id="2007577680" r:id="rId23"/>
    <p:sldId id="2007577681" r:id="rId24"/>
    <p:sldId id="2007577551" r:id="rId25"/>
    <p:sldId id="2007577611" r:id="rId26"/>
    <p:sldId id="2007577677" r:id="rId2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卓玲如 LynnCho" initials="卓玲如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2FB"/>
    <a:srgbClr val="F5B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269D01E-BC32-4049-B463-5C60D7B0CCD2}" styleName="佈景主題樣式 2 - 輔色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佈景主題樣式 2 - 輔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佈景主題樣式 2 - 輔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淺色樣式 2 - 輔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佈景主題樣式 2 - 輔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280" autoAdjust="0"/>
  </p:normalViewPr>
  <p:slideViewPr>
    <p:cSldViewPr snapToGrid="0">
      <p:cViewPr>
        <p:scale>
          <a:sx n="90" d="100"/>
          <a:sy n="90" d="100"/>
        </p:scale>
        <p:origin x="-360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9C865C-C9C9-492C-B4F9-4F7F9AF736EE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A4314C4E-D180-4060-A9F2-F269D62514AB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空氣品質</a:t>
          </a:r>
          <a:endParaRPr lang="en-US" altLang="zh-TW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守護專家</a:t>
          </a:r>
        </a:p>
      </dgm:t>
    </dgm:pt>
    <dgm:pt modelId="{62F83B1B-EA81-4E30-BF81-6446B4CF2F82}" type="parTrans" cxnId="{D2D69A59-0026-47C3-AB60-BC3DAD664EC5}">
      <dgm:prSet/>
      <dgm:spPr/>
      <dgm:t>
        <a:bodyPr/>
        <a:lstStyle/>
        <a:p>
          <a:endParaRPr lang="zh-TW" altLang="en-US" sz="1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60CB71-E336-4BEF-8B79-9D65D02EB0EA}" type="sibTrans" cxnId="{D2D69A59-0026-47C3-AB60-BC3DAD664EC5}">
      <dgm:prSet/>
      <dgm:spPr/>
      <dgm:t>
        <a:bodyPr/>
        <a:lstStyle/>
        <a:p>
          <a:endParaRPr lang="zh-TW" altLang="en-US" sz="1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76E38C4-9741-49AA-8F54-DD8EEC773980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二合一空氣淨化設備</a:t>
          </a:r>
        </a:p>
      </dgm:t>
    </dgm:pt>
    <dgm:pt modelId="{F68C2537-6E34-4E80-9272-9016943D8A4C}" type="parTrans" cxnId="{3F4BB433-5D29-4752-BE76-80B2DC1785D0}">
      <dgm:prSet/>
      <dgm:spPr/>
      <dgm:t>
        <a:bodyPr/>
        <a:lstStyle/>
        <a:p>
          <a:endParaRPr lang="zh-TW" altLang="en-US" sz="1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833E16C-D93D-41E8-BF86-AE64BB6369AE}" type="sibTrans" cxnId="{3F4BB433-5D29-4752-BE76-80B2DC1785D0}">
      <dgm:prSet/>
      <dgm:spPr/>
      <dgm:t>
        <a:bodyPr/>
        <a:lstStyle/>
        <a:p>
          <a:endParaRPr lang="zh-TW" altLang="en-US" sz="1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6DEA3FA-32D4-4989-AE7D-E1BAB89AC812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東元</a:t>
          </a:r>
          <a:r>
            <a: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16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吋</a:t>
          </a:r>
          <a:r>
            <a: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DC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節能風扇</a:t>
          </a:r>
        </a:p>
      </dgm:t>
    </dgm:pt>
    <dgm:pt modelId="{F35F2816-CFA4-4DC0-A768-E39CED8163B2}" type="parTrans" cxnId="{19EE6A89-94A3-4C86-A938-F6A188F6244B}">
      <dgm:prSet/>
      <dgm:spPr/>
      <dgm:t>
        <a:bodyPr/>
        <a:lstStyle/>
        <a:p>
          <a:endParaRPr lang="zh-TW" altLang="en-US" sz="1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43D0154-18DE-4A86-BD3D-8FA04F50DE74}" type="sibTrans" cxnId="{19EE6A89-94A3-4C86-A938-F6A188F6244B}">
      <dgm:prSet/>
      <dgm:spPr/>
      <dgm:t>
        <a:bodyPr/>
        <a:lstStyle/>
        <a:p>
          <a:endParaRPr lang="zh-TW" altLang="en-US" sz="1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CD0103-A6C5-4C7E-921C-9D6E91FD45E2}">
      <dgm:prSet phldrT="[文字]"/>
      <dgm:spPr/>
      <dgm:t>
        <a:bodyPr/>
        <a:lstStyle/>
        <a:p>
          <a:endParaRPr lang="zh-TW" altLang="en-US" sz="18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2AA9C53-8488-471D-9421-0600FA490417}" type="parTrans" cxnId="{0E26152D-107D-4833-A4D0-5DDBA5F3AE7B}">
      <dgm:prSet/>
      <dgm:spPr/>
      <dgm:t>
        <a:bodyPr/>
        <a:lstStyle/>
        <a:p>
          <a:endParaRPr lang="zh-TW" altLang="en-US" sz="1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0E1564B-4DDE-4AD8-B6AD-36C81602ACDB}" type="sibTrans" cxnId="{0E26152D-107D-4833-A4D0-5DDBA5F3AE7B}">
      <dgm:prSet/>
      <dgm:spPr/>
      <dgm:t>
        <a:bodyPr/>
        <a:lstStyle/>
        <a:p>
          <a:endParaRPr lang="zh-TW" altLang="en-US" sz="1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5A77785-B18F-4A36-989C-D7A05879C179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自清淨</a:t>
          </a:r>
          <a:r>
            <a: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PLUS</a:t>
          </a:r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FA59529-51C7-45E4-84B2-CF251D3EBBE8}" type="parTrans" cxnId="{00CCB49B-D8AE-4F82-AE04-53201BCE9302}">
      <dgm:prSet/>
      <dgm:spPr/>
      <dgm:t>
        <a:bodyPr/>
        <a:lstStyle/>
        <a:p>
          <a:endParaRPr lang="zh-TW" altLang="en-US"/>
        </a:p>
      </dgm:t>
    </dgm:pt>
    <dgm:pt modelId="{4051F83A-437E-4A2F-B390-493AFECCDD85}" type="sibTrans" cxnId="{00CCB49B-D8AE-4F82-AE04-53201BCE9302}">
      <dgm:prSet/>
      <dgm:spPr/>
      <dgm:t>
        <a:bodyPr/>
        <a:lstStyle/>
        <a:p>
          <a:endParaRPr lang="zh-TW" altLang="en-US"/>
        </a:p>
      </dgm:t>
    </dgm:pt>
    <dgm:pt modelId="{91F0062A-5AA3-41C1-8BC2-8E4AE97D819E}" type="pres">
      <dgm:prSet presAssocID="{B69C865C-C9C9-492C-B4F9-4F7F9AF736E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C0678-EEF2-4EFB-BDA5-E333202E0017}" type="pres">
      <dgm:prSet presAssocID="{B69C865C-C9C9-492C-B4F9-4F7F9AF736EE}" presName="radial" presStyleCnt="0">
        <dgm:presLayoutVars>
          <dgm:animLvl val="ctr"/>
        </dgm:presLayoutVars>
      </dgm:prSet>
      <dgm:spPr/>
    </dgm:pt>
    <dgm:pt modelId="{4C29413D-5EAB-4D31-989E-83194F3F5A69}" type="pres">
      <dgm:prSet presAssocID="{A4314C4E-D180-4060-A9F2-F269D62514AB}" presName="centerShape" presStyleLbl="vennNode1" presStyleIdx="0" presStyleCnt="4"/>
      <dgm:spPr/>
      <dgm:t>
        <a:bodyPr/>
        <a:lstStyle/>
        <a:p>
          <a:endParaRPr lang="zh-TW" altLang="en-US"/>
        </a:p>
      </dgm:t>
    </dgm:pt>
    <dgm:pt modelId="{F42A6033-A675-48B6-A1C6-9E2BE93A72F3}" type="pres">
      <dgm:prSet presAssocID="{E76E38C4-9741-49AA-8F54-DD8EEC773980}" presName="node" presStyleLbl="vennNode1" presStyleIdx="1" presStyleCnt="4" custScaleX="125085" custScaleY="13041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714ADD-FE8F-46AC-AA21-8891D70CC9D4}" type="pres">
      <dgm:prSet presAssocID="{E5A77785-B18F-4A36-989C-D7A05879C179}" presName="node" presStyleLbl="vennNode1" presStyleIdx="2" presStyleCnt="4" custScaleX="104660" custScaleY="1049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97BFE78-A06B-452F-9958-DACEF3062FD3}" type="pres">
      <dgm:prSet presAssocID="{B6DEA3FA-32D4-4989-AE7D-E1BAB89AC812}" presName="node" presStyleLbl="vennNode1" presStyleIdx="3" presStyleCnt="4" custScaleX="125085" custScaleY="13041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0CCB49B-D8AE-4F82-AE04-53201BCE9302}" srcId="{A4314C4E-D180-4060-A9F2-F269D62514AB}" destId="{E5A77785-B18F-4A36-989C-D7A05879C179}" srcOrd="1" destOrd="0" parTransId="{4FA59529-51C7-45E4-84B2-CF251D3EBBE8}" sibTransId="{4051F83A-437E-4A2F-B390-493AFECCDD85}"/>
    <dgm:cxn modelId="{2E305DCE-B8F1-42FE-AA8D-E3447E1E686B}" type="presOf" srcId="{E5A77785-B18F-4A36-989C-D7A05879C179}" destId="{34714ADD-FE8F-46AC-AA21-8891D70CC9D4}" srcOrd="0" destOrd="0" presId="urn:microsoft.com/office/officeart/2005/8/layout/radial3"/>
    <dgm:cxn modelId="{3850F107-9B0C-4680-A41D-3E516416C2FF}" type="presOf" srcId="{A4314C4E-D180-4060-A9F2-F269D62514AB}" destId="{4C29413D-5EAB-4D31-989E-83194F3F5A69}" srcOrd="0" destOrd="0" presId="urn:microsoft.com/office/officeart/2005/8/layout/radial3"/>
    <dgm:cxn modelId="{2CAC2868-BBBE-4EFB-93C6-7B9373A520D1}" type="presOf" srcId="{B6DEA3FA-32D4-4989-AE7D-E1BAB89AC812}" destId="{A97BFE78-A06B-452F-9958-DACEF3062FD3}" srcOrd="0" destOrd="0" presId="urn:microsoft.com/office/officeart/2005/8/layout/radial3"/>
    <dgm:cxn modelId="{0E26152D-107D-4833-A4D0-5DDBA5F3AE7B}" srcId="{B69C865C-C9C9-492C-B4F9-4F7F9AF736EE}" destId="{FDCD0103-A6C5-4C7E-921C-9D6E91FD45E2}" srcOrd="1" destOrd="0" parTransId="{12AA9C53-8488-471D-9421-0600FA490417}" sibTransId="{F0E1564B-4DDE-4AD8-B6AD-36C81602ACDB}"/>
    <dgm:cxn modelId="{4FDAE1FD-04AE-4E72-81B6-B3E7E87CDDD7}" type="presOf" srcId="{E76E38C4-9741-49AA-8F54-DD8EEC773980}" destId="{F42A6033-A675-48B6-A1C6-9E2BE93A72F3}" srcOrd="0" destOrd="0" presId="urn:microsoft.com/office/officeart/2005/8/layout/radial3"/>
    <dgm:cxn modelId="{06107823-EF4B-4D13-B985-FEAE4DA51248}" type="presOf" srcId="{B69C865C-C9C9-492C-B4F9-4F7F9AF736EE}" destId="{91F0062A-5AA3-41C1-8BC2-8E4AE97D819E}" srcOrd="0" destOrd="0" presId="urn:microsoft.com/office/officeart/2005/8/layout/radial3"/>
    <dgm:cxn modelId="{3F4BB433-5D29-4752-BE76-80B2DC1785D0}" srcId="{A4314C4E-D180-4060-A9F2-F269D62514AB}" destId="{E76E38C4-9741-49AA-8F54-DD8EEC773980}" srcOrd="0" destOrd="0" parTransId="{F68C2537-6E34-4E80-9272-9016943D8A4C}" sibTransId="{9833E16C-D93D-41E8-BF86-AE64BB6369AE}"/>
    <dgm:cxn modelId="{D2D69A59-0026-47C3-AB60-BC3DAD664EC5}" srcId="{B69C865C-C9C9-492C-B4F9-4F7F9AF736EE}" destId="{A4314C4E-D180-4060-A9F2-F269D62514AB}" srcOrd="0" destOrd="0" parTransId="{62F83B1B-EA81-4E30-BF81-6446B4CF2F82}" sibTransId="{7360CB71-E336-4BEF-8B79-9D65D02EB0EA}"/>
    <dgm:cxn modelId="{19EE6A89-94A3-4C86-A938-F6A188F6244B}" srcId="{A4314C4E-D180-4060-A9F2-F269D62514AB}" destId="{B6DEA3FA-32D4-4989-AE7D-E1BAB89AC812}" srcOrd="2" destOrd="0" parTransId="{F35F2816-CFA4-4DC0-A768-E39CED8163B2}" sibTransId="{A43D0154-18DE-4A86-BD3D-8FA04F50DE74}"/>
    <dgm:cxn modelId="{5F95A903-4AA1-4071-9B04-1C0E47E9D33C}" type="presParOf" srcId="{91F0062A-5AA3-41C1-8BC2-8E4AE97D819E}" destId="{6D0C0678-EEF2-4EFB-BDA5-E333202E0017}" srcOrd="0" destOrd="0" presId="urn:microsoft.com/office/officeart/2005/8/layout/radial3"/>
    <dgm:cxn modelId="{CC4FBF1F-FEF7-4D63-ABBC-1A947660ACF6}" type="presParOf" srcId="{6D0C0678-EEF2-4EFB-BDA5-E333202E0017}" destId="{4C29413D-5EAB-4D31-989E-83194F3F5A69}" srcOrd="0" destOrd="0" presId="urn:microsoft.com/office/officeart/2005/8/layout/radial3"/>
    <dgm:cxn modelId="{6CE19FFC-63F4-4AC5-84B2-A81596862F21}" type="presParOf" srcId="{6D0C0678-EEF2-4EFB-BDA5-E333202E0017}" destId="{F42A6033-A675-48B6-A1C6-9E2BE93A72F3}" srcOrd="1" destOrd="0" presId="urn:microsoft.com/office/officeart/2005/8/layout/radial3"/>
    <dgm:cxn modelId="{8FA2A713-BFC9-44E1-B53F-48DE6C29E444}" type="presParOf" srcId="{6D0C0678-EEF2-4EFB-BDA5-E333202E0017}" destId="{34714ADD-FE8F-46AC-AA21-8891D70CC9D4}" srcOrd="2" destOrd="0" presId="urn:microsoft.com/office/officeart/2005/8/layout/radial3"/>
    <dgm:cxn modelId="{8AB6CD72-860F-455F-94DE-432CB62E5828}" type="presParOf" srcId="{6D0C0678-EEF2-4EFB-BDA5-E333202E0017}" destId="{A97BFE78-A06B-452F-9958-DACEF3062FD3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29413D-5EAB-4D31-989E-83194F3F5A69}">
      <dsp:nvSpPr>
        <dsp:cNvPr id="0" name=""/>
        <dsp:cNvSpPr/>
      </dsp:nvSpPr>
      <dsp:spPr>
        <a:xfrm>
          <a:off x="2668104" y="1271328"/>
          <a:ext cx="2667277" cy="266727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空氣品質</a:t>
          </a:r>
          <a:endParaRPr lang="en-US" altLang="zh-TW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守護專家</a:t>
          </a:r>
        </a:p>
      </dsp:txBody>
      <dsp:txXfrm>
        <a:off x="3058718" y="1661942"/>
        <a:ext cx="1886049" cy="1886049"/>
      </dsp:txXfrm>
    </dsp:sp>
    <dsp:sp modelId="{F42A6033-A675-48B6-A1C6-9E2BE93A72F3}">
      <dsp:nvSpPr>
        <dsp:cNvPr id="0" name=""/>
        <dsp:cNvSpPr/>
      </dsp:nvSpPr>
      <dsp:spPr>
        <a:xfrm>
          <a:off x="3167652" y="1"/>
          <a:ext cx="1668182" cy="1739305"/>
        </a:xfrm>
        <a:prstGeom prst="ellipse">
          <a:avLst/>
        </a:prstGeom>
        <a:solidFill>
          <a:schemeClr val="accent4">
            <a:alpha val="50000"/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二合一空氣淨化設備</a:t>
          </a:r>
        </a:p>
      </dsp:txBody>
      <dsp:txXfrm>
        <a:off x="3411952" y="254716"/>
        <a:ext cx="1179582" cy="1229875"/>
      </dsp:txXfrm>
    </dsp:sp>
    <dsp:sp modelId="{34714ADD-FE8F-46AC-AA21-8891D70CC9D4}">
      <dsp:nvSpPr>
        <dsp:cNvPr id="0" name=""/>
        <dsp:cNvSpPr/>
      </dsp:nvSpPr>
      <dsp:spPr>
        <a:xfrm>
          <a:off x="4806675" y="2772616"/>
          <a:ext cx="1395786" cy="1400013"/>
        </a:xfrm>
        <a:prstGeom prst="ellipse">
          <a:avLst/>
        </a:prstGeom>
        <a:solidFill>
          <a:schemeClr val="accent4">
            <a:alpha val="50000"/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自清淨</a:t>
          </a: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PLUS</a:t>
          </a:r>
          <a:endParaRPr lang="zh-TW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11083" y="2977643"/>
        <a:ext cx="986970" cy="989959"/>
      </dsp:txXfrm>
    </dsp:sp>
    <dsp:sp modelId="{A97BFE78-A06B-452F-9958-DACEF3062FD3}">
      <dsp:nvSpPr>
        <dsp:cNvPr id="0" name=""/>
        <dsp:cNvSpPr/>
      </dsp:nvSpPr>
      <dsp:spPr>
        <a:xfrm>
          <a:off x="1664826" y="2602970"/>
          <a:ext cx="1668182" cy="1739305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東元</a:t>
          </a: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16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吋</a:t>
          </a: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DC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節能風扇</a:t>
          </a:r>
        </a:p>
      </dsp:txBody>
      <dsp:txXfrm>
        <a:off x="1909126" y="2857685"/>
        <a:ext cx="1179582" cy="1229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A76CE-F18D-4922-86F8-D0826C46E776}" type="datetimeFigureOut">
              <a:rPr lang="zh-TW" altLang="en-US" smtClean="0"/>
              <a:t>2021/5/6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A7FAF-D09E-4FEF-A712-7F13A565C7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1223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EEAD0-B138-4E65-9CF7-61392E64F1D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607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A7FAF-D09E-4FEF-A712-7F13A565C749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7087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8784172" y="6581775"/>
            <a:ext cx="3407832" cy="260350"/>
            <a:chOff x="4150" y="4146"/>
            <a:chExt cx="1610" cy="164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4169"/>
              <a:ext cx="1610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東元減碳logo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7" y="4146"/>
              <a:ext cx="453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東元減碳logo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" y="4164"/>
              <a:ext cx="58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11" descr="CI規範示意圖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20" y="476250"/>
            <a:ext cx="1919816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946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4403" y="2441583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65946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828801" y="4197350"/>
            <a:ext cx="8534401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657FA5-2C70-4CF1-9A6A-BC75367A4012}" type="datetime1">
              <a:rPr lang="zh-TW" altLang="en-US" smtClean="0">
                <a:solidFill>
                  <a:srgbClr val="FFFFFF"/>
                </a:solidFill>
              </a:rPr>
              <a:pPr/>
              <a:t>2021/5/6</a:t>
            </a:fld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0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1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83E223-107C-4C6D-AE5C-952035B98178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22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51A82-FB2F-4B68-B3F5-2042C1FE8481}" type="datetime1">
              <a:rPr lang="zh-TW" altLang="en-US" smtClean="0">
                <a:solidFill>
                  <a:srgbClr val="000000"/>
                </a:solidFill>
              </a:rPr>
              <a:pPr/>
              <a:t>2021/5/6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83E223-107C-4C6D-AE5C-952035B98178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61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1" y="188913"/>
            <a:ext cx="2743200" cy="593725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3" y="188913"/>
            <a:ext cx="8026400" cy="59372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8575E7-CD93-4258-BF5F-6929AF247D6B}" type="datetime1">
              <a:rPr lang="zh-TW" altLang="en-US" smtClean="0">
                <a:solidFill>
                  <a:srgbClr val="000000"/>
                </a:solidFill>
              </a:rPr>
              <a:pPr/>
              <a:t>2021/5/6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83E223-107C-4C6D-AE5C-952035B98178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47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90952" y="188921"/>
            <a:ext cx="7791451" cy="77787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1" y="1600206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3" y="1600206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604E1D-EDEF-4691-B5D3-8A9DC16A97B1}" type="datetime1">
              <a:rPr lang="zh-TW" altLang="en-US" smtClean="0">
                <a:solidFill>
                  <a:srgbClr val="000000"/>
                </a:solidFill>
              </a:rPr>
              <a:pPr/>
              <a:t>2021/5/6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83E223-107C-4C6D-AE5C-952035B98178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716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90952" y="188921"/>
            <a:ext cx="7791451" cy="77787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1" y="1600206"/>
            <a:ext cx="10972801" cy="4525963"/>
          </a:xfrm>
        </p:spPr>
        <p:txBody>
          <a:bodyPr/>
          <a:lstStyle/>
          <a:p>
            <a:pPr lvl="0"/>
            <a:r>
              <a:rPr lang="zh-TW" altLang="en-US" noProof="0"/>
              <a:t>按一下圖示以新增表格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125B19-E33D-4782-A5E1-0EBDAA9BDEB8}" type="datetime1">
              <a:rPr lang="zh-TW" altLang="en-US" smtClean="0">
                <a:solidFill>
                  <a:srgbClr val="000000"/>
                </a:solidFill>
              </a:rPr>
              <a:pPr/>
              <a:t>2021/5/6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83E223-107C-4C6D-AE5C-952035B98178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93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4553" y="319088"/>
            <a:ext cx="10528300" cy="56356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1" y="1262064"/>
            <a:ext cx="5384800" cy="52482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197603" y="1262071"/>
            <a:ext cx="5384800" cy="254793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197603" y="3962400"/>
            <a:ext cx="5384800" cy="25479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4751919" y="6537333"/>
            <a:ext cx="2844800" cy="320675"/>
          </a:xfrm>
        </p:spPr>
        <p:txBody>
          <a:bodyPr/>
          <a:lstStyle>
            <a:lvl1pPr>
              <a:defRPr/>
            </a:lvl1pPr>
          </a:lstStyle>
          <a:p>
            <a:fld id="{3F83E223-107C-4C6D-AE5C-952035B98178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96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4189862"/>
            <a:ext cx="9144000" cy="1067937"/>
          </a:xfrm>
        </p:spPr>
        <p:txBody>
          <a:bodyPr>
            <a:normAutofit/>
          </a:bodyPr>
          <a:lstStyle>
            <a:lvl1pPr marL="0" indent="0" algn="ctr">
              <a:buNone/>
              <a:defRPr sz="3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8208-F3FB-E346-863A-D94413AE1CA2}" type="datetimeFigureOut">
              <a:rPr kumimoji="1" lang="zh-TW" altLang="en-US" smtClean="0"/>
              <a:t>2021/5/6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8E3B-8C27-804C-A421-C1073344FF2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21252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345F804-A7A6-46E3-9F70-CE4A511C0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E19B2A62-0BD9-49E5-99CA-2C2231BC1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19F5B5DE-AC5C-4148-922D-8CBBA6116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8208-F3FB-E346-863A-D94413AE1CA2}" type="datetimeFigureOut">
              <a:rPr kumimoji="1" lang="zh-TW" altLang="en-US" smtClean="0"/>
              <a:pPr/>
              <a:t>2021/5/6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5784CA70-8363-47B2-BE02-8A615728F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67263B5B-BA09-4B2D-9729-F7936313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8E3B-8C27-804C-A421-C1073344FF2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0518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9408E7C-BBA0-47A9-B41A-C46321F27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92649CE1-25C2-4C64-8016-CAF5F014E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AFB1046B-65E0-4A56-AD5C-ED771C42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8208-F3FB-E346-863A-D94413AE1CA2}" type="datetimeFigureOut">
              <a:rPr kumimoji="1" lang="zh-TW" altLang="en-US" smtClean="0"/>
              <a:pPr/>
              <a:t>2021/5/6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3E0C05E2-D848-4712-94A4-0C32667A2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1773D57E-6ECE-4309-9D0F-9306B648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8E3B-8C27-804C-A421-C1073344FF2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50115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F39CBF0-811A-42A0-800E-818336658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C4FBE557-A61B-4250-B7B1-594746ACA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95B7E713-C0BE-42CC-B68E-243A4B36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8208-F3FB-E346-863A-D94413AE1CA2}" type="datetimeFigureOut">
              <a:rPr kumimoji="1" lang="zh-TW" altLang="en-US" smtClean="0"/>
              <a:t>2021/5/6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EC00170-5755-4F4A-BE3C-5C0514DDE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014C3C1C-DCF6-4B1B-ABBD-661227ABB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8E3B-8C27-804C-A421-C1073344FF20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A5B360DF-DAC4-4D4A-8A72-428EF9207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43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742D15F-FAEC-464D-BDC1-CEB3FB499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CA3533A1-7F76-476B-A21E-C8B5EF943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A357180C-4042-4504-9877-3679D7840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3337C03E-3A98-4380-9865-2CDBC087D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8208-F3FB-E346-863A-D94413AE1CA2}" type="datetimeFigureOut">
              <a:rPr kumimoji="1" lang="zh-TW" altLang="en-US" smtClean="0"/>
              <a:pPr/>
              <a:t>2021/5/6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DBD4A5DD-0AFF-4629-8582-994E926EF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71A5DAF4-A9B2-44C2-AA65-A82A03AE1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8E3B-8C27-804C-A421-C1073344FF20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20155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1" y="1291986"/>
            <a:ext cx="10972801" cy="45259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n"/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E868BF-6566-43C8-BB09-381E51633DE2}" type="datetime1">
              <a:rPr lang="zh-TW" altLang="en-US" smtClean="0">
                <a:solidFill>
                  <a:srgbClr val="000000"/>
                </a:solidFill>
              </a:rPr>
              <a:pPr/>
              <a:t>2021/5/6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22804" y="6327417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F83E223-107C-4C6D-AE5C-952035B98178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724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413AC7E-C60F-47C4-9E37-F35B3D2D2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2D6F6698-18BA-4F43-B628-C39439595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9AC38514-16F0-4074-8185-48E70D8A1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247C35B2-A46A-4B24-AE4E-4FA354F3FC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9F0C4609-BFC0-441E-AD3A-55FFE38C9A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FC075184-BAFD-4E16-A067-3403D8641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8208-F3FB-E346-863A-D94413AE1CA2}" type="datetimeFigureOut">
              <a:rPr kumimoji="1" lang="zh-TW" altLang="en-US" smtClean="0"/>
              <a:t>2021/5/6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40551007-2FFA-4FC4-B302-B587FB0BC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9E681C05-6041-4113-B85C-5D2CD8BB7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8E3B-8C27-804C-A421-C1073344FF2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31896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57AD638-E995-4BAE-B960-360392683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618AB47A-56C9-439A-9AB6-1BA3EE15C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8208-F3FB-E346-863A-D94413AE1CA2}" type="datetimeFigureOut">
              <a:rPr kumimoji="1" lang="zh-TW" altLang="en-US" smtClean="0"/>
              <a:t>2021/5/6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74C656D4-9719-472E-B587-E29590440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07B3F42B-29F5-476C-A576-94C041507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8E3B-8C27-804C-A421-C1073344FF2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90361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EE4B077C-74F5-47BD-9D2B-446F0BCA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8208-F3FB-E346-863A-D94413AE1CA2}" type="datetimeFigureOut">
              <a:rPr kumimoji="1" lang="zh-TW" altLang="en-US" smtClean="0"/>
              <a:t>2021/5/6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C6E06D37-BBCA-4669-AD84-0869A61E5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708AE74E-1C06-47FF-9C66-29EB41625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8E3B-8C27-804C-A421-C1073344FF2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3792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8C8C89F-CB75-4DBF-A85D-1D6C46B1F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5C1243D8-5C2C-41B3-9792-AAB9972E6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3322F44A-B110-4FC7-AA1C-2BFCF65F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E6834C5B-408C-4959-A211-3E0A1B766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8208-F3FB-E346-863A-D94413AE1CA2}" type="datetimeFigureOut">
              <a:rPr kumimoji="1" lang="zh-TW" altLang="en-US" smtClean="0"/>
              <a:t>2021/5/6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3A8AA092-2A03-4DDB-9E68-96106FD45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1A15B9A1-E576-4266-8D94-82DDF396A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8E3B-8C27-804C-A421-C1073344FF2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41224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69A57DB-717B-4799-9636-94E055B87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xmlns="" id="{2C0405E2-91FB-43C9-8F04-F1704B73FB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EB0055EF-9628-465D-803D-27B873BD9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71CE0733-9FD1-422C-8DDA-7A65B369D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8208-F3FB-E346-863A-D94413AE1CA2}" type="datetimeFigureOut">
              <a:rPr kumimoji="1" lang="zh-TW" altLang="en-US" smtClean="0"/>
              <a:t>2021/5/6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A6333D94-00EC-4722-AC2E-5EB64E52E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7E45A531-4513-4C9A-9E2D-F5D214245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8E3B-8C27-804C-A421-C1073344FF2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9307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0ED2F00-A013-46BE-9B3F-CF1C0DDC9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1988A2C4-8B2F-4AC3-A9D5-22A7C5E7EF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47A32391-09F5-4DD6-9DD7-A5F160E6B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8208-F3FB-E346-863A-D94413AE1CA2}" type="datetimeFigureOut">
              <a:rPr kumimoji="1" lang="zh-TW" altLang="en-US" smtClean="0"/>
              <a:t>2021/5/6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B43C8BEB-6C1C-4938-A29E-8A39D3657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0AF4C30C-F7CD-4C8B-AF99-8094C49C4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8E3B-8C27-804C-A421-C1073344FF2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64231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xmlns="" id="{9C5D8401-50F3-4F97-A0D8-E8824F394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E2BF4519-475D-4F5D-8447-1C0003103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A4802E12-16A8-48FC-8DE6-65D6344AB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8208-F3FB-E346-863A-D94413AE1CA2}" type="datetimeFigureOut">
              <a:rPr kumimoji="1" lang="zh-TW" altLang="en-US" smtClean="0"/>
              <a:t>2021/5/6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3B51BB5E-5B33-4A19-9276-7F95C40D7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45B63B03-CFAC-4229-9905-204172FA6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8E3B-8C27-804C-A421-C1073344FF2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66861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1F5F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5597" y="2286000"/>
            <a:ext cx="10962482" cy="1449070"/>
          </a:xfrm>
        </p:spPr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C2E5D-0876-4D81-8353-4A312D68862D}" type="datetime1">
              <a:rPr lang="en-US" altLang="zh-TW" smtClean="0"/>
              <a:t>5/6/2021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33365" y="84249"/>
            <a:ext cx="2804160" cy="369332"/>
          </a:xfrm>
        </p:spPr>
        <p:txBody>
          <a:bodyPr lIns="0" tIns="0" rIns="0" bIns="0"/>
          <a:lstStyle>
            <a:lvl1pPr algn="r">
              <a:defRPr sz="2400" baseline="0">
                <a:solidFill>
                  <a:srgbClr val="002060"/>
                </a:solidFill>
                <a:ea typeface="微軟正黑體" panose="020B0604030504040204" pitchFamily="34" charset="-120"/>
              </a:defRPr>
            </a:lvl1pPr>
          </a:lstStyle>
          <a:p>
            <a:fld id="{589FFFED-BF3B-4C58-805E-66BC86B1A91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2779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4189862"/>
            <a:ext cx="9144000" cy="1067937"/>
          </a:xfrm>
        </p:spPr>
        <p:txBody>
          <a:bodyPr>
            <a:normAutofit/>
          </a:bodyPr>
          <a:lstStyle>
            <a:lvl1pPr marL="0" indent="0" algn="ctr">
              <a:buNone/>
              <a:defRPr sz="3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8208-F3FB-E346-863A-D94413AE1CA2}" type="datetimeFigureOut">
              <a:rPr kumimoji="1" lang="zh-TW" altLang="en-US" smtClean="0"/>
              <a:t>2021/5/6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8E3B-8C27-804C-A421-C1073344FF2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48163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7" y="440690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7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01608E-E075-426A-924B-2529A0685653}" type="datetime1">
              <a:rPr lang="zh-TW" altLang="en-US" smtClean="0">
                <a:solidFill>
                  <a:srgbClr val="000000"/>
                </a:solidFill>
              </a:rPr>
              <a:pPr/>
              <a:t>2021/5/6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83E223-107C-4C6D-AE5C-952035B98178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70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1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3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967B9F-D4EF-45D3-8195-46DCDE14766E}" type="datetime1">
              <a:rPr lang="zh-TW" altLang="en-US" smtClean="0">
                <a:solidFill>
                  <a:srgbClr val="000000"/>
                </a:solidFill>
              </a:rPr>
              <a:pPr/>
              <a:t>2021/5/6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83E223-107C-4C6D-AE5C-952035B98178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942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49BB0-585F-4CF9-BE99-521E54D41A2B}" type="datetime1">
              <a:rPr lang="zh-TW" altLang="en-US" smtClean="0">
                <a:solidFill>
                  <a:srgbClr val="000000"/>
                </a:solidFill>
              </a:rPr>
              <a:pPr/>
              <a:t>2021/5/6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83E223-107C-4C6D-AE5C-952035B98178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45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TECO_PP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5200"/>
            <a:ext cx="12192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AC14FB-F184-4821-9CD0-61AA8930B999}" type="datetime1">
              <a:rPr lang="zh-TW" altLang="en-US" smtClean="0">
                <a:solidFill>
                  <a:srgbClr val="000000"/>
                </a:solidFill>
              </a:rPr>
              <a:pPr/>
              <a:t>2021/5/6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99873" y="6021288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F83E223-107C-4C6D-AE5C-952035B98178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085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3895E5-1653-418B-9BEC-1294F937B188}" type="datetime1">
              <a:rPr lang="zh-TW" altLang="en-US" smtClean="0">
                <a:solidFill>
                  <a:srgbClr val="000000"/>
                </a:solidFill>
              </a:rPr>
              <a:pPr/>
              <a:t>2021/5/6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83E223-107C-4C6D-AE5C-952035B98178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33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5" y="2730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406FAE-8186-449D-88BA-27797B6CD882}" type="datetime1">
              <a:rPr lang="zh-TW" altLang="en-US" smtClean="0">
                <a:solidFill>
                  <a:srgbClr val="000000"/>
                </a:solidFill>
              </a:rPr>
              <a:pPr/>
              <a:t>2021/5/6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83E223-107C-4C6D-AE5C-952035B98178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685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9106C9-0DFB-446F-BD8C-B8A2D8072020}" type="datetime1">
              <a:rPr lang="zh-TW" altLang="en-US" smtClean="0">
                <a:solidFill>
                  <a:srgbClr val="000000"/>
                </a:solidFill>
              </a:rPr>
              <a:pPr/>
              <a:t>2021/5/6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83E223-107C-4C6D-AE5C-952035B98178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76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8784172" y="6581775"/>
            <a:ext cx="3407832" cy="260350"/>
            <a:chOff x="4150" y="4146"/>
            <a:chExt cx="1610" cy="164"/>
          </a:xfrm>
        </p:grpSpPr>
        <p:pic>
          <p:nvPicPr>
            <p:cNvPr id="1033" name="Picture 3"/>
            <p:cNvPicPr>
              <a:picLocks noChangeAspect="1" noChangeArrowheads="1"/>
            </p:cNvPicPr>
            <p:nvPr/>
          </p:nvPicPr>
          <p:blipFill>
            <a:blip r:embed="rId18" cstate="print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4169"/>
              <a:ext cx="1610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4" descr="東元減碳logo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7" y="4146"/>
              <a:ext cx="453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5" descr="東元減碳logo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" y="4164"/>
              <a:ext cx="58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5844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7185" y="63373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panose="020B0604020202020204" pitchFamily="34" charset="0"/>
                <a:ea typeface="新細明體" pitchFamily="18" charset="-120"/>
              </a:defRPr>
            </a:lvl1pPr>
          </a:lstStyle>
          <a:p>
            <a:fld id="{184A64E1-3283-4C93-901A-08F8B8336E73}" type="datetime1">
              <a:rPr lang="zh-TW" altLang="en-US" smtClean="0">
                <a:solidFill>
                  <a:srgbClr val="000000"/>
                </a:solidFill>
              </a:rPr>
              <a:pPr/>
              <a:t>2021/5/6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5844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3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charset="-120"/>
                <a:cs typeface="+mn-cs"/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5844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新細明體" charset="-120"/>
              </a:defRPr>
            </a:lvl1pPr>
          </a:lstStyle>
          <a:p>
            <a:fld id="{3F83E223-107C-4C6D-AE5C-952035B98178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031" name="圖片 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36563"/>
            <a:ext cx="21336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5400" y="188921"/>
            <a:ext cx="11557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659574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87" r:id="rId15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bg1"/>
          </a:solidFill>
          <a:latin typeface="+mj-lt"/>
          <a:ea typeface="+mj-ea"/>
          <a:cs typeface="微軟正黑體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bg1"/>
          </a:solidFill>
          <a:latin typeface="Arial" charset="0"/>
          <a:ea typeface="微軟正黑體" pitchFamily="34" charset="-120"/>
          <a:cs typeface="微軟正黑體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bg1"/>
          </a:solidFill>
          <a:latin typeface="Arial" charset="0"/>
          <a:ea typeface="微軟正黑體" pitchFamily="34" charset="-120"/>
          <a:cs typeface="微軟正黑體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bg1"/>
          </a:solidFill>
          <a:latin typeface="Arial" charset="0"/>
          <a:ea typeface="微軟正黑體" pitchFamily="34" charset="-120"/>
          <a:cs typeface="微軟正黑體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bg1"/>
          </a:solidFill>
          <a:latin typeface="Arial" charset="0"/>
          <a:ea typeface="微軟正黑體" pitchFamily="34" charset="-120"/>
          <a:cs typeface="微軟正黑體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bg1"/>
          </a:solidFill>
          <a:latin typeface="Arial" charset="0"/>
          <a:ea typeface="微軟正黑體" pitchFamily="34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bg1"/>
          </a:solidFill>
          <a:latin typeface="Arial" charset="0"/>
          <a:ea typeface="微軟正黑體" pitchFamily="34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bg1"/>
          </a:solidFill>
          <a:latin typeface="Arial" charset="0"/>
          <a:ea typeface="微軟正黑體" pitchFamily="34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 b="1">
          <a:solidFill>
            <a:schemeClr val="bg1"/>
          </a:solidFill>
          <a:latin typeface="Arial" charset="0"/>
          <a:ea typeface="微軟正黑體" pitchFamily="34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j-ea"/>
          <a:ea typeface="+mj-ea"/>
          <a:cs typeface="標楷體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j-ea"/>
          <a:ea typeface="+mj-ea"/>
          <a:cs typeface="標楷體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j-ea"/>
          <a:ea typeface="+mj-ea"/>
          <a:cs typeface="標楷體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j-ea"/>
          <a:ea typeface="+mj-ea"/>
          <a:cs typeface="標楷體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j-ea"/>
          <a:ea typeface="+mj-ea"/>
          <a:cs typeface="標楷體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88199A94-25DC-4722-97D7-5F572FB07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E1A9710E-5FB6-43F4-94AE-7CED09F93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6D360E7E-030C-4E6A-A219-AF5F4F0B81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A64E1-3283-4C93-901A-08F8B8336E73}" type="datetime1">
              <a:rPr lang="zh-TW" altLang="en-US" smtClean="0">
                <a:solidFill>
                  <a:srgbClr val="000000"/>
                </a:solidFill>
              </a:rPr>
              <a:pPr/>
              <a:t>2021/5/6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A3DF7B9F-E5C1-48BE-9705-6C4EACD7BB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48F06C24-71D7-444D-B4D4-4627BCCC2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3E223-107C-4C6D-AE5C-952035B98178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5369CC7C-7063-4822-B544-104ED58741C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3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67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diagramColors" Target="../diagrams/colors1.xml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14.jpe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openxmlformats.org/officeDocument/2006/relationships/diagramData" Target="../diagrams/data1.xml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emf"/><Relationship Id="rId5" Type="http://schemas.openxmlformats.org/officeDocument/2006/relationships/package" Target="../embeddings/Microsoft_Excel_Worksheet1.xlsx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5.jpeg"/><Relationship Id="rId11" Type="http://schemas.openxmlformats.org/officeDocument/2006/relationships/image" Target="../media/image40.JP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4758" y="4071937"/>
            <a:ext cx="3427242" cy="2785391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xmlns="" id="{261F5AC0-D884-448F-B850-2B2BA00B1FED}"/>
              </a:ext>
            </a:extLst>
          </p:cNvPr>
          <p:cNvSpPr txBox="1">
            <a:spLocks/>
          </p:cNvSpPr>
          <p:nvPr/>
        </p:nvSpPr>
        <p:spPr bwMode="auto">
          <a:xfrm>
            <a:off x="724872" y="5159326"/>
            <a:ext cx="11467128" cy="218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+mj-lt"/>
                <a:ea typeface="+mj-ea"/>
                <a:cs typeface="微軟正黑體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微軟正黑體" pitchFamily="34" charset="-120"/>
                <a:cs typeface="微軟正黑體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微軟正黑體" pitchFamily="34" charset="-120"/>
                <a:cs typeface="微軟正黑體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微軟正黑體" pitchFamily="34" charset="-120"/>
                <a:cs typeface="微軟正黑體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微軟正黑體" pitchFamily="34" charset="-120"/>
                <a:cs typeface="微軟正黑體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微軟正黑體" pitchFamily="34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微軟正黑體" pitchFamily="34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微軟正黑體" pitchFamily="34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</a:rPr>
              <a:t>花蓮縣</a:t>
            </a:r>
            <a:r>
              <a:rPr lang="zh-TW" altLang="zh-TW" sz="3200" dirty="0">
                <a:solidFill>
                  <a:schemeClr val="accent2">
                    <a:lumMod val="50000"/>
                  </a:schemeClr>
                </a:solidFill>
              </a:rPr>
              <a:t>學校教冷氣設備裝設採購</a:t>
            </a:r>
            <a:r>
              <a:rPr lang="zh-TW" altLang="en-US" sz="3200" dirty="0">
                <a:solidFill>
                  <a:schemeClr val="accent2">
                    <a:lumMod val="50000"/>
                  </a:schemeClr>
                </a:solidFill>
              </a:rPr>
              <a:t>說明會</a:t>
            </a:r>
            <a:r>
              <a:rPr lang="en-US" altLang="zh-TW" sz="3200" dirty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kumimoji="1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                              </a:t>
            </a:r>
            <a:endParaRPr kumimoji="1" lang="en-US" altLang="zh-TW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xmlns="" id="{E8CD5CD0-C5F2-4FC1-85B0-547A1AE226EE}"/>
              </a:ext>
            </a:extLst>
          </p:cNvPr>
          <p:cNvSpPr txBox="1">
            <a:spLocks/>
          </p:cNvSpPr>
          <p:nvPr/>
        </p:nvSpPr>
        <p:spPr bwMode="auto">
          <a:xfrm>
            <a:off x="8544014" y="3927628"/>
            <a:ext cx="4077143" cy="123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+mj-lt"/>
                <a:ea typeface="+mj-ea"/>
                <a:cs typeface="微軟正黑體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微軟正黑體" pitchFamily="34" charset="-120"/>
                <a:cs typeface="微軟正黑體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微軟正黑體" pitchFamily="34" charset="-120"/>
                <a:cs typeface="微軟正黑體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微軟正黑體" pitchFamily="34" charset="-120"/>
                <a:cs typeface="微軟正黑體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微軟正黑體" pitchFamily="34" charset="-120"/>
                <a:cs typeface="微軟正黑體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微軟正黑體" pitchFamily="34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微軟正黑體" pitchFamily="34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微軟正黑體" pitchFamily="34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bg1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pPr algn="l"/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聯絡人 </a:t>
            </a:r>
            <a: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pPr algn="l"/>
            <a:r>
              <a:rPr lang="zh-TW" altLang="en-US" sz="1800" kern="0" dirty="0">
                <a:solidFill>
                  <a:schemeClr val="accent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胡銘俊 </a:t>
            </a:r>
            <a:r>
              <a:rPr lang="en-US" altLang="zh-TW" sz="1800" kern="0" dirty="0">
                <a:solidFill>
                  <a:schemeClr val="accent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0970030125</a:t>
            </a:r>
          </a:p>
          <a:p>
            <a:pPr algn="l"/>
            <a:r>
              <a:rPr kumimoji="1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steven.hu@teco.com.tw</a:t>
            </a:r>
            <a:r>
              <a: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  </a:t>
            </a:r>
            <a:endParaRPr lang="en-US" altLang="zh-TW" sz="1800" kern="0" dirty="0">
              <a:solidFill>
                <a:schemeClr val="accent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en-US" altLang="zh-TW" sz="1800" kern="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LINE ID:</a:t>
            </a:r>
            <a:r>
              <a:rPr lang="en-US" altLang="zh-TW" sz="1800" kern="0" dirty="0">
                <a:solidFill>
                  <a:schemeClr val="accent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0970030125</a:t>
            </a:r>
            <a:endParaRPr lang="en-US" altLang="zh-TW" sz="1800" kern="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endParaRPr lang="en-US" altLang="zh-TW" sz="1800" kern="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zh-TW" altLang="en-US" sz="1800" kern="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謝鈞丞 </a:t>
            </a:r>
            <a:r>
              <a:rPr lang="en-US" altLang="zh-TW" sz="1800" kern="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0970030285</a:t>
            </a:r>
          </a:p>
          <a:p>
            <a:pPr algn="l"/>
            <a:r>
              <a:rPr lang="en-US" altLang="zh-TW" sz="1800" kern="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chun.cheng@teco.com.tw</a:t>
            </a:r>
          </a:p>
          <a:p>
            <a:pPr algn="l"/>
            <a:r>
              <a:rPr lang="en-US" altLang="zh-TW" sz="1800" kern="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LINE ID :0970emily</a:t>
            </a:r>
          </a:p>
          <a:p>
            <a:pPr algn="l"/>
            <a:endParaRPr kumimoji="1" lang="en-US" altLang="zh-TW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AF863B05-A1CB-44E2-86F0-F33904971F5E}"/>
              </a:ext>
            </a:extLst>
          </p:cNvPr>
          <p:cNvSpPr txBox="1"/>
          <p:nvPr/>
        </p:nvSpPr>
        <p:spPr>
          <a:xfrm>
            <a:off x="295715" y="4970516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</a:rPr>
              <a:t>空氣品質守護專家</a:t>
            </a:r>
            <a:endParaRPr kumimoji="1" lang="en-US" altLang="zh-TW" sz="3200" b="1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B49AC39F-BC97-44F1-95B3-56CCA24E8B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r="82068" b="13792"/>
          <a:stretch/>
        </p:blipFill>
        <p:spPr>
          <a:xfrm>
            <a:off x="1856935" y="5603043"/>
            <a:ext cx="986461" cy="109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7532" y="105683"/>
            <a:ext cx="10210800" cy="1325563"/>
          </a:xfrm>
        </p:spPr>
        <p:txBody>
          <a:bodyPr>
            <a:normAutofit/>
          </a:bodyPr>
          <a:lstStyle/>
          <a:p>
            <a:r>
              <a:rPr lang="en-US" altLang="zh-TW" sz="2492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pc="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材料及安裝規劃</a:t>
            </a:r>
            <a:r>
              <a:rPr lang="en-US" altLang="zh-TW" spc="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: </a:t>
            </a:r>
            <a:r>
              <a:rPr lang="zh-TW" altLang="en-US" spc="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採用合乎標案規範的材料</a:t>
            </a:r>
            <a:r>
              <a:rPr lang="zh-TW" altLang="en-US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pc="5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內容版面配置區 10"/>
          <p:cNvGraphicFramePr>
            <a:graphicFrameLocks/>
          </p:cNvGraphicFramePr>
          <p:nvPr>
            <p:extLst/>
          </p:nvPr>
        </p:nvGraphicFramePr>
        <p:xfrm>
          <a:off x="913668" y="1209989"/>
          <a:ext cx="9696449" cy="525516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194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770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58091">
                <a:tc>
                  <a:txBody>
                    <a:bodyPr/>
                    <a:lstStyle/>
                    <a:p>
                      <a:pPr marL="0" marR="0" lvl="0" indent="0" algn="l" defTabSz="417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zh-TW" altLang="en-US" sz="2400" b="1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</a:t>
                      </a:r>
                      <a:r>
                        <a:rPr lang="zh-TW" altLang="en-US" sz="2400" b="1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冷媒銅管</a:t>
                      </a:r>
                    </a:p>
                  </a:txBody>
                  <a:tcPr marL="43720" marR="43720" marT="22609" marB="22609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417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zh-TW" altLang="zh-TW" sz="18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採厚度</a:t>
                      </a:r>
                      <a:r>
                        <a:rPr lang="en-US" altLang="zh-TW" sz="18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0.8mm</a:t>
                      </a:r>
                      <a:r>
                        <a:rPr lang="zh-TW" altLang="en-US" sz="18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，不脹裂</a:t>
                      </a:r>
                      <a:endParaRPr lang="en-US" altLang="zh-TW" sz="1800" b="0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457200" marR="0" lvl="0" indent="-457200" algn="l" defTabSz="417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zh-TW" altLang="en-US" sz="18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液側</a:t>
                      </a:r>
                      <a:r>
                        <a:rPr lang="en-US" altLang="zh-TW" sz="18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r>
                        <a:rPr lang="zh-TW" altLang="en-US" sz="18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en-US" altLang="zh-TW" sz="18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/</a:t>
                      </a:r>
                      <a:r>
                        <a:rPr lang="zh-TW" altLang="en-US" sz="18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氣側</a:t>
                      </a:r>
                      <a:r>
                        <a:rPr lang="en-US" altLang="zh-TW" sz="18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zh-TW" altLang="en-US" sz="18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endParaRPr lang="en-US" altLang="zh-TW" sz="1800" b="0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457200" marR="0" lvl="0" indent="-457200" algn="l" defTabSz="417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zh-TW" altLang="zh-TW" sz="18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銅管保溫材</a:t>
                      </a:r>
                      <a:r>
                        <a:rPr lang="zh-TW" altLang="en-US" sz="1800" b="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zh-TW" altLang="zh-TW" sz="1800" b="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與銅管外覆一體成型，以利安裝美觀</a:t>
                      </a:r>
                      <a:r>
                        <a:rPr lang="zh-TW" altLang="en-US" sz="1800" b="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。且含水率低、耐熱性高，保護銅管性能</a:t>
                      </a:r>
                      <a:endParaRPr lang="en-US" altLang="zh-TW" sz="1800" b="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43720" marR="43720" marT="22609" marB="22609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39683">
                <a:tc>
                  <a:txBody>
                    <a:bodyPr/>
                    <a:lstStyle/>
                    <a:p>
                      <a:pPr marL="0" marR="0" lvl="0" indent="0" algn="l" defTabSz="417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zh-TW" sz="2400" b="1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</a:t>
                      </a:r>
                      <a:r>
                        <a:rPr lang="en-US" altLang="zh-TW" sz="2400" b="1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CNS</a:t>
                      </a:r>
                      <a:r>
                        <a:rPr lang="zh-TW" altLang="en-US" sz="2400" b="1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檢驗合格</a:t>
                      </a:r>
                      <a:r>
                        <a:rPr lang="en-US" altLang="zh-TW" sz="2400" b="1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PVC</a:t>
                      </a:r>
                      <a:r>
                        <a:rPr lang="zh-TW" altLang="zh-TW" sz="2400" b="1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電纜線</a:t>
                      </a:r>
                    </a:p>
                  </a:txBody>
                  <a:tcPr marL="58359" marR="58359" marT="31652" marB="31652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132" marR="0" lvl="0" indent="-457200" algn="l" defTabSz="417907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zh-TW" altLang="en-US" sz="18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經濟部標準局檢查合格正字標記的</a:t>
                      </a:r>
                      <a:r>
                        <a:rPr lang="en-US" altLang="zh-TW" sz="18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PVC</a:t>
                      </a:r>
                      <a:r>
                        <a:rPr lang="zh-TW" altLang="en-US" sz="18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電纜線</a:t>
                      </a:r>
                      <a:endParaRPr lang="en-US" altLang="zh-TW" sz="1800" b="0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457132" marR="0" lvl="0" indent="-457200" algn="l" defTabSz="417907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zh-TW" altLang="en-US" sz="18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符合電工法規之</a:t>
                      </a:r>
                      <a:r>
                        <a:rPr lang="zh-TW" altLang="zh-TW" sz="1800" b="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標準安全容量規定</a:t>
                      </a:r>
                      <a:endParaRPr lang="en-US" altLang="zh-TW" sz="1800" b="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457132" marR="0" lvl="0" indent="-457200" algn="l" defTabSz="417907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zh-TW" altLang="zh-TW" sz="1800" b="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正確連接配電箱接地線</a:t>
                      </a:r>
                      <a:r>
                        <a:rPr lang="zh-TW" altLang="en-US" sz="1800" b="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，防漏電觸電</a:t>
                      </a:r>
                      <a:endParaRPr lang="zh-TW" altLang="zh-TW" sz="1800" b="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8359" marR="58359" marT="31652" marB="31652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2639">
                <a:tc>
                  <a:txBody>
                    <a:bodyPr/>
                    <a:lstStyle/>
                    <a:p>
                      <a:pPr marL="0" marR="0" lvl="0" indent="0" algn="l" defTabSz="417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zh-TW" altLang="en-US" sz="2400" b="1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</a:t>
                      </a:r>
                      <a:r>
                        <a:rPr lang="zh-TW" altLang="zh-TW" sz="2400" b="1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室內機冷凝水排水管路</a:t>
                      </a:r>
                    </a:p>
                  </a:txBody>
                  <a:tcPr marL="58359" marR="58359" marT="31652" marB="31652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zh-TW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室內機冷凝水排水管路</a:t>
                      </a:r>
                      <a:r>
                        <a:rPr lang="en-US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 mm</a:t>
                      </a:r>
                      <a:r>
                        <a:rPr lang="zh-TW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Φ</a:t>
                      </a:r>
                      <a:r>
                        <a:rPr lang="en-US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PVC</a:t>
                      </a:r>
                      <a:r>
                        <a:rPr lang="zh-TW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安裝</a:t>
                      </a:r>
                      <a:endParaRPr lang="en-US" altLang="zh-TW" sz="18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457200" marR="0" lvl="0" indent="-4572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zh-TW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配置排水管路</a:t>
                      </a:r>
                      <a:r>
                        <a:rPr lang="zh-TW" altLang="en-US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，</a:t>
                      </a:r>
                      <a:r>
                        <a:rPr lang="zh-TW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給水用管厚</a:t>
                      </a:r>
                      <a:r>
                        <a:rPr lang="en-US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 mm</a:t>
                      </a:r>
                      <a:r>
                        <a:rPr lang="zh-TW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以上</a:t>
                      </a:r>
                      <a:endParaRPr lang="en-US" altLang="zh-TW" sz="18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457200" marR="0" lvl="0" indent="-4572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zh-TW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如無法以自然</a:t>
                      </a:r>
                      <a:r>
                        <a:rPr lang="en-US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/</a:t>
                      </a:r>
                      <a:r>
                        <a:rPr lang="zh-TW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重力排</a:t>
                      </a:r>
                      <a:r>
                        <a:rPr lang="zh-TW" altLang="en-US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水，</a:t>
                      </a:r>
                      <a:r>
                        <a:rPr lang="zh-TW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安裝排水器</a:t>
                      </a:r>
                      <a:r>
                        <a:rPr lang="en-US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無償</a:t>
                      </a:r>
                      <a:r>
                        <a:rPr lang="en-US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</a:p>
                  </a:txBody>
                  <a:tcPr marL="58359" marR="58359" marT="31652" marB="31652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76178">
                <a:tc>
                  <a:txBody>
                    <a:bodyPr/>
                    <a:lstStyle/>
                    <a:p>
                      <a:pPr marL="0" marR="0" lvl="0" indent="0" algn="l" defTabSz="417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zh-TW" altLang="en-US" sz="2400" b="1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</a:t>
                      </a:r>
                      <a:r>
                        <a:rPr lang="zh-TW" altLang="zh-TW" sz="2400" b="1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銅管被覆材</a:t>
                      </a:r>
                    </a:p>
                    <a:p>
                      <a:pPr marL="0" marR="0" lvl="0" indent="0" algn="l" defTabSz="417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zh-TW" altLang="zh-TW" sz="2400" b="1" kern="12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17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zh-TW" altLang="zh-TW" sz="2400" b="1" kern="12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8359" marR="58359" marT="31652" marB="31652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zh-TW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室內機冷媒管外露部分使用</a:t>
                      </a:r>
                      <a:r>
                        <a:rPr lang="en-US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PVC </a:t>
                      </a:r>
                      <a:r>
                        <a:rPr lang="zh-TW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白布纏繞</a:t>
                      </a:r>
                      <a:endParaRPr lang="en-US" altLang="zh-TW" sz="18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457200" marR="0" lvl="0" indent="-4572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zh-TW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室外機冷媒管及電源線以管槽施工包覆</a:t>
                      </a:r>
                      <a:endParaRPr lang="en-US" altLang="zh-TW" sz="18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457200" marR="0" lvl="0" indent="-4572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zh-TW" altLang="en-US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室外機冷媒管</a:t>
                      </a:r>
                      <a:r>
                        <a:rPr lang="zh-TW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轉彎處以軟式管槽施工</a:t>
                      </a:r>
                      <a:r>
                        <a:rPr lang="zh-TW" altLang="en-US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，確保彎管角度，以利冷媒流量</a:t>
                      </a:r>
                      <a:endParaRPr lang="en-US" altLang="zh-TW" sz="18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8359" marR="58359" marT="31652" marB="31652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99757">
                <a:tc>
                  <a:txBody>
                    <a:bodyPr/>
                    <a:lstStyle/>
                    <a:p>
                      <a:pPr marL="0" marR="0" lvl="0" indent="0" algn="l" defTabSz="417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zh-TW" altLang="en-US" sz="2400" b="1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室外機支撐架</a:t>
                      </a:r>
                      <a:endParaRPr lang="zh-TW" altLang="zh-TW" sz="2400" b="1" kern="12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8359" marR="58359" marT="31652" marB="31652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不銹鋼角鋼支撐架</a:t>
                      </a:r>
                      <a:r>
                        <a:rPr lang="en-US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編號</a:t>
                      </a:r>
                      <a:r>
                        <a:rPr lang="en-US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SUS304</a:t>
                      </a:r>
                      <a:r>
                        <a:rPr lang="zh-TW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以上、厚度</a:t>
                      </a:r>
                      <a:r>
                        <a:rPr lang="en-US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2mm</a:t>
                      </a:r>
                      <a:r>
                        <a:rPr lang="zh-TW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以</a:t>
                      </a:r>
                      <a:r>
                        <a:rPr lang="zh-TW" altLang="en-US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上</a:t>
                      </a:r>
                      <a:r>
                        <a:rPr lang="en-US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r>
                        <a:rPr lang="zh-TW" altLang="en-US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或</a:t>
                      </a:r>
                      <a:r>
                        <a:rPr lang="zh-TW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不銹鋼基礎座</a:t>
                      </a:r>
                      <a:r>
                        <a:rPr lang="en-US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含螺絲等</a:t>
                      </a:r>
                      <a:r>
                        <a:rPr lang="en-US" altLang="zh-TW" sz="1800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en-US" altLang="zh-TW" sz="1800" b="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8359" marR="58359" marT="31652" marB="31652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6" name="投影片編號版面配置區 2"/>
          <p:cNvSpPr txBox="1">
            <a:spLocks/>
          </p:cNvSpPr>
          <p:nvPr/>
        </p:nvSpPr>
        <p:spPr>
          <a:xfrm>
            <a:off x="6426700" y="6386453"/>
            <a:ext cx="1068265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TW" sz="623" dirty="0">
                <a:solidFill>
                  <a:srgbClr val="000000"/>
                </a:solidFill>
              </a:rPr>
              <a:t>9</a:t>
            </a:r>
            <a:endParaRPr lang="zh-TW" altLang="en-US" sz="62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355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779" y="2149035"/>
            <a:ext cx="2888563" cy="207906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9192" y="-185650"/>
            <a:ext cx="11267342" cy="1325563"/>
          </a:xfrm>
        </p:spPr>
        <p:txBody>
          <a:bodyPr>
            <a:normAutofit/>
          </a:bodyPr>
          <a:lstStyle/>
          <a:p>
            <a:r>
              <a:rPr lang="en-US" altLang="zh-TW" sz="2492" dirty="0">
                <a:solidFill>
                  <a:srgbClr val="002060"/>
                </a:solidFill>
                <a:latin typeface="微軟正黑體" panose="020B0604030504040204" pitchFamily="34" charset="-120"/>
              </a:rPr>
              <a:t>	</a:t>
            </a:r>
            <a:r>
              <a:rPr lang="en-US" altLang="zh-TW" spc="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pc="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材料及安裝規劃</a:t>
            </a:r>
            <a:r>
              <a:rPr lang="en-US" altLang="zh-TW" spc="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pc="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符合標案規範的安裝規劃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1165" y="1110792"/>
            <a:ext cx="8329116" cy="1595804"/>
          </a:xfrm>
        </p:spPr>
        <p:txBody>
          <a:bodyPr>
            <a:noAutofit/>
          </a:bodyPr>
          <a:lstStyle/>
          <a:p>
            <a:r>
              <a:rPr lang="zh-TW" altLang="en-US" sz="2215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室外機安裝及施工</a:t>
            </a:r>
          </a:p>
          <a:p>
            <a:pPr marL="237390" indent="-237390">
              <a:buFont typeface="Wingdings" panose="05000000000000000000" pitchFamily="2" charset="2"/>
              <a:buAutoNum type="circleNumWdWhitePlain"/>
            </a:pPr>
            <a:r>
              <a:rPr lang="zh-TW" altLang="en-US" sz="19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室外熱氣排出口在</a:t>
            </a:r>
            <a:r>
              <a:rPr lang="en-US" altLang="zh-TW" sz="19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9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公尺以內避免有阻礙物，避免散熱不良</a:t>
            </a:r>
            <a:endParaRPr lang="en-US" altLang="zh-TW" sz="193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7390" indent="-237390">
              <a:buFont typeface="Wingdings" panose="05000000000000000000" pitchFamily="2" charset="2"/>
              <a:buAutoNum type="circleNumWdWhitePlain"/>
            </a:pPr>
            <a:r>
              <a:rPr lang="zh-TW" altLang="en-US" sz="19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冷氣設備優先裝置在非主要走廊側，避免熱源集中在走廊及掉落危險</a:t>
            </a:r>
            <a:endParaRPr lang="en-US" altLang="zh-TW" sz="193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7390" indent="-237390">
              <a:buFont typeface="Wingdings" panose="05000000000000000000" pitchFamily="2" charset="2"/>
              <a:buAutoNum type="circleNumWdWhitePlain"/>
            </a:pPr>
            <a:r>
              <a:rPr lang="zh-TW" altLang="en-US" sz="19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外機最底部不低於牆面</a:t>
            </a:r>
            <a:r>
              <a:rPr lang="en-US" altLang="zh-TW" sz="19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19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公分，方便維修</a:t>
            </a:r>
            <a:endParaRPr lang="en-US" altLang="zh-TW" sz="193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7390" indent="-237390">
              <a:buFont typeface="Wingdings" panose="05000000000000000000" pitchFamily="2" charset="2"/>
              <a:buAutoNum type="circleNumWdWhitePlain"/>
            </a:pPr>
            <a:r>
              <a:rPr lang="zh-TW" altLang="en-US" sz="19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外機上方離天花板需有</a:t>
            </a:r>
            <a:r>
              <a:rPr lang="en-US" altLang="zh-TW" sz="19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19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公分，方便維修</a:t>
            </a:r>
            <a:endParaRPr lang="en-US" altLang="zh-TW" sz="193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2"/>
          <p:cNvSpPr txBox="1">
            <a:spLocks/>
          </p:cNvSpPr>
          <p:nvPr/>
        </p:nvSpPr>
        <p:spPr>
          <a:xfrm>
            <a:off x="7246582" y="6477494"/>
            <a:ext cx="1068265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TW" sz="623" dirty="0">
                <a:solidFill>
                  <a:srgbClr val="000000"/>
                </a:solidFill>
              </a:rPr>
              <a:t>10</a:t>
            </a:r>
            <a:endParaRPr lang="zh-TW" altLang="en-US" sz="623" dirty="0">
              <a:solidFill>
                <a:srgbClr val="000000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t="16734" r="78561"/>
          <a:stretch/>
        </p:blipFill>
        <p:spPr>
          <a:xfrm>
            <a:off x="9331839" y="1017141"/>
            <a:ext cx="2646235" cy="2263788"/>
          </a:xfrm>
          <a:prstGeom prst="rect">
            <a:avLst/>
          </a:prstGeom>
        </p:spPr>
      </p:pic>
      <p:cxnSp>
        <p:nvCxnSpPr>
          <p:cNvPr id="12" name="直線單箭頭接點 11"/>
          <p:cNvCxnSpPr>
            <a:cxnSpLocks/>
          </p:cNvCxnSpPr>
          <p:nvPr/>
        </p:nvCxnSpPr>
        <p:spPr>
          <a:xfrm flipV="1">
            <a:off x="10654956" y="1353975"/>
            <a:ext cx="0" cy="231113"/>
          </a:xfrm>
          <a:prstGeom prst="straightConnector1">
            <a:avLst/>
          </a:prstGeom>
          <a:ln w="19050">
            <a:solidFill>
              <a:srgbClr val="DA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3863008" y="4553185"/>
            <a:ext cx="6374424" cy="19243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97825" indent="-197825">
              <a:buFont typeface="Arial" panose="020B0604020202020204" pitchFamily="34" charset="0"/>
              <a:buChar char="•"/>
            </a:pPr>
            <a:r>
              <a:rPr lang="zh-TW" altLang="en-US" sz="2215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室內機安裝施工</a:t>
            </a:r>
          </a:p>
          <a:p>
            <a:pPr marL="237390" indent="-237390">
              <a:buFont typeface="Wingdings" panose="05000000000000000000" pitchFamily="2" charset="2"/>
              <a:buAutoNum type="circleNumWdWhitePlain"/>
            </a:pPr>
            <a:r>
              <a:rPr lang="zh-TW" altLang="en-US" sz="19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冷氣機室內側回風吸入口宜與天花板保持</a:t>
            </a:r>
            <a:r>
              <a:rPr lang="en-US" altLang="zh-TW" sz="19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19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公分以上， 避免擾流音及影響機體效率</a:t>
            </a:r>
          </a:p>
          <a:p>
            <a:pPr marL="237390" indent="-237390">
              <a:buFont typeface="Wingdings" panose="05000000000000000000" pitchFamily="2" charset="2"/>
              <a:buAutoNum type="circleNumWdWhitePlain"/>
            </a:pPr>
            <a:r>
              <a:rPr lang="zh-TW" altLang="en-US" sz="19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教室冷氣機安裝位置應預先確認，管路及線路走向儘量以最短距離作為設計基礎，並兼顧美觀 </a:t>
            </a:r>
          </a:p>
          <a:p>
            <a:pPr marL="237390" indent="-237390">
              <a:buFont typeface="Wingdings" panose="05000000000000000000" pitchFamily="2" charset="2"/>
              <a:buAutoNum type="circleNumWdWhitePlain"/>
            </a:pPr>
            <a:r>
              <a:rPr lang="zh-TW" altLang="en-US" sz="1938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吹出口保持順暢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666"/>
          <a:stretch/>
        </p:blipFill>
        <p:spPr>
          <a:xfrm>
            <a:off x="213434" y="3534918"/>
            <a:ext cx="3259053" cy="2212290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xmlns="" id="{74CD7632-31E5-4FA2-8112-69096C05C297}"/>
              </a:ext>
            </a:extLst>
          </p:cNvPr>
          <p:cNvSpPr txBox="1"/>
          <p:nvPr/>
        </p:nvSpPr>
        <p:spPr>
          <a:xfrm>
            <a:off x="10769381" y="1356099"/>
            <a:ext cx="699970" cy="2840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246" b="1" dirty="0">
                <a:solidFill>
                  <a:srgbClr val="FF0000"/>
                </a:solidFill>
              </a:rPr>
              <a:t>20</a:t>
            </a:r>
            <a:r>
              <a:rPr lang="zh-TW" altLang="en-US" sz="1246" b="1" dirty="0">
                <a:solidFill>
                  <a:srgbClr val="FF0000"/>
                </a:solidFill>
              </a:rPr>
              <a:t>公分</a:t>
            </a:r>
          </a:p>
        </p:txBody>
      </p:sp>
    </p:spTree>
    <p:extLst>
      <p:ext uri="{BB962C8B-B14F-4D97-AF65-F5344CB8AC3E}">
        <p14:creationId xmlns:p14="http://schemas.microsoft.com/office/powerpoint/2010/main" val="2024848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內容版面配置區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05" y="3585443"/>
            <a:ext cx="2631652" cy="3257175"/>
          </a:xfrm>
          <a:prstGeom prst="rect">
            <a:avLst/>
          </a:prstGeom>
          <a:ln>
            <a:solidFill>
              <a:srgbClr val="00FFFF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99981" y="50549"/>
            <a:ext cx="8619590" cy="977107"/>
          </a:xfrm>
        </p:spPr>
        <p:txBody>
          <a:bodyPr>
            <a:normAutofit/>
          </a:bodyPr>
          <a:lstStyle/>
          <a:p>
            <a:r>
              <a:rPr lang="zh-TW" altLang="en-US" spc="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校園安裝規劃</a:t>
            </a:r>
          </a:p>
        </p:txBody>
      </p:sp>
      <p:sp>
        <p:nvSpPr>
          <p:cNvPr id="7" name="投影片編號版面配置區 2"/>
          <p:cNvSpPr txBox="1">
            <a:spLocks/>
          </p:cNvSpPr>
          <p:nvPr/>
        </p:nvSpPr>
        <p:spPr>
          <a:xfrm>
            <a:off x="7246582" y="6555544"/>
            <a:ext cx="1068265" cy="287074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TW" sz="623" dirty="0">
                <a:solidFill>
                  <a:srgbClr val="000000"/>
                </a:solidFill>
              </a:rPr>
              <a:t>11</a:t>
            </a:r>
            <a:endParaRPr lang="zh-TW" altLang="en-US" sz="623" dirty="0">
              <a:solidFill>
                <a:srgbClr val="000000"/>
              </a:solidFill>
            </a:endParaRPr>
          </a:p>
        </p:txBody>
      </p:sp>
      <p:sp>
        <p:nvSpPr>
          <p:cNvPr id="21" name="內容版面配置區 11"/>
          <p:cNvSpPr txBox="1">
            <a:spLocks/>
          </p:cNvSpPr>
          <p:nvPr/>
        </p:nvSpPr>
        <p:spPr>
          <a:xfrm>
            <a:off x="1967186" y="1513286"/>
            <a:ext cx="9969792" cy="153477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微軟正黑體"/>
                <a:ea typeface="微軟正黑體" panose="020B0604030504040204" pitchFamily="34" charset="-120"/>
                <a:cs typeface="微軟正黑體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390" indent="-237390">
              <a:buFont typeface="Wingdings" panose="05000000000000000000" pitchFamily="2" charset="2"/>
              <a:buAutoNum type="circleNumWdWhitePlain"/>
            </a:pPr>
            <a:r>
              <a:rPr lang="zh-TW" altLang="en-US" sz="2215" dirty="0"/>
              <a:t>與校方溝通、確認需求</a:t>
            </a:r>
            <a:endParaRPr lang="en-US" altLang="zh-TW" sz="2215" dirty="0"/>
          </a:p>
          <a:p>
            <a:pPr marL="237390" indent="-237390">
              <a:buFont typeface="Wingdings" panose="05000000000000000000" pitchFamily="2" charset="2"/>
              <a:buAutoNum type="circleNumWdWhitePlain"/>
            </a:pPr>
            <a:r>
              <a:rPr lang="zh-TW" altLang="en-US" sz="2215" dirty="0"/>
              <a:t>規劃安排室內機、室外機擺放位置，</a:t>
            </a:r>
            <a:endParaRPr lang="en-US" altLang="zh-TW" sz="2215" dirty="0"/>
          </a:p>
          <a:p>
            <a:pPr marL="237390" indent="-237390">
              <a:buFont typeface="Wingdings" panose="05000000000000000000" pitchFamily="2" charset="2"/>
              <a:buAutoNum type="circleNumWdWhitePlain"/>
            </a:pPr>
            <a:r>
              <a:rPr lang="zh-TW" altLang="en-US" sz="2215" dirty="0">
                <a:solidFill>
                  <a:srgbClr val="FF0000"/>
                </a:solidFill>
                <a:highlight>
                  <a:srgbClr val="FFFF00"/>
                </a:highlight>
              </a:rPr>
              <a:t>每校新機安裝示範</a:t>
            </a:r>
            <a:r>
              <a:rPr lang="en-US" altLang="zh-TW" sz="2215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zh-TW" altLang="en-US" sz="2215" dirty="0">
                <a:solidFill>
                  <a:srgbClr val="FF0000"/>
                </a:solidFill>
                <a:highlight>
                  <a:srgbClr val="FFFF00"/>
                </a:highlight>
              </a:rPr>
              <a:t>組</a:t>
            </a:r>
            <a:r>
              <a:rPr lang="en-US" altLang="zh-TW" sz="2215" dirty="0">
                <a:solidFill>
                  <a:srgbClr val="FF0000"/>
                </a:solidFill>
                <a:highlight>
                  <a:srgbClr val="FFFF00"/>
                </a:highlight>
              </a:rPr>
              <a:t>(</a:t>
            </a:r>
            <a:r>
              <a:rPr lang="zh-TW" altLang="en-US" sz="2215" dirty="0">
                <a:solidFill>
                  <a:srgbClr val="FF0000"/>
                </a:solidFill>
                <a:highlight>
                  <a:srgbClr val="FFFF00"/>
                </a:highlight>
              </a:rPr>
              <a:t>依實際現場狀況為主並配合學校需求</a:t>
            </a:r>
            <a:r>
              <a:rPr lang="en-US" altLang="zh-TW" sz="2215" dirty="0">
                <a:solidFill>
                  <a:srgbClr val="FF0000"/>
                </a:solidFill>
                <a:highlight>
                  <a:srgbClr val="FFFF00"/>
                </a:highlight>
              </a:rPr>
              <a:t>)</a:t>
            </a:r>
          </a:p>
          <a:p>
            <a:pPr marL="237390" indent="-237390">
              <a:buFont typeface="Wingdings" panose="05000000000000000000" pitchFamily="2" charset="2"/>
              <a:buAutoNum type="circleNumWdWhitePlain"/>
            </a:pPr>
            <a:r>
              <a:rPr lang="zh-TW" altLang="en-US" sz="2215" dirty="0"/>
              <a:t>以安全、美觀為原則</a:t>
            </a:r>
            <a:endParaRPr lang="en-US" altLang="zh-TW" sz="2215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06" y="3523778"/>
            <a:ext cx="2505788" cy="317408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715469" y="3132558"/>
            <a:ext cx="215992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室外機整齊水平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899568" y="3095658"/>
            <a:ext cx="157180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管槽管線整齊</a:t>
            </a:r>
          </a:p>
        </p:txBody>
      </p:sp>
      <p:sp>
        <p:nvSpPr>
          <p:cNvPr id="9" name="矩形 8"/>
          <p:cNvSpPr/>
          <p:nvPr/>
        </p:nvSpPr>
        <p:spPr>
          <a:xfrm>
            <a:off x="1907957" y="859982"/>
            <a:ext cx="8228343" cy="51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769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場勘確認校園建築</a:t>
            </a:r>
            <a:endParaRPr lang="en-US" altLang="zh-TW" sz="2769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內容版面配置區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00" y="3555210"/>
            <a:ext cx="4001578" cy="2999830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7890028" y="3154446"/>
            <a:ext cx="244478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室內機整齊水平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xmlns="" id="{95C26F66-4D40-416A-8E95-20031B2C985B}"/>
              </a:ext>
            </a:extLst>
          </p:cNvPr>
          <p:cNvSpPr/>
          <p:nvPr/>
        </p:nvSpPr>
        <p:spPr>
          <a:xfrm>
            <a:off x="3210514" y="5711377"/>
            <a:ext cx="644915" cy="103064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46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xmlns="" id="{30E3C43F-DC05-4462-ADEA-A9E96F945CFE}"/>
              </a:ext>
            </a:extLst>
          </p:cNvPr>
          <p:cNvSpPr/>
          <p:nvPr/>
        </p:nvSpPr>
        <p:spPr>
          <a:xfrm>
            <a:off x="2599638" y="5465193"/>
            <a:ext cx="525539" cy="492369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46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xmlns="" id="{4A6B7970-950C-4EE7-8812-246048813989}"/>
              </a:ext>
            </a:extLst>
          </p:cNvPr>
          <p:cNvSpPr/>
          <p:nvPr/>
        </p:nvSpPr>
        <p:spPr>
          <a:xfrm>
            <a:off x="8129865" y="4706446"/>
            <a:ext cx="978128" cy="649462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46">
              <a:solidFill>
                <a:srgbClr val="CCFFFF"/>
              </a:solidFill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xmlns="" id="{29A785D5-0793-495C-BE99-FB6571F1ED0E}"/>
              </a:ext>
            </a:extLst>
          </p:cNvPr>
          <p:cNvSpPr/>
          <p:nvPr/>
        </p:nvSpPr>
        <p:spPr>
          <a:xfrm>
            <a:off x="10334810" y="4663017"/>
            <a:ext cx="1602168" cy="63675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46"/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xmlns="" id="{3DA2E49E-2894-408D-B71C-20A1AE56FCDF}"/>
              </a:ext>
            </a:extLst>
          </p:cNvPr>
          <p:cNvCxnSpPr/>
          <p:nvPr/>
        </p:nvCxnSpPr>
        <p:spPr>
          <a:xfrm>
            <a:off x="6324600" y="3523778"/>
            <a:ext cx="118696" cy="281798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xmlns="" id="{3939CC19-61A1-4C22-832F-CF4EAC0DF2B2}"/>
              </a:ext>
            </a:extLst>
          </p:cNvPr>
          <p:cNvCxnSpPr>
            <a:cxnSpLocks/>
          </p:cNvCxnSpPr>
          <p:nvPr/>
        </p:nvCxnSpPr>
        <p:spPr>
          <a:xfrm flipV="1">
            <a:off x="6443296" y="6080188"/>
            <a:ext cx="721196" cy="26157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xmlns="" id="{E28B1F58-612E-4A34-A447-B9D98603A341}"/>
              </a:ext>
            </a:extLst>
          </p:cNvPr>
          <p:cNvCxnSpPr>
            <a:cxnSpLocks/>
          </p:cNvCxnSpPr>
          <p:nvPr/>
        </p:nvCxnSpPr>
        <p:spPr>
          <a:xfrm flipV="1">
            <a:off x="4899568" y="6080188"/>
            <a:ext cx="1232779" cy="283332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xmlns="" id="{5B685F03-9F4E-49F1-9351-B2C027C0E9F1}"/>
              </a:ext>
            </a:extLst>
          </p:cNvPr>
          <p:cNvCxnSpPr>
            <a:cxnSpLocks/>
          </p:cNvCxnSpPr>
          <p:nvPr/>
        </p:nvCxnSpPr>
        <p:spPr>
          <a:xfrm flipH="1" flipV="1">
            <a:off x="6022129" y="3706809"/>
            <a:ext cx="73290" cy="2351261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850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標題 1">
            <a:extLst>
              <a:ext uri="{FF2B5EF4-FFF2-40B4-BE49-F238E27FC236}">
                <a16:creationId xmlns:a16="http://schemas.microsoft.com/office/drawing/2014/main" xmlns="" id="{8D382030-A1E7-463C-B684-C7F26C84C412}"/>
              </a:ext>
            </a:extLst>
          </p:cNvPr>
          <p:cNvSpPr txBox="1">
            <a:spLocks/>
          </p:cNvSpPr>
          <p:nvPr/>
        </p:nvSpPr>
        <p:spPr>
          <a:xfrm>
            <a:off x="2138018" y="46684"/>
            <a:ext cx="9275707" cy="1325563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1F5F"/>
                </a:solidFill>
                <a:latin typeface="微軟正黑體"/>
                <a:ea typeface="+mj-ea"/>
                <a:cs typeface="微軟正黑體"/>
              </a:defRPr>
            </a:lvl1pPr>
          </a:lstStyle>
          <a:p>
            <a:r>
              <a:rPr lang="zh-TW" altLang="en-US" spc="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冷氣機外機、</a:t>
            </a:r>
            <a:r>
              <a:rPr lang="en-US" altLang="zh-TW" spc="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PVC</a:t>
            </a:r>
            <a:r>
              <a:rPr lang="zh-TW" altLang="en-US" spc="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排水系統安裝規劃</a:t>
            </a:r>
          </a:p>
          <a:p>
            <a:endParaRPr lang="zh-TW" altLang="en-US" spc="5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8AB3BE34-35F3-42B8-948C-2FD58255C7E9}" type="slidenum">
              <a:rPr kumimoji="0" lang="zh-TW" altLang="en-US">
                <a:solidFill>
                  <a:srgbClr val="FFFFFF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rPr>
              <a:pPr eaLnBrk="1" hangingPunct="1"/>
              <a:t>13</a:t>
            </a:fld>
            <a:endParaRPr kumimoji="0" lang="zh-TW" altLang="en-US">
              <a:solidFill>
                <a:srgbClr val="FFFFFF"/>
              </a:solidFill>
              <a:latin typeface="Franklin Gothic Book" panose="020B05030201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1510" name="矩形 4"/>
          <p:cNvSpPr>
            <a:spLocks noChangeArrowheads="1"/>
          </p:cNvSpPr>
          <p:nvPr/>
        </p:nvSpPr>
        <p:spPr bwMode="auto">
          <a:xfrm>
            <a:off x="2036763" y="893763"/>
            <a:ext cx="4373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詳細勘查安裝現場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製作完善服務建議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512" name="圖片 18" descr="C:\Users\Admin\Desktop\109.5.7嘉興國小\4549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42" b="10660"/>
          <a:stretch>
            <a:fillRect/>
          </a:stretch>
        </p:blipFill>
        <p:spPr bwMode="auto">
          <a:xfrm>
            <a:off x="1778001" y="4628303"/>
            <a:ext cx="31654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圖片 19" descr="C:\Users\Admin\Desktop\109.5.7嘉興國小\4549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3" t="-35" r="8815" b="35"/>
          <a:stretch>
            <a:fillRect/>
          </a:stretch>
        </p:blipFill>
        <p:spPr bwMode="auto">
          <a:xfrm>
            <a:off x="7322507" y="4781327"/>
            <a:ext cx="3059112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標題 1"/>
          <p:cNvSpPr>
            <a:spLocks noGrp="1"/>
          </p:cNvSpPr>
          <p:nvPr/>
        </p:nvSpPr>
        <p:spPr bwMode="auto">
          <a:xfrm>
            <a:off x="3035537" y="4255929"/>
            <a:ext cx="2962089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PVC</a:t>
            </a: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排水管排水</a:t>
            </a:r>
            <a:r>
              <a: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管槽施作</a:t>
            </a:r>
          </a:p>
        </p:txBody>
      </p:sp>
      <p:cxnSp>
        <p:nvCxnSpPr>
          <p:cNvPr id="21522" name="直線單箭頭接點 33"/>
          <p:cNvCxnSpPr>
            <a:cxnSpLocks noChangeShapeType="1"/>
          </p:cNvCxnSpPr>
          <p:nvPr/>
        </p:nvCxnSpPr>
        <p:spPr bwMode="auto">
          <a:xfrm flipV="1">
            <a:off x="4335366" y="5730732"/>
            <a:ext cx="1042528" cy="1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23" name="直線單箭頭接點 34"/>
          <p:cNvCxnSpPr>
            <a:cxnSpLocks noChangeShapeType="1"/>
          </p:cNvCxnSpPr>
          <p:nvPr/>
        </p:nvCxnSpPr>
        <p:spPr bwMode="auto">
          <a:xfrm flipH="1">
            <a:off x="6672064" y="5667841"/>
            <a:ext cx="1296145" cy="36206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" name="圖片 18" descr="\\Ssc-nas\行政部\電子領標儲存區\每日標案\108-7\高雄市立明義國民中學10807_01\108.7.17明義國中勘查照片\20190724_1650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282" y="1067594"/>
            <a:ext cx="3014345" cy="17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圖片 19" descr="\\Ssc-nas\行政部\電子領標儲存區\每日標案\108-7\高雄市立明義國民中學10807_01\108.7.17明義國中勘查照片\20190724_15083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952" y="2865438"/>
            <a:ext cx="3007674" cy="170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標題 1"/>
          <p:cNvSpPr>
            <a:spLocks noGrp="1"/>
          </p:cNvSpPr>
          <p:nvPr/>
        </p:nvSpPr>
        <p:spPr>
          <a:xfrm>
            <a:off x="5186886" y="4936613"/>
            <a:ext cx="1671417" cy="304800"/>
          </a:xfrm>
          <a:prstGeom prst="rect">
            <a:avLst/>
          </a:prstGeom>
        </p:spPr>
        <p:txBody>
          <a:bodyPr vert="horz" wrap="square" anchor="b">
            <a:noAutofit/>
          </a:bodyPr>
          <a:lstStyle/>
          <a:p>
            <a:pPr algn="ctr"/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室外機角鋼加裝防撞泡綿保護</a:t>
            </a:r>
          </a:p>
        </p:txBody>
      </p:sp>
      <p:sp>
        <p:nvSpPr>
          <p:cNvPr id="22" name="標題 1"/>
          <p:cNvSpPr>
            <a:spLocks noGrp="1"/>
          </p:cNvSpPr>
          <p:nvPr/>
        </p:nvSpPr>
        <p:spPr>
          <a:xfrm>
            <a:off x="5269316" y="5662006"/>
            <a:ext cx="1506556" cy="383540"/>
          </a:xfrm>
          <a:prstGeom prst="rect">
            <a:avLst/>
          </a:prstGeom>
        </p:spPr>
        <p:txBody>
          <a:bodyPr vert="horz" wrap="square" anchor="b">
            <a:noAutofit/>
          </a:bodyPr>
          <a:lstStyle/>
          <a:p>
            <a:pPr algn="ctr"/>
            <a:r>
              <a:rPr lang="zh-TW" altLang="en-US" sz="1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/>
              </a:rPr>
              <a:t>室外機安裝成果示意圖</a:t>
            </a:r>
            <a:endParaRPr lang="zh-TW" altLang="en-US" sz="12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/>
            </a:endParaRPr>
          </a:p>
        </p:txBody>
      </p:sp>
      <p:cxnSp>
        <p:nvCxnSpPr>
          <p:cNvPr id="29" name="直線單箭頭接點 34"/>
          <p:cNvCxnSpPr>
            <a:cxnSpLocks noChangeShapeType="1"/>
          </p:cNvCxnSpPr>
          <p:nvPr/>
        </p:nvCxnSpPr>
        <p:spPr bwMode="auto">
          <a:xfrm flipH="1">
            <a:off x="6888089" y="2349500"/>
            <a:ext cx="2211951" cy="252888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直線單箭頭接點 26"/>
          <p:cNvCxnSpPr/>
          <p:nvPr/>
        </p:nvCxnSpPr>
        <p:spPr>
          <a:xfrm flipV="1">
            <a:off x="5648260" y="3212978"/>
            <a:ext cx="159708" cy="40096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arrow"/>
            <a:tailEnd type="arrow"/>
          </a:ln>
          <a:effectLst/>
        </p:spPr>
      </p:cxnSp>
      <p:pic>
        <p:nvPicPr>
          <p:cNvPr id="23" name="圖片 2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057" y="1316025"/>
            <a:ext cx="2295525" cy="3007360"/>
          </a:xfrm>
          <a:prstGeom prst="rect">
            <a:avLst/>
          </a:prstGeom>
        </p:spPr>
      </p:pic>
      <p:pic>
        <p:nvPicPr>
          <p:cNvPr id="24" name="圖片 23" descr="C:\Users\Admin\Desktop\110年照片\110.2.3大榮中學裝冷氣\IMG_916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7" r="7646"/>
          <a:stretch/>
        </p:blipFill>
        <p:spPr bwMode="auto">
          <a:xfrm rot="5400000">
            <a:off x="4446410" y="1599632"/>
            <a:ext cx="2991643" cy="24244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8" name="直線單箭頭接點 33"/>
          <p:cNvCxnSpPr>
            <a:cxnSpLocks noChangeShapeType="1"/>
          </p:cNvCxnSpPr>
          <p:nvPr/>
        </p:nvCxnSpPr>
        <p:spPr bwMode="auto">
          <a:xfrm>
            <a:off x="3416143" y="2685231"/>
            <a:ext cx="719832" cy="1660366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直線單箭頭接點 33"/>
          <p:cNvCxnSpPr>
            <a:cxnSpLocks noChangeShapeType="1"/>
          </p:cNvCxnSpPr>
          <p:nvPr/>
        </p:nvCxnSpPr>
        <p:spPr bwMode="auto">
          <a:xfrm flipH="1">
            <a:off x="4998373" y="2526505"/>
            <a:ext cx="998756" cy="1816316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6558" y="-92868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TW" sz="2492" dirty="0">
                <a:solidFill>
                  <a:srgbClr val="002060"/>
                </a:solidFill>
                <a:latin typeface="微軟正黑體" panose="020B0604030504040204" pitchFamily="34" charset="-120"/>
              </a:rPr>
              <a:t>	</a:t>
            </a:r>
            <a:r>
              <a:rPr lang="zh-TW" altLang="en-US" spc="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安裝完成及測試程序說明</a:t>
            </a:r>
          </a:p>
        </p:txBody>
      </p:sp>
      <p:sp>
        <p:nvSpPr>
          <p:cNvPr id="7" name="投影片編號版面配置區 2"/>
          <p:cNvSpPr txBox="1">
            <a:spLocks/>
          </p:cNvSpPr>
          <p:nvPr/>
        </p:nvSpPr>
        <p:spPr>
          <a:xfrm>
            <a:off x="7246582" y="6115544"/>
            <a:ext cx="1068265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TW" sz="623" dirty="0">
                <a:solidFill>
                  <a:srgbClr val="000000"/>
                </a:solidFill>
              </a:rPr>
              <a:t>12</a:t>
            </a:r>
            <a:endParaRPr lang="zh-TW" altLang="en-US" sz="623" dirty="0">
              <a:solidFill>
                <a:srgbClr val="000000"/>
              </a:solidFill>
            </a:endParaRPr>
          </a:p>
        </p:txBody>
      </p:sp>
      <p:sp>
        <p:nvSpPr>
          <p:cNvPr id="21" name="內容版面配置區 11"/>
          <p:cNvSpPr txBox="1">
            <a:spLocks/>
          </p:cNvSpPr>
          <p:nvPr/>
        </p:nvSpPr>
        <p:spPr>
          <a:xfrm>
            <a:off x="886558" y="1119844"/>
            <a:ext cx="5086440" cy="1368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微軟正黑體"/>
                <a:ea typeface="微軟正黑體" panose="020B0604030504040204" pitchFamily="34" charset="-120"/>
                <a:cs typeface="微軟正黑體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6520" indent="-316520">
              <a:buFont typeface="+mj-lt"/>
              <a:buAutoNum type="alphaUcPeriod"/>
            </a:pPr>
            <a:r>
              <a:rPr lang="zh-TW" altLang="en-US" sz="2800" b="1" dirty="0">
                <a:solidFill>
                  <a:srgbClr val="FF0000"/>
                </a:solidFill>
              </a:rPr>
              <a:t>安裝立刻測試</a:t>
            </a:r>
            <a:r>
              <a:rPr lang="zh-TW" altLang="en-US" sz="2800" b="1" dirty="0">
                <a:solidFill>
                  <a:srgbClr val="0000FF"/>
                </a:solidFill>
              </a:rPr>
              <a:t>以下</a:t>
            </a:r>
            <a:endParaRPr lang="en-US" altLang="zh-TW" sz="28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altLang="zh-TW" sz="2800" b="1" dirty="0">
                <a:solidFill>
                  <a:srgbClr val="0000FF"/>
                </a:solidFill>
              </a:rPr>
              <a:t>    </a:t>
            </a:r>
            <a:r>
              <a:rPr lang="zh-TW" altLang="en-US" sz="2800" b="1" dirty="0">
                <a:solidFill>
                  <a:srgbClr val="0000FF"/>
                </a:solidFill>
              </a:rPr>
              <a:t>各系統是否正常</a:t>
            </a:r>
            <a:endParaRPr lang="en-US" altLang="zh-TW" sz="28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altLang="zh-TW" sz="2800" b="1" dirty="0">
              <a:solidFill>
                <a:srgbClr val="0000FF"/>
              </a:solidFill>
            </a:endParaRPr>
          </a:p>
        </p:txBody>
      </p:sp>
      <p:pic>
        <p:nvPicPr>
          <p:cNvPr id="6" name="Picture 4" descr="越無能的人越愛開會」 心理學博士點出真相：假裝自己對公司很重要- 智活Smarter 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251" y="4550522"/>
            <a:ext cx="3240674" cy="182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96547C05-5745-4FB0-81CA-F59E7C2DF977}"/>
              </a:ext>
            </a:extLst>
          </p:cNvPr>
          <p:cNvSpPr txBox="1"/>
          <p:nvPr/>
        </p:nvSpPr>
        <p:spPr>
          <a:xfrm>
            <a:off x="1596351" y="1042096"/>
            <a:ext cx="1070036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974120" lvl="8" indent="-316520">
              <a:buFont typeface="+mj-lt"/>
              <a:buAutoNum type="alphaUcPeriod" startAt="2"/>
            </a:pPr>
            <a:r>
              <a:rPr lang="zh-TW" altLang="en-US" sz="2800" b="1" dirty="0">
                <a:solidFill>
                  <a:srgbClr val="FF0000"/>
                </a:solidFill>
                <a:latin typeface="微軟正黑體"/>
                <a:ea typeface="微軟正黑體" panose="020B0604030504040204" pitchFamily="34" charset="-120"/>
              </a:rPr>
              <a:t>安裝驗收後，</a:t>
            </a:r>
            <a:endParaRPr lang="en-US" altLang="zh-TW" sz="2800" b="1" dirty="0">
              <a:solidFill>
                <a:srgbClr val="FF0000"/>
              </a:solidFill>
              <a:latin typeface="微軟正黑體"/>
              <a:ea typeface="微軟正黑體" panose="020B0604030504040204" pitchFamily="34" charset="-120"/>
            </a:endParaRPr>
          </a:p>
          <a:p>
            <a:pPr lvl="8"/>
            <a:r>
              <a:rPr lang="zh-TW" altLang="en-US" sz="2800" b="1" dirty="0">
                <a:solidFill>
                  <a:srgbClr val="FF0000"/>
                </a:solidFill>
                <a:latin typeface="微軟正黑體"/>
                <a:ea typeface="微軟正黑體" panose="020B0604030504040204" pitchFamily="34" charset="-120"/>
              </a:rPr>
              <a:t>    </a:t>
            </a:r>
            <a:r>
              <a:rPr lang="zh-TW" altLang="en-US" sz="2800" b="1" dirty="0">
                <a:solidFill>
                  <a:srgbClr val="0000FF"/>
                </a:solidFill>
                <a:latin typeface="微軟正黑體"/>
                <a:ea typeface="微軟正黑體" panose="020B0604030504040204" pitchFamily="34" charset="-120"/>
              </a:rPr>
              <a:t>安排專人至校務會議說明，並做教育訓練</a:t>
            </a:r>
            <a:endParaRPr lang="en-US" altLang="zh-TW" sz="2800" b="1" dirty="0">
              <a:solidFill>
                <a:srgbClr val="0000FF"/>
              </a:solidFill>
              <a:latin typeface="微軟正黑體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xmlns="" id="{0C394F7C-102C-4DE4-B948-BFAD7B46954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25916" y="2000426"/>
          <a:ext cx="3649581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667">
                  <a:extLst>
                    <a:ext uri="{9D8B030D-6E8A-4147-A177-3AD203B41FA5}">
                      <a16:colId xmlns:a16="http://schemas.microsoft.com/office/drawing/2014/main" xmlns="" val="3255977076"/>
                    </a:ext>
                  </a:extLst>
                </a:gridCol>
                <a:gridCol w="2772914">
                  <a:extLst>
                    <a:ext uri="{9D8B030D-6E8A-4147-A177-3AD203B41FA5}">
                      <a16:colId xmlns:a16="http://schemas.microsoft.com/office/drawing/2014/main" xmlns="" val="2780409804"/>
                    </a:ext>
                  </a:extLst>
                </a:gridCol>
              </a:tblGrid>
              <a:tr h="387682">
                <a:tc gridSpan="2">
                  <a:txBody>
                    <a:bodyPr/>
                    <a:lstStyle/>
                    <a:p>
                      <a:pPr algn="l"/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安裝測試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CHECK LIST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3750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</a:t>
                      </a:r>
                      <a:endParaRPr lang="zh-TW" altLang="en-US" sz="3600" b="1" dirty="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冷媒系統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756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</a:t>
                      </a:r>
                      <a:endParaRPr lang="zh-TW" altLang="en-US" sz="3600" b="1" dirty="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電機系統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32002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</a:t>
                      </a:r>
                      <a:endParaRPr lang="zh-TW" altLang="en-US" sz="3600" b="1" dirty="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風量、風速、冷度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98402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</a:t>
                      </a:r>
                      <a:endParaRPr lang="zh-TW" altLang="en-US" sz="3600" b="1" dirty="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電流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0951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</a:t>
                      </a:r>
                      <a:endParaRPr lang="zh-TW" altLang="en-US" sz="3600" b="1" dirty="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功能操控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55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</a:t>
                      </a:r>
                      <a:endParaRPr lang="zh-TW" altLang="en-US" sz="3600" b="1" dirty="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空氣循環狀況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22978077"/>
                  </a:ext>
                </a:extLst>
              </a:tr>
            </a:tbl>
          </a:graphicData>
        </a:graphic>
      </p:graphicFrame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xmlns="" id="{901087B0-FF73-461F-A81D-1EB5FDE2C32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19004" y="2098104"/>
          <a:ext cx="3649581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896">
                  <a:extLst>
                    <a:ext uri="{9D8B030D-6E8A-4147-A177-3AD203B41FA5}">
                      <a16:colId xmlns:a16="http://schemas.microsoft.com/office/drawing/2014/main" xmlns="" val="3255977076"/>
                    </a:ext>
                  </a:extLst>
                </a:gridCol>
                <a:gridCol w="3048685">
                  <a:extLst>
                    <a:ext uri="{9D8B030D-6E8A-4147-A177-3AD203B41FA5}">
                      <a16:colId xmlns:a16="http://schemas.microsoft.com/office/drawing/2014/main" xmlns="" val="2780409804"/>
                    </a:ext>
                  </a:extLst>
                </a:gridCol>
              </a:tblGrid>
              <a:tr h="387682">
                <a:tc gridSpan="2">
                  <a:txBody>
                    <a:bodyPr/>
                    <a:lstStyle/>
                    <a:p>
                      <a:pPr algn="l"/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安裝驗收後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CHECK LIST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3750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1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</a:t>
                      </a:r>
                      <a:endParaRPr lang="zh-TW" altLang="en-US" sz="3600" b="1" dirty="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冷氣操作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756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kern="1200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Wingdings" panose="05000000000000000000" pitchFamily="2" charset="2"/>
                        </a:rPr>
                        <a:t></a:t>
                      </a:r>
                      <a:endParaRPr lang="zh-TW" altLang="en-US" sz="3600" b="1" kern="1200" dirty="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冷氣功能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32002722"/>
                  </a:ext>
                </a:extLst>
              </a:tr>
              <a:tr h="2272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kern="1200" dirty="0">
                          <a:solidFill>
                            <a:srgbClr val="00B05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Wingdings" panose="05000000000000000000" pitchFamily="2" charset="2"/>
                        </a:rPr>
                        <a:t></a:t>
                      </a:r>
                      <a:endParaRPr lang="zh-TW" altLang="en-US" sz="3600" b="1" kern="1200" dirty="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簡易清潔、保養方式</a:t>
                      </a:r>
                      <a:endParaRPr lang="zh-TW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98402538"/>
                  </a:ext>
                </a:extLst>
              </a:tr>
            </a:tbl>
          </a:graphicData>
        </a:graphic>
      </p:graphicFrame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C503C793-EE34-4DD2-BF5B-7941ADE4783E}"/>
              </a:ext>
            </a:extLst>
          </p:cNvPr>
          <p:cNvSpPr txBox="1"/>
          <p:nvPr/>
        </p:nvSpPr>
        <p:spPr>
          <a:xfrm>
            <a:off x="9765495" y="5108018"/>
            <a:ext cx="1723549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安排專人至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校務會議簡報</a:t>
            </a:r>
          </a:p>
        </p:txBody>
      </p:sp>
    </p:spTree>
    <p:extLst>
      <p:ext uri="{BB962C8B-B14F-4D97-AF65-F5344CB8AC3E}">
        <p14:creationId xmlns:p14="http://schemas.microsoft.com/office/powerpoint/2010/main" val="2378305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D67669AA-A055-4A03-A550-F1288746582B}" type="slidenum">
              <a:rPr kumimoji="0" lang="zh-TW" altLang="en-US">
                <a:solidFill>
                  <a:srgbClr val="FFFFFF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rPr>
              <a:pPr eaLnBrk="1" hangingPunct="1"/>
              <a:t>15</a:t>
            </a:fld>
            <a:endParaRPr kumimoji="0" lang="zh-TW" altLang="en-US">
              <a:solidFill>
                <a:srgbClr val="FFFFFF"/>
              </a:solidFill>
              <a:latin typeface="Franklin Gothic Book" panose="020B05030201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0486" name="矩形 5"/>
          <p:cNvSpPr>
            <a:spLocks noChangeArrowheads="1"/>
          </p:cNvSpPr>
          <p:nvPr/>
        </p:nvSpPr>
        <p:spPr bwMode="auto">
          <a:xfrm>
            <a:off x="2639616" y="282993"/>
            <a:ext cx="69127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施工與品管</a:t>
            </a:r>
            <a:r>
              <a:rPr lang="en-US" altLang="zh-TW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拆舊的冷氣機規劃</a:t>
            </a:r>
          </a:p>
        </p:txBody>
      </p:sp>
      <p:sp>
        <p:nvSpPr>
          <p:cNvPr id="20487" name="矩形 4"/>
          <p:cNvSpPr>
            <a:spLocks noChangeArrowheads="1"/>
          </p:cNvSpPr>
          <p:nvPr/>
        </p:nvSpPr>
        <p:spPr bwMode="auto">
          <a:xfrm>
            <a:off x="6106680" y="148742"/>
            <a:ext cx="60853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詳細勘查安裝現場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製作完善服務建議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 descr="\\Ssc-nas\行政部\施工照片\學校單位\高中(職)\嘉義高工\嘉義高工移機21台\嘉義高工移機_200427_006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481" y="3429000"/>
            <a:ext cx="2644270" cy="2994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圖片 12" descr="\\Ssc-nas\行政部\施工照片\學校單位\高中(職)\嘉義高工\嘉義高工移機21台\嘉義高工移機_200427_007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520" y="3726703"/>
            <a:ext cx="2355215" cy="2982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\\Ssc-nas\行政部\施工照片\學校單位\國小\古寧國小\108.06.18\金門古寧國小_190716_018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9" b="9715"/>
          <a:stretch/>
        </p:blipFill>
        <p:spPr bwMode="auto">
          <a:xfrm>
            <a:off x="9061620" y="4074320"/>
            <a:ext cx="2477598" cy="23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直線單箭頭接點 34"/>
          <p:cNvCxnSpPr>
            <a:cxnSpLocks noChangeShapeType="1"/>
          </p:cNvCxnSpPr>
          <p:nvPr/>
        </p:nvCxnSpPr>
        <p:spPr bwMode="auto">
          <a:xfrm>
            <a:off x="6096000" y="3163225"/>
            <a:ext cx="0" cy="153355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標題 1">
            <a:extLst>
              <a:ext uri="{FF2B5EF4-FFF2-40B4-BE49-F238E27FC236}">
                <a16:creationId xmlns:a16="http://schemas.microsoft.com/office/drawing/2014/main" xmlns="" id="{D3A021B6-CA02-4272-9D79-4313EE333CCC}"/>
              </a:ext>
            </a:extLst>
          </p:cNvPr>
          <p:cNvSpPr txBox="1">
            <a:spLocks/>
          </p:cNvSpPr>
          <p:nvPr/>
        </p:nvSpPr>
        <p:spPr>
          <a:xfrm>
            <a:off x="2413719" y="-7089"/>
            <a:ext cx="7886700" cy="1325563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1F5F"/>
                </a:solidFill>
                <a:latin typeface="微軟正黑體"/>
                <a:ea typeface="+mj-ea"/>
                <a:cs typeface="微軟正黑體"/>
              </a:defRPr>
            </a:lvl1pPr>
          </a:lstStyle>
          <a:p>
            <a:r>
              <a:rPr lang="zh-TW" altLang="en-US" spc="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拆舊的冷氣機規劃</a:t>
            </a:r>
          </a:p>
          <a:p>
            <a:endParaRPr lang="zh-TW" altLang="en-US" spc="5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489" name="標題 1"/>
          <p:cNvSpPr>
            <a:spLocks noGrp="1"/>
          </p:cNvSpPr>
          <p:nvPr/>
        </p:nvSpPr>
        <p:spPr bwMode="auto">
          <a:xfrm>
            <a:off x="5183003" y="6348896"/>
            <a:ext cx="35020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拆舊機室內機位置示意圖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xmlns="" id="{59C18013-B69A-44B2-828F-2D1AF2826BFF}"/>
              </a:ext>
            </a:extLst>
          </p:cNvPr>
          <p:cNvSpPr/>
          <p:nvPr/>
        </p:nvSpPr>
        <p:spPr>
          <a:xfrm>
            <a:off x="1232453" y="1452725"/>
            <a:ext cx="2352675" cy="130249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確認拆舊機位子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機型拍照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xmlns="" id="{C0EDBAEF-F718-44D0-844A-CC6AA4DD058C}"/>
              </a:ext>
            </a:extLst>
          </p:cNvPr>
          <p:cNvSpPr/>
          <p:nvPr/>
        </p:nvSpPr>
        <p:spPr>
          <a:xfrm>
            <a:off x="4582798" y="1369691"/>
            <a:ext cx="3047764" cy="167630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切斷電源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冷媒回收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拆銅管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拆冷氣主機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拆支撐架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拍照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xmlns="" id="{EB515C87-7BF7-43B9-88F1-2D22ECC15812}"/>
              </a:ext>
            </a:extLst>
          </p:cNvPr>
          <p:cNvSpPr/>
          <p:nvPr/>
        </p:nvSpPr>
        <p:spPr>
          <a:xfrm>
            <a:off x="8542933" y="1284307"/>
            <a:ext cx="3116853" cy="200938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搬運至定位存照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拍照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照冊核銷</a:t>
            </a:r>
          </a:p>
        </p:txBody>
      </p:sp>
    </p:spTree>
    <p:extLst>
      <p:ext uri="{BB962C8B-B14F-4D97-AF65-F5344CB8AC3E}">
        <p14:creationId xmlns:p14="http://schemas.microsoft.com/office/powerpoint/2010/main" val="3041617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36118" y="-159262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TW" sz="2492" dirty="0">
                <a:solidFill>
                  <a:srgbClr val="002060"/>
                </a:solidFill>
                <a:latin typeface="微軟正黑體" panose="020B0604030504040204" pitchFamily="34" charset="-120"/>
              </a:rPr>
              <a:t>	</a:t>
            </a:r>
            <a:r>
              <a:rPr lang="zh-TW" altLang="en-US" spc="5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多重保險，學校安心</a:t>
            </a:r>
          </a:p>
        </p:txBody>
      </p:sp>
      <p:pic>
        <p:nvPicPr>
          <p:cNvPr id="5" name="內容版面配置區 7">
            <a:extLst>
              <a:ext uri="{FF2B5EF4-FFF2-40B4-BE49-F238E27FC236}">
                <a16:creationId xmlns:a16="http://schemas.microsoft.com/office/drawing/2014/main" xmlns="" id="{6A586086-DBE4-4FDE-A943-849D819A49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5" y="3120110"/>
            <a:ext cx="2848609" cy="3555328"/>
          </a:xfrm>
          <a:prstGeom prst="rect">
            <a:avLst/>
          </a:prstGeom>
        </p:spPr>
      </p:pic>
      <p:sp>
        <p:nvSpPr>
          <p:cNvPr id="9" name="投影片編號版面配置區 6"/>
          <p:cNvSpPr txBox="1">
            <a:spLocks/>
          </p:cNvSpPr>
          <p:nvPr/>
        </p:nvSpPr>
        <p:spPr>
          <a:xfrm>
            <a:off x="7064829" y="6492876"/>
            <a:ext cx="1068265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TW" sz="692" dirty="0">
                <a:solidFill>
                  <a:srgbClr val="000000"/>
                </a:solidFill>
              </a:rPr>
              <a:t>21</a:t>
            </a:r>
            <a:endParaRPr lang="zh-TW" altLang="en-US" sz="692" dirty="0">
              <a:solidFill>
                <a:srgbClr val="000000"/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E33C181D-7A6C-4AB4-BA06-32E431A14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118" y="4042114"/>
            <a:ext cx="3267683" cy="2450762"/>
          </a:xfrm>
          <a:prstGeom prst="rect">
            <a:avLst/>
          </a:prstGeom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xmlns="" id="{4030CA4D-9A29-4AE5-8949-8301BC8F4A56}"/>
              </a:ext>
            </a:extLst>
          </p:cNvPr>
          <p:cNvSpPr>
            <a:spLocks noGrp="1"/>
          </p:cNvSpPr>
          <p:nvPr/>
        </p:nvSpPr>
        <p:spPr bwMode="auto">
          <a:xfrm>
            <a:off x="4035466" y="3496808"/>
            <a:ext cx="35020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施工前安排講習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xmlns="" id="{C27C49D9-4B30-4899-9E7F-4BF858918D76}"/>
              </a:ext>
            </a:extLst>
          </p:cNvPr>
          <p:cNvSpPr/>
          <p:nvPr/>
        </p:nvSpPr>
        <p:spPr>
          <a:xfrm>
            <a:off x="197398" y="1086217"/>
            <a:ext cx="3525465" cy="78533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3000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萬產品責任險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xmlns="" id="{13DFDA0F-047C-4AFC-9CEC-54F5ED16BAB9}"/>
              </a:ext>
            </a:extLst>
          </p:cNvPr>
          <p:cNvSpPr/>
          <p:nvPr/>
        </p:nvSpPr>
        <p:spPr>
          <a:xfrm>
            <a:off x="8005745" y="997243"/>
            <a:ext cx="3525465" cy="874314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安裝工程綜合保險附加第三人意外責任險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xmlns="" id="{2685EE17-C865-42A9-9CF0-40BD2FB44052}"/>
              </a:ext>
            </a:extLst>
          </p:cNvPr>
          <p:cNvSpPr/>
          <p:nvPr/>
        </p:nvSpPr>
        <p:spPr>
          <a:xfrm>
            <a:off x="4035466" y="2103056"/>
            <a:ext cx="3502025" cy="75604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雇主意外責任險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xmlns="" id="{B0B24BD9-1135-4002-A28E-E7A2BCD890E6}"/>
              </a:ext>
            </a:extLst>
          </p:cNvPr>
          <p:cNvSpPr/>
          <p:nvPr/>
        </p:nvSpPr>
        <p:spPr>
          <a:xfrm>
            <a:off x="220838" y="2113841"/>
            <a:ext cx="3502025" cy="75604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職業安全專業人員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xmlns="" id="{CF8DE335-330D-4E97-8E25-8A50ADA3D25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2" b="56962"/>
          <a:stretch/>
        </p:blipFill>
        <p:spPr bwMode="auto">
          <a:xfrm>
            <a:off x="8587485" y="4346354"/>
            <a:ext cx="2848609" cy="16063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xmlns="" id="{9401BC90-CBC7-4A58-9A9E-9AC5B65D8D44}"/>
              </a:ext>
            </a:extLst>
          </p:cNvPr>
          <p:cNvSpPr/>
          <p:nvPr/>
        </p:nvSpPr>
        <p:spPr>
          <a:xfrm>
            <a:off x="4035467" y="1115510"/>
            <a:ext cx="3392276" cy="75604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勞工安全衛生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教育訓練證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xmlns="" id="{FDA112E5-E21C-49D9-888D-4D28C95918D0}"/>
              </a:ext>
            </a:extLst>
          </p:cNvPr>
          <p:cNvSpPr txBox="1"/>
          <p:nvPr/>
        </p:nvSpPr>
        <p:spPr>
          <a:xfrm>
            <a:off x="8008129" y="3283001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勞工安全衛生訓練證書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xmlns="" id="{A0D7B6D4-8E02-4B4F-B7C4-B0094020787D}"/>
              </a:ext>
            </a:extLst>
          </p:cNvPr>
          <p:cNvSpPr/>
          <p:nvPr/>
        </p:nvSpPr>
        <p:spPr>
          <a:xfrm>
            <a:off x="8005745" y="2043922"/>
            <a:ext cx="3525465" cy="874314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丙級、中小學安裝合格證技師安裝</a:t>
            </a:r>
          </a:p>
        </p:txBody>
      </p:sp>
    </p:spTree>
    <p:extLst>
      <p:ext uri="{BB962C8B-B14F-4D97-AF65-F5344CB8AC3E}">
        <p14:creationId xmlns:p14="http://schemas.microsoft.com/office/powerpoint/2010/main" val="3708066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85659" y="8493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sz="2492" spc="5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    </a:t>
            </a:r>
            <a:r>
              <a:rPr lang="zh-TW" altLang="en-US" spc="5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專班安裝團隊</a:t>
            </a:r>
          </a:p>
        </p:txBody>
      </p:sp>
      <p:sp>
        <p:nvSpPr>
          <p:cNvPr id="29" name="投影片編號版面配置區 3"/>
          <p:cNvSpPr txBox="1">
            <a:spLocks/>
          </p:cNvSpPr>
          <p:nvPr/>
        </p:nvSpPr>
        <p:spPr>
          <a:xfrm>
            <a:off x="7063693" y="6348004"/>
            <a:ext cx="1068265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TW" sz="727" dirty="0"/>
              <a:t>19</a:t>
            </a:r>
            <a:endParaRPr lang="zh-TW" altLang="en-US" sz="727" dirty="0"/>
          </a:p>
        </p:txBody>
      </p:sp>
      <p:sp>
        <p:nvSpPr>
          <p:cNvPr id="26" name="矩形 25"/>
          <p:cNvSpPr/>
          <p:nvPr/>
        </p:nvSpPr>
        <p:spPr>
          <a:xfrm>
            <a:off x="1012374" y="1002134"/>
            <a:ext cx="111442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7825" indent="-197825">
              <a:buFont typeface="Arial" panose="020B0604020202020204" pitchFamily="34" charset="0"/>
              <a:buChar char="•"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90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家經濟部冷凍空調業執照廠商共同協力安裝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97825" indent="-197825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超越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90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張冷凍空調裝修乙級技術士證照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97825" indent="-197825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超越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120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張冷凍空調裝修丙級技術士證照、超越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90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張電器修護技術士證照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97825" indent="-197825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東元陸續開班授課訓練</a:t>
            </a:r>
            <a:r>
              <a:rPr lang="en-US" altLang="zh-TW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國中小教室冷氣專案</a:t>
            </a:r>
            <a:r>
              <a:rPr lang="en-US" altLang="zh-TW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之冷氣統一安裝方式及職業安全</a:t>
            </a:r>
            <a:endParaRPr lang="en-US" altLang="zh-TW" sz="24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內容版面配置區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9"/>
          <a:stretch/>
        </p:blipFill>
        <p:spPr>
          <a:xfrm>
            <a:off x="1640445" y="5044216"/>
            <a:ext cx="2687307" cy="1775496"/>
          </a:xfrm>
          <a:prstGeom prst="rect">
            <a:avLst/>
          </a:prstGeom>
        </p:spPr>
      </p:pic>
      <p:pic>
        <p:nvPicPr>
          <p:cNvPr id="10" name="內容版面配置區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9"/>
          <a:stretch/>
        </p:blipFill>
        <p:spPr>
          <a:xfrm>
            <a:off x="1613908" y="3009041"/>
            <a:ext cx="2687307" cy="1710588"/>
          </a:xfrm>
          <a:prstGeom prst="rect">
            <a:avLst/>
          </a:prstGeom>
        </p:spPr>
      </p:pic>
      <p:pic>
        <p:nvPicPr>
          <p:cNvPr id="11" name="內容版面配置區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435" y="3032411"/>
            <a:ext cx="2891129" cy="1626895"/>
          </a:xfrm>
          <a:prstGeom prst="rect">
            <a:avLst/>
          </a:prstGeom>
        </p:spPr>
      </p:pic>
      <p:pic>
        <p:nvPicPr>
          <p:cNvPr id="12" name="內容版面配置區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8"/>
          <a:stretch/>
        </p:blipFill>
        <p:spPr>
          <a:xfrm>
            <a:off x="8003544" y="2951891"/>
            <a:ext cx="2624536" cy="1768645"/>
          </a:xfrm>
          <a:prstGeom prst="rect">
            <a:avLst/>
          </a:prstGeom>
        </p:spPr>
      </p:pic>
      <p:pic>
        <p:nvPicPr>
          <p:cNvPr id="13" name="內容版面配置區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6"/>
          <a:stretch/>
        </p:blipFill>
        <p:spPr>
          <a:xfrm>
            <a:off x="7969445" y="5154487"/>
            <a:ext cx="2770210" cy="155495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07"/>
          <a:stretch/>
        </p:blipFill>
        <p:spPr>
          <a:xfrm>
            <a:off x="4650435" y="5247093"/>
            <a:ext cx="3104605" cy="153084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640445" y="4697257"/>
            <a:ext cx="1730995" cy="369332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dirty="0"/>
              <a:t>4/16</a:t>
            </a:r>
            <a:r>
              <a:rPr lang="zh-TW" altLang="en-US" dirty="0"/>
              <a:t> 南港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8046009" y="2597921"/>
            <a:ext cx="1813515" cy="369332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dirty="0"/>
              <a:t>4/14</a:t>
            </a:r>
            <a:r>
              <a:rPr lang="zh-TW" altLang="en-US" dirty="0"/>
              <a:t> 高雄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1601414" y="2620659"/>
            <a:ext cx="1296416" cy="369332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dirty="0"/>
              <a:t>4/8</a:t>
            </a:r>
            <a:r>
              <a:rPr lang="zh-TW" altLang="en-US" dirty="0"/>
              <a:t> 台中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4643125" y="2623217"/>
            <a:ext cx="1296416" cy="369332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dirty="0"/>
              <a:t>4/9</a:t>
            </a:r>
            <a:r>
              <a:rPr lang="zh-TW" altLang="en-US" dirty="0"/>
              <a:t> 觀音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D8D92836-9B4D-42C8-957B-4653BC982179}"/>
              </a:ext>
            </a:extLst>
          </p:cNvPr>
          <p:cNvSpPr txBox="1"/>
          <p:nvPr/>
        </p:nvSpPr>
        <p:spPr>
          <a:xfrm>
            <a:off x="4643125" y="4757729"/>
            <a:ext cx="5984954" cy="369332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冷氣室外機實作教學</a:t>
            </a:r>
          </a:p>
        </p:txBody>
      </p:sp>
    </p:spTree>
    <p:extLst>
      <p:ext uri="{BB962C8B-B14F-4D97-AF65-F5344CB8AC3E}">
        <p14:creationId xmlns:p14="http://schemas.microsoft.com/office/powerpoint/2010/main" val="1262252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內容版面配置區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05" y="3585443"/>
            <a:ext cx="2631652" cy="3257175"/>
          </a:xfrm>
          <a:prstGeom prst="rect">
            <a:avLst/>
          </a:prstGeom>
          <a:ln>
            <a:solidFill>
              <a:srgbClr val="00FFFF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21293" y="-233021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sz="2492" spc="5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</a:t>
            </a:r>
            <a:r>
              <a:rPr lang="zh-TW" altLang="en-US" spc="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校園景觀規劃</a:t>
            </a:r>
          </a:p>
        </p:txBody>
      </p:sp>
      <p:sp>
        <p:nvSpPr>
          <p:cNvPr id="7" name="投影片編號版面配置區 2"/>
          <p:cNvSpPr txBox="1">
            <a:spLocks/>
          </p:cNvSpPr>
          <p:nvPr/>
        </p:nvSpPr>
        <p:spPr>
          <a:xfrm>
            <a:off x="7246582" y="6555544"/>
            <a:ext cx="1068265" cy="287074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TW" sz="623" dirty="0">
                <a:solidFill>
                  <a:srgbClr val="000000"/>
                </a:solidFill>
              </a:rPr>
              <a:t>11</a:t>
            </a:r>
            <a:endParaRPr lang="zh-TW" altLang="en-US" sz="623" dirty="0">
              <a:solidFill>
                <a:srgbClr val="000000"/>
              </a:solidFill>
            </a:endParaRPr>
          </a:p>
        </p:txBody>
      </p:sp>
      <p:sp>
        <p:nvSpPr>
          <p:cNvPr id="21" name="內容版面配置區 11"/>
          <p:cNvSpPr txBox="1">
            <a:spLocks/>
          </p:cNvSpPr>
          <p:nvPr/>
        </p:nvSpPr>
        <p:spPr>
          <a:xfrm>
            <a:off x="2026417" y="1502092"/>
            <a:ext cx="6276452" cy="153477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微軟正黑體"/>
                <a:ea typeface="微軟正黑體" panose="020B0604030504040204" pitchFamily="34" charset="-120"/>
                <a:cs typeface="微軟正黑體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390" indent="-237390">
              <a:buFont typeface="Wingdings" panose="05000000000000000000" pitchFamily="2" charset="2"/>
              <a:buAutoNum type="circleNumWdWhitePlain"/>
            </a:pPr>
            <a:r>
              <a:rPr lang="zh-TW" altLang="en-US" sz="2215" dirty="0"/>
              <a:t>與校方溝通、確認需求</a:t>
            </a:r>
            <a:endParaRPr lang="en-US" altLang="zh-TW" sz="2215" dirty="0"/>
          </a:p>
          <a:p>
            <a:pPr marL="237390" indent="-237390">
              <a:buFont typeface="Wingdings" panose="05000000000000000000" pitchFamily="2" charset="2"/>
              <a:buAutoNum type="circleNumWdWhitePlain"/>
            </a:pPr>
            <a:r>
              <a:rPr lang="zh-TW" altLang="en-US" sz="2215" dirty="0"/>
              <a:t>規劃安排室內機、室外機擺放位置</a:t>
            </a:r>
            <a:endParaRPr lang="en-US" altLang="zh-TW" sz="2215" dirty="0"/>
          </a:p>
          <a:p>
            <a:pPr marL="237390" indent="-237390">
              <a:buFont typeface="Wingdings" panose="05000000000000000000" pitchFamily="2" charset="2"/>
              <a:buAutoNum type="circleNumWdWhitePlain"/>
            </a:pPr>
            <a:r>
              <a:rPr lang="zh-TW" altLang="en-US" sz="2215" dirty="0"/>
              <a:t>以安全、美觀為原則</a:t>
            </a:r>
            <a:endParaRPr lang="en-US" altLang="zh-TW" sz="2215" dirty="0"/>
          </a:p>
          <a:p>
            <a:pPr marL="237390" indent="-237390">
              <a:buFont typeface="Wingdings" panose="05000000000000000000" pitchFamily="2" charset="2"/>
              <a:buAutoNum type="circleNumWdWhitePlain"/>
            </a:pPr>
            <a:r>
              <a:rPr lang="zh-TW" altLang="en-US" sz="2215" dirty="0"/>
              <a:t>必要時，管槽亦可配合建築物之顏色</a:t>
            </a:r>
            <a:endParaRPr lang="zh-TW" altLang="zh-TW" sz="2215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06" y="3523778"/>
            <a:ext cx="2505788" cy="317408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715469" y="3132558"/>
            <a:ext cx="215992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室外機整齊水平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899568" y="3095658"/>
            <a:ext cx="157180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管槽管線整齊</a:t>
            </a:r>
          </a:p>
        </p:txBody>
      </p:sp>
      <p:sp>
        <p:nvSpPr>
          <p:cNvPr id="9" name="矩形 8"/>
          <p:cNvSpPr/>
          <p:nvPr/>
        </p:nvSpPr>
        <p:spPr>
          <a:xfrm>
            <a:off x="1907957" y="859982"/>
            <a:ext cx="8228343" cy="51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769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校園景觀規劃專員</a:t>
            </a:r>
            <a:r>
              <a:rPr lang="en-US" altLang="zh-TW" sz="2769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769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場勘確認校園建築</a:t>
            </a:r>
            <a:endParaRPr lang="en-US" altLang="zh-TW" sz="2769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內容版面配置區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00" y="3555210"/>
            <a:ext cx="4001578" cy="2999830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7890028" y="3154446"/>
            <a:ext cx="244478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室內機整齊水平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xmlns="" id="{95C26F66-4D40-416A-8E95-20031B2C985B}"/>
              </a:ext>
            </a:extLst>
          </p:cNvPr>
          <p:cNvSpPr/>
          <p:nvPr/>
        </p:nvSpPr>
        <p:spPr>
          <a:xfrm>
            <a:off x="3210514" y="5711377"/>
            <a:ext cx="644915" cy="103064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46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xmlns="" id="{30E3C43F-DC05-4462-ADEA-A9E96F945CFE}"/>
              </a:ext>
            </a:extLst>
          </p:cNvPr>
          <p:cNvSpPr/>
          <p:nvPr/>
        </p:nvSpPr>
        <p:spPr>
          <a:xfrm>
            <a:off x="2599638" y="5465193"/>
            <a:ext cx="525539" cy="492369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46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xmlns="" id="{4A6B7970-950C-4EE7-8812-246048813989}"/>
              </a:ext>
            </a:extLst>
          </p:cNvPr>
          <p:cNvSpPr/>
          <p:nvPr/>
        </p:nvSpPr>
        <p:spPr>
          <a:xfrm>
            <a:off x="8129865" y="4706446"/>
            <a:ext cx="978128" cy="649462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46">
              <a:solidFill>
                <a:srgbClr val="CCFFFF"/>
              </a:solidFill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xmlns="" id="{29A785D5-0793-495C-BE99-FB6571F1ED0E}"/>
              </a:ext>
            </a:extLst>
          </p:cNvPr>
          <p:cNvSpPr/>
          <p:nvPr/>
        </p:nvSpPr>
        <p:spPr>
          <a:xfrm>
            <a:off x="10334810" y="4663017"/>
            <a:ext cx="1602168" cy="63675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46"/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xmlns="" id="{3DA2E49E-2894-408D-B71C-20A1AE56FCDF}"/>
              </a:ext>
            </a:extLst>
          </p:cNvPr>
          <p:cNvCxnSpPr/>
          <p:nvPr/>
        </p:nvCxnSpPr>
        <p:spPr>
          <a:xfrm>
            <a:off x="6324600" y="3523778"/>
            <a:ext cx="118696" cy="281798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xmlns="" id="{3939CC19-61A1-4C22-832F-CF4EAC0DF2B2}"/>
              </a:ext>
            </a:extLst>
          </p:cNvPr>
          <p:cNvCxnSpPr>
            <a:cxnSpLocks/>
          </p:cNvCxnSpPr>
          <p:nvPr/>
        </p:nvCxnSpPr>
        <p:spPr>
          <a:xfrm flipV="1">
            <a:off x="6443296" y="6080188"/>
            <a:ext cx="721196" cy="26157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xmlns="" id="{E28B1F58-612E-4A34-A447-B9D98603A341}"/>
              </a:ext>
            </a:extLst>
          </p:cNvPr>
          <p:cNvCxnSpPr>
            <a:cxnSpLocks/>
          </p:cNvCxnSpPr>
          <p:nvPr/>
        </p:nvCxnSpPr>
        <p:spPr>
          <a:xfrm flipV="1">
            <a:off x="4899568" y="6080188"/>
            <a:ext cx="1232779" cy="283332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xmlns="" id="{5B685F03-9F4E-49F1-9351-B2C027C0E9F1}"/>
              </a:ext>
            </a:extLst>
          </p:cNvPr>
          <p:cNvCxnSpPr>
            <a:cxnSpLocks/>
          </p:cNvCxnSpPr>
          <p:nvPr/>
        </p:nvCxnSpPr>
        <p:spPr>
          <a:xfrm flipH="1" flipV="1">
            <a:off x="6022129" y="3706809"/>
            <a:ext cx="73290" cy="2351261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20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xmlns="" id="{091F61C4-0DB5-45EB-9E79-A3E04E1D2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118" y="-159262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TW" sz="2492" dirty="0">
                <a:solidFill>
                  <a:srgbClr val="002060"/>
                </a:solidFill>
                <a:latin typeface="微軟正黑體" panose="020B0604030504040204" pitchFamily="34" charset="-120"/>
              </a:rPr>
              <a:t>	</a:t>
            </a:r>
            <a:r>
              <a:rPr lang="zh-TW" altLang="en-US" spc="5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服務施工案例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FBE5B976-3155-4053-BC73-D99F0422FB7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1" y="1937923"/>
            <a:ext cx="24003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8B7F625A-C9B1-4546-960C-F543848B5B1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662" y="2057107"/>
            <a:ext cx="2527935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984AB861-1673-4528-AFEF-85B2652DD61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76" y="4557077"/>
            <a:ext cx="2352675" cy="221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A0ABACB8-B62C-42EB-8F23-17615B14CAA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1938045"/>
            <a:ext cx="249555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xmlns="" id="{222CB40F-E16E-45CF-89DE-CA8D473FA4D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325" y="4518977"/>
            <a:ext cx="2333625" cy="2286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6AE2EF9A-DDB2-4D35-9BBF-EBB23BCA9B8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4634865"/>
            <a:ext cx="2466975" cy="222313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xmlns="" id="{C14DF4CC-7345-402A-8214-6985123D46D4}"/>
              </a:ext>
            </a:extLst>
          </p:cNvPr>
          <p:cNvSpPr txBox="1"/>
          <p:nvPr/>
        </p:nvSpPr>
        <p:spPr>
          <a:xfrm>
            <a:off x="4879468" y="253526"/>
            <a:ext cx="621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重視施工美觀，施工環境整潔維持</a:t>
            </a:r>
          </a:p>
        </p:txBody>
      </p:sp>
    </p:spTree>
    <p:extLst>
      <p:ext uri="{BB962C8B-B14F-4D97-AF65-F5344CB8AC3E}">
        <p14:creationId xmlns:p14="http://schemas.microsoft.com/office/powerpoint/2010/main" val="1357270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12B78E74-6EE3-4709-9828-FD54586C1911}"/>
              </a:ext>
            </a:extLst>
          </p:cNvPr>
          <p:cNvSpPr txBox="1"/>
          <p:nvPr/>
        </p:nvSpPr>
        <p:spPr>
          <a:xfrm>
            <a:off x="79354" y="2267400"/>
            <a:ext cx="7255512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可全面升級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8.0kW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氣候變遷，炎熱環境，速冷更涼爽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可全面升級冷暖 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氣候變遷，時常有霸王級寒流，可派上用場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全機</a:t>
            </a:r>
            <a:r>
              <a:rPr lang="zh-TW" altLang="en-US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七年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保固、</a:t>
            </a:r>
            <a:r>
              <a:rPr lang="zh-TW" altLang="en-US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壓縮機十年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保固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贈基礎保養六次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清洗濾網、冷度測試、電壓、冷媒測試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贈東元專利超級抑菌空氣淨化設備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專利號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M575103)</a:t>
            </a:r>
          </a:p>
          <a:p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好禮四選一 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可混搭 自由配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符合各校差異化需求，彈性選擇</a:t>
            </a:r>
            <a:endParaRPr lang="en-US" altLang="zh-TW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好禮一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設備買十送一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(MS73IE-TW/MA73IC-TW)</a:t>
            </a:r>
          </a:p>
          <a:p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可供教職員辦公室 或 服務備品使用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好禮二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配合學校需求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免費移機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買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台贈一台免費移機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lvl="0">
              <a:defRPr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好禮三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買十台可升級一台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11.2kW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冷氣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好禮四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買一送一台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吋東元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DC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風扇 價值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4990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en-US" altLang="zh-TW" sz="20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.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安裝安心：安裝都不須額外費用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如無法正常排水，排水器可無償提供、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管線超過標準安裝無須額外付費、依環境需要提供雨遮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        </a:t>
            </a:r>
          </a:p>
          <a:p>
            <a:pPr lvl="0">
              <a:defRPr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8.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服務安心：報修後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小時內到修，</a:t>
            </a:r>
            <a:r>
              <a:rPr lang="en-US" altLang="zh-TW" sz="20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sz="20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日內完修</a:t>
            </a:r>
          </a:p>
          <a:p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xmlns="" id="{66BB194F-39A9-4B9F-8299-6627D6BFBC2B}"/>
              </a:ext>
            </a:extLst>
          </p:cNvPr>
          <p:cNvSpPr txBox="1">
            <a:spLocks/>
          </p:cNvSpPr>
          <p:nvPr/>
        </p:nvSpPr>
        <p:spPr>
          <a:xfrm>
            <a:off x="852975" y="0"/>
            <a:ext cx="78867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1F5F"/>
                </a:solidFill>
                <a:latin typeface="微軟正黑體"/>
                <a:ea typeface="+mj-ea"/>
                <a:cs typeface="微軟正黑體"/>
              </a:defRPr>
            </a:lvl1pPr>
          </a:lstStyle>
          <a:p>
            <a:r>
              <a:rPr lang="en-US" altLang="zh-TW" sz="2492" dirty="0">
                <a:solidFill>
                  <a:srgbClr val="002060"/>
                </a:solidFill>
                <a:latin typeface="微軟正黑體" panose="020B0604030504040204" pitchFamily="34" charset="-120"/>
              </a:rPr>
              <a:t>	</a:t>
            </a:r>
            <a:r>
              <a:rPr lang="zh-TW" altLang="en-US" spc="5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創意及商業優惠回饋</a:t>
            </a:r>
          </a:p>
        </p:txBody>
      </p:sp>
      <p:pic>
        <p:nvPicPr>
          <p:cNvPr id="16" name="Picture 2" descr="100 手繪雪花插圖背景（免費png設計，背景壁紙下載） ideas">
            <a:extLst>
              <a:ext uri="{FF2B5EF4-FFF2-40B4-BE49-F238E27FC236}">
                <a16:creationId xmlns:a16="http://schemas.microsoft.com/office/drawing/2014/main" xmlns="" id="{0FAE98BC-2B9A-4D97-9C9A-FDE14A711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282" y="425766"/>
            <a:ext cx="569483" cy="56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xmlns="" id="{B0291988-94F8-4C67-98CD-EB46A78E8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01" y="998065"/>
            <a:ext cx="1201806" cy="1201806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9A4D2577-03E5-483D-94D2-87A118641510}"/>
              </a:ext>
            </a:extLst>
          </p:cNvPr>
          <p:cNvSpPr txBox="1"/>
          <p:nvPr/>
        </p:nvSpPr>
        <p:spPr>
          <a:xfrm>
            <a:off x="1666607" y="962726"/>
            <a:ext cx="7045569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八大好禮免費送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價值超過</a:t>
            </a:r>
            <a:r>
              <a:rPr lang="en-US" altLang="zh-TW" sz="3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45,000</a:t>
            </a:r>
            <a:r>
              <a:rPr lang="zh-TW" altLang="en-US" sz="3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元，買一送一</a:t>
            </a:r>
            <a:endParaRPr lang="en-US" altLang="zh-TW" sz="3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945A46D0-A1A7-4333-9E79-28C167A2C2A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1212" r="4000"/>
          <a:stretch/>
        </p:blipFill>
        <p:spPr bwMode="auto">
          <a:xfrm>
            <a:off x="7228796" y="7455641"/>
            <a:ext cx="1801473" cy="3133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B67C0808-F8D3-4122-96AB-372C02A769F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093" y="7272796"/>
            <a:ext cx="1952625" cy="313309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C8F5BFB0-6AA5-4987-9B0F-6B93A7F4BA46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" b="3846"/>
          <a:stretch/>
        </p:blipFill>
        <p:spPr bwMode="auto">
          <a:xfrm>
            <a:off x="355901" y="7413237"/>
            <a:ext cx="2738755" cy="2352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xmlns="" id="{4C95C39D-0D0A-4EC3-973F-5CCEEF27BD0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126" y="7052303"/>
            <a:ext cx="2447290" cy="2295525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F05F7968-18CD-4035-97BC-56ADCF9833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4" b="20805"/>
          <a:stretch/>
        </p:blipFill>
        <p:spPr>
          <a:xfrm>
            <a:off x="6397946" y="69474"/>
            <a:ext cx="1806597" cy="82572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DECE2DE9-0281-4BDC-8B50-A16B7057F6C3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0" r="33925"/>
          <a:stretch/>
        </p:blipFill>
        <p:spPr bwMode="auto">
          <a:xfrm>
            <a:off x="7301245" y="5037332"/>
            <a:ext cx="1004874" cy="18074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7" name="資料庫圖表 16">
            <a:extLst>
              <a:ext uri="{FF2B5EF4-FFF2-40B4-BE49-F238E27FC236}">
                <a16:creationId xmlns:a16="http://schemas.microsoft.com/office/drawing/2014/main" xmlns="" id="{30287252-9357-4E56-B145-7CEE54D181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545572"/>
              </p:ext>
            </p:extLst>
          </p:nvPr>
        </p:nvGraphicFramePr>
        <p:xfrm>
          <a:off x="5787486" y="801660"/>
          <a:ext cx="7867289" cy="4342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3" name="object 21">
            <a:extLst>
              <a:ext uri="{FF2B5EF4-FFF2-40B4-BE49-F238E27FC236}">
                <a16:creationId xmlns:a16="http://schemas.microsoft.com/office/drawing/2014/main" xmlns="" id="{6FB0A9A5-F6D6-48AD-A095-EAD045DDD564}"/>
              </a:ext>
            </a:extLst>
          </p:cNvPr>
          <p:cNvSpPr/>
          <p:nvPr/>
        </p:nvSpPr>
        <p:spPr>
          <a:xfrm>
            <a:off x="9721130" y="5302100"/>
            <a:ext cx="2313348" cy="102515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46"/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xmlns="" id="{D500A8BD-79D0-44C7-ADFC-C351682A7A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46679" y="385071"/>
            <a:ext cx="1687800" cy="1178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62405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B349CBE1-AD22-4735-9313-375BC156B72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1948895"/>
            <a:ext cx="2419350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5BBDE4D5-74DA-4FA3-BDEA-C62EC232A10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2012839"/>
            <a:ext cx="2343150" cy="201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4EDB6E58-93DE-49E4-9EC9-87A9131CAEC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6" y="4648199"/>
            <a:ext cx="2381250" cy="212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10E613CA-4E6B-4250-A344-D973B613102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4559935"/>
            <a:ext cx="2371725" cy="2298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C4742CE9-C770-4253-AB5D-E78B6D8BE1F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4483734"/>
            <a:ext cx="234315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xmlns="" id="{290E3D39-7238-4C3E-9246-084FC9882EB8}"/>
              </a:ext>
            </a:extLst>
          </p:cNvPr>
          <p:cNvSpPr txBox="1">
            <a:spLocks/>
          </p:cNvSpPr>
          <p:nvPr/>
        </p:nvSpPr>
        <p:spPr>
          <a:xfrm>
            <a:off x="936118" y="-159262"/>
            <a:ext cx="78867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1F5F"/>
                </a:solidFill>
                <a:latin typeface="微軟正黑體"/>
                <a:ea typeface="+mj-ea"/>
                <a:cs typeface="微軟正黑體"/>
              </a:defRPr>
            </a:lvl1pPr>
          </a:lstStyle>
          <a:p>
            <a:r>
              <a:rPr lang="en-US" altLang="zh-TW" sz="2492">
                <a:solidFill>
                  <a:srgbClr val="002060"/>
                </a:solidFill>
                <a:latin typeface="微軟正黑體" panose="020B0604030504040204" pitchFamily="34" charset="-120"/>
              </a:rPr>
              <a:t>	</a:t>
            </a:r>
            <a:r>
              <a:rPr lang="zh-TW" altLang="en-US" spc="5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服務施工案例</a:t>
            </a:r>
            <a:endParaRPr lang="zh-TW" altLang="en-US" spc="5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E0657ACA-B335-4857-A777-42A64A722EA0}"/>
              </a:ext>
            </a:extLst>
          </p:cNvPr>
          <p:cNvSpPr txBox="1"/>
          <p:nvPr/>
        </p:nvSpPr>
        <p:spPr>
          <a:xfrm>
            <a:off x="4941729" y="292065"/>
            <a:ext cx="7096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適當配合吊車 重視安全施工、提升施工效率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7724C097-A0F7-425D-956B-F6D118F5D03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1882220"/>
            <a:ext cx="2400300" cy="20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F5F2CE04-0C7E-40D1-84E3-1CCF47FB7B4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4" y="4559935"/>
            <a:ext cx="2343150" cy="2070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99720213-68A6-45D1-86CA-7D4A6F89301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468" y="1882220"/>
            <a:ext cx="2419350" cy="2119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4398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AEEC61D5-F5A3-4F39-A06D-B20269462AB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782" y="1794927"/>
            <a:ext cx="3165834" cy="20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C4082234-D5E1-4D1F-8C47-A1D89A1F330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401" y="4242844"/>
            <a:ext cx="2842746" cy="2229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3B1CB0D6-92FC-44D2-8CC0-A95521FCCF5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212" y="1690688"/>
            <a:ext cx="2642234" cy="229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48FCBAF8-6059-4B78-A60D-0F33CD22E33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7" y="1794928"/>
            <a:ext cx="2552700" cy="20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E65D8C46-5B24-4031-9BD6-A5EB9350A4C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37" y="4387722"/>
            <a:ext cx="257175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AE16FA5D-595B-4862-8C8B-59089A4BC08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600" y="4262959"/>
            <a:ext cx="2642235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標題 1">
            <a:extLst>
              <a:ext uri="{FF2B5EF4-FFF2-40B4-BE49-F238E27FC236}">
                <a16:creationId xmlns:a16="http://schemas.microsoft.com/office/drawing/2014/main" xmlns="" id="{C8B618D0-5304-4570-AD5F-F8BF9E83A18E}"/>
              </a:ext>
            </a:extLst>
          </p:cNvPr>
          <p:cNvSpPr txBox="1">
            <a:spLocks/>
          </p:cNvSpPr>
          <p:nvPr/>
        </p:nvSpPr>
        <p:spPr>
          <a:xfrm>
            <a:off x="936118" y="-159262"/>
            <a:ext cx="78867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1F5F"/>
                </a:solidFill>
                <a:latin typeface="微軟正黑體"/>
                <a:ea typeface="+mj-ea"/>
                <a:cs typeface="微軟正黑體"/>
              </a:defRPr>
            </a:lvl1pPr>
          </a:lstStyle>
          <a:p>
            <a:r>
              <a:rPr lang="en-US" altLang="zh-TW" sz="2492">
                <a:solidFill>
                  <a:srgbClr val="002060"/>
                </a:solidFill>
                <a:latin typeface="微軟正黑體" panose="020B0604030504040204" pitchFamily="34" charset="-120"/>
              </a:rPr>
              <a:t>	</a:t>
            </a:r>
            <a:r>
              <a:rPr lang="zh-TW" altLang="en-US" spc="5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服務施工案例</a:t>
            </a:r>
            <a:endParaRPr lang="zh-TW" altLang="en-US" spc="5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xmlns="" id="{5EA24C3E-E665-4672-8BC9-3F92D6092390}"/>
              </a:ext>
            </a:extLst>
          </p:cNvPr>
          <p:cNvSpPr txBox="1"/>
          <p:nvPr/>
        </p:nvSpPr>
        <p:spPr>
          <a:xfrm>
            <a:off x="4941729" y="292065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維持室內、教室外牆整齊美觀</a:t>
            </a:r>
            <a:endParaRPr lang="en-US" altLang="zh-TW" sz="2800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1640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23465AEC-5E0D-424B-A495-01D0016808D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589FFFED-BF3B-4C58-805E-66BC86B1A918}" type="slidenum">
              <a:rPr lang="zh-TW" altLang="en-US" smtClean="0"/>
              <a:pPr/>
              <a:t>22</a:t>
            </a:fld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58310D3F-DDB0-40E0-9675-7B18431943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2" y="1819682"/>
            <a:ext cx="2792833" cy="372293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78ACE3EA-8A06-4B8D-B8CC-133F97A9D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1819682"/>
            <a:ext cx="2691385" cy="358770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9312E0D2-0225-4545-9C74-BF64C631D7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32" y="1819682"/>
            <a:ext cx="2792833" cy="372293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6A7D504C-D750-4BBB-B519-16683C4AFD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056" y="1804583"/>
            <a:ext cx="2804160" cy="3738036"/>
          </a:xfrm>
          <a:prstGeom prst="rect">
            <a:avLst/>
          </a:prstGeom>
        </p:spPr>
      </p:pic>
      <p:sp>
        <p:nvSpPr>
          <p:cNvPr id="17" name="標題 1">
            <a:extLst>
              <a:ext uri="{FF2B5EF4-FFF2-40B4-BE49-F238E27FC236}">
                <a16:creationId xmlns:a16="http://schemas.microsoft.com/office/drawing/2014/main" xmlns="" id="{B51B3C19-24D6-4DAB-A41F-92D113EF4F14}"/>
              </a:ext>
            </a:extLst>
          </p:cNvPr>
          <p:cNvSpPr txBox="1">
            <a:spLocks/>
          </p:cNvSpPr>
          <p:nvPr/>
        </p:nvSpPr>
        <p:spPr>
          <a:xfrm>
            <a:off x="992389" y="27693"/>
            <a:ext cx="78867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1F5F"/>
                </a:solidFill>
                <a:latin typeface="微軟正黑體"/>
                <a:ea typeface="+mj-ea"/>
                <a:cs typeface="微軟正黑體"/>
              </a:defRPr>
            </a:lvl1pPr>
          </a:lstStyle>
          <a:p>
            <a:r>
              <a:rPr lang="en-US" altLang="zh-TW" sz="2492" dirty="0">
                <a:solidFill>
                  <a:srgbClr val="002060"/>
                </a:solidFill>
                <a:latin typeface="微軟正黑體" panose="020B0604030504040204" pitchFamily="34" charset="-120"/>
              </a:rPr>
              <a:t>	</a:t>
            </a:r>
            <a:r>
              <a:rPr lang="zh-TW" altLang="en-US" spc="5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服務施工案例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10F410A0-3F97-46F2-B7C6-4AFE2993BF7D}"/>
              </a:ext>
            </a:extLst>
          </p:cNvPr>
          <p:cNvSpPr txBox="1"/>
          <p:nvPr/>
        </p:nvSpPr>
        <p:spPr>
          <a:xfrm>
            <a:off x="4998000" y="479020"/>
            <a:ext cx="6378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維持室內、教室外牆整齊美觀 整齊佈線</a:t>
            </a:r>
            <a:endParaRPr lang="en-US" altLang="zh-TW" sz="2800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9001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1078" y="-79418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TW" sz="1385" dirty="0">
                <a:solidFill>
                  <a:srgbClr val="002060"/>
                </a:solidFill>
                <a:latin typeface="微軟正黑體" panose="020B0604030504040204" pitchFamily="34" charset="-120"/>
              </a:rPr>
              <a:t>	</a:t>
            </a:r>
            <a:r>
              <a:rPr lang="en-US" altLang="zh-TW" spc="5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r>
              <a:rPr lang="zh-TW" altLang="en-US" spc="5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履約實績及專業技術資料</a:t>
            </a:r>
          </a:p>
        </p:txBody>
      </p:sp>
      <p:sp>
        <p:nvSpPr>
          <p:cNvPr id="6" name="投影片編號版面配置區 3"/>
          <p:cNvSpPr txBox="1">
            <a:spLocks/>
          </p:cNvSpPr>
          <p:nvPr/>
        </p:nvSpPr>
        <p:spPr>
          <a:xfrm>
            <a:off x="7207967" y="6496803"/>
            <a:ext cx="1068265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TW" sz="727" dirty="0"/>
              <a:t>14</a:t>
            </a:r>
            <a:endParaRPr lang="zh-TW" altLang="en-US" sz="727" dirty="0"/>
          </a:p>
        </p:txBody>
      </p:sp>
      <p:pic>
        <p:nvPicPr>
          <p:cNvPr id="8" name="圖片 17">
            <a:extLst>
              <a:ext uri="{FF2B5EF4-FFF2-40B4-BE49-F238E27FC236}">
                <a16:creationId xmlns:a16="http://schemas.microsoft.com/office/drawing/2014/main" xmlns="" id="{AC06865E-92CE-4239-89F3-6D5217657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95" y="1553640"/>
            <a:ext cx="4220607" cy="230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圓角矩形 8"/>
          <p:cNvSpPr/>
          <p:nvPr/>
        </p:nvSpPr>
        <p:spPr>
          <a:xfrm>
            <a:off x="2740702" y="698606"/>
            <a:ext cx="7266842" cy="73857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altLang="zh-TW" sz="2769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769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年來，超越</a:t>
            </a:r>
            <a:r>
              <a:rPr lang="zh-TW" altLang="en-US" sz="3738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zh-TW" altLang="en-US" sz="2769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台的東元冷氣在校園安裝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84606"/>
            <a:ext cx="1853775" cy="199182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000" y="4112193"/>
            <a:ext cx="1823600" cy="238433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0264" y="4068336"/>
            <a:ext cx="1823600" cy="242819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406" y="1594360"/>
            <a:ext cx="1496885" cy="1991823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2930815" y="6153540"/>
            <a:ext cx="1917816" cy="646331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北市高級商業職業學校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9574291" y="3294660"/>
            <a:ext cx="1888318" cy="369332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三峽青年住宅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4981295" y="6430539"/>
            <a:ext cx="1453291" cy="369332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新店合宜宅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xmlns="" id="{028005F9-1A60-419C-8A85-013BDD4073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947" y="4111134"/>
            <a:ext cx="1940822" cy="153351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45C8B0CB-A08D-4E2B-A708-F934404534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9" y="4072583"/>
            <a:ext cx="2811311" cy="210895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xmlns="" id="{E62CE9F6-7B3F-49B8-8887-7121C6972C6C}"/>
              </a:ext>
            </a:extLst>
          </p:cNvPr>
          <p:cNvSpPr txBox="1"/>
          <p:nvPr/>
        </p:nvSpPr>
        <p:spPr>
          <a:xfrm>
            <a:off x="9410947" y="5769525"/>
            <a:ext cx="2162621" cy="369332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國立成功大學宿舍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5D33882B-0559-417A-B107-C4FD3EFB32A2}"/>
              </a:ext>
            </a:extLst>
          </p:cNvPr>
          <p:cNvSpPr txBox="1"/>
          <p:nvPr/>
        </p:nvSpPr>
        <p:spPr>
          <a:xfrm>
            <a:off x="37997" y="6312137"/>
            <a:ext cx="2254834" cy="369332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中山國中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xmlns="" id="{4432B548-3DDF-43D5-918F-687B9D10E0E0}"/>
              </a:ext>
            </a:extLst>
          </p:cNvPr>
          <p:cNvSpPr txBox="1"/>
          <p:nvPr/>
        </p:nvSpPr>
        <p:spPr>
          <a:xfrm>
            <a:off x="7106995" y="5784208"/>
            <a:ext cx="1821247" cy="369332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北科附工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xmlns="" id="{EE422008-965C-4B2C-94A8-39C3A86212C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8"/>
          <a:stretch/>
        </p:blipFill>
        <p:spPr>
          <a:xfrm>
            <a:off x="7106995" y="4112193"/>
            <a:ext cx="1940821" cy="15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23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436553" y="1221004"/>
            <a:ext cx="2092210" cy="369332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台北市三玉國小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4"/>
          <a:stretch/>
        </p:blipFill>
        <p:spPr>
          <a:xfrm>
            <a:off x="3675086" y="1872737"/>
            <a:ext cx="2112241" cy="2263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矩形 9"/>
          <p:cNvSpPr/>
          <p:nvPr/>
        </p:nvSpPr>
        <p:spPr>
          <a:xfrm>
            <a:off x="3732275" y="1240991"/>
            <a:ext cx="2025757" cy="369332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台北市立農國小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53" y="1573501"/>
            <a:ext cx="1968809" cy="2436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圖片 1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1"/>
          <a:stretch/>
        </p:blipFill>
        <p:spPr>
          <a:xfrm>
            <a:off x="8986556" y="1765873"/>
            <a:ext cx="1968808" cy="2436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矩形 19"/>
          <p:cNvSpPr/>
          <p:nvPr/>
        </p:nvSpPr>
        <p:spPr>
          <a:xfrm>
            <a:off x="8924855" y="1239851"/>
            <a:ext cx="2092210" cy="369332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台北市武功國小</a:t>
            </a:r>
          </a:p>
        </p:txBody>
      </p:sp>
      <p:pic>
        <p:nvPicPr>
          <p:cNvPr id="14340" name="Picture 4" descr="https://newsletter.cgust.edu.tw/wp-content/uploads/2019/03/8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"/>
          <a:stretch/>
        </p:blipFill>
        <p:spPr bwMode="auto">
          <a:xfrm>
            <a:off x="1083853" y="1650777"/>
            <a:ext cx="2121592" cy="2624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/>
          <p:cNvSpPr/>
          <p:nvPr/>
        </p:nvSpPr>
        <p:spPr>
          <a:xfrm>
            <a:off x="1320915" y="1263794"/>
            <a:ext cx="1649170" cy="369332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長庚科技大學</a:t>
            </a:r>
          </a:p>
        </p:txBody>
      </p:sp>
      <p:sp>
        <p:nvSpPr>
          <p:cNvPr id="23" name="投影片編號版面配置區 3"/>
          <p:cNvSpPr txBox="1">
            <a:spLocks/>
          </p:cNvSpPr>
          <p:nvPr/>
        </p:nvSpPr>
        <p:spPr>
          <a:xfrm>
            <a:off x="7277036" y="6430378"/>
            <a:ext cx="707405" cy="262214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TW" sz="692" dirty="0"/>
              <a:t>15</a:t>
            </a:r>
            <a:endParaRPr lang="zh-TW" altLang="en-US" sz="692" dirty="0"/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xmlns="" id="{BE2974F9-D6C0-41D6-8B03-425353B9EEB7}"/>
              </a:ext>
            </a:extLst>
          </p:cNvPr>
          <p:cNvSpPr txBox="1">
            <a:spLocks/>
          </p:cNvSpPr>
          <p:nvPr/>
        </p:nvSpPr>
        <p:spPr>
          <a:xfrm>
            <a:off x="787856" y="-79420"/>
            <a:ext cx="12756693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132075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i="0" kern="1200">
                <a:solidFill>
                  <a:srgbClr val="001F5F"/>
                </a:solidFill>
                <a:latin typeface="微軟正黑體"/>
                <a:ea typeface="+mj-ea"/>
                <a:cs typeface="微軟正黑體"/>
              </a:defRPr>
            </a:lvl1pPr>
          </a:lstStyle>
          <a:p>
            <a:r>
              <a:rPr lang="en-US" altLang="zh-TW" sz="3046" dirty="0">
                <a:solidFill>
                  <a:srgbClr val="002060"/>
                </a:solidFill>
                <a:latin typeface="微軟正黑體" panose="020B0604030504040204" pitchFamily="34" charset="-120"/>
              </a:rPr>
              <a:t>	</a:t>
            </a:r>
            <a:r>
              <a:rPr lang="en-US" altLang="zh-TW" spc="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spc="5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C‧</a:t>
            </a:r>
            <a:r>
              <a:rPr lang="zh-TW" altLang="en-US" sz="3600" spc="5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履約實績及專業技術資料：整齊美觀</a:t>
            </a:r>
            <a:r>
              <a:rPr lang="en-US" altLang="zh-TW" sz="3600" spc="5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/>
            </a:r>
            <a:br>
              <a:rPr lang="en-US" altLang="zh-TW" sz="3600" spc="5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</a:br>
            <a:r>
              <a:rPr lang="en-US" altLang="zh-TW" sz="3600" spc="5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	</a:t>
            </a:r>
            <a:r>
              <a:rPr lang="zh-TW" altLang="en-US" sz="3600" spc="5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   已安裝東元冷氣之學校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696BA420-5711-444B-A77A-CA1B800A84F0}"/>
              </a:ext>
            </a:extLst>
          </p:cNvPr>
          <p:cNvSpPr/>
          <p:nvPr/>
        </p:nvSpPr>
        <p:spPr>
          <a:xfrm>
            <a:off x="6339323" y="4258874"/>
            <a:ext cx="2092210" cy="369332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台北市螢橋國小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xmlns="" id="{490E4C61-0CC5-47B6-9A9A-D8C8A13793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1"/>
          <a:stretch/>
        </p:blipFill>
        <p:spPr>
          <a:xfrm>
            <a:off x="6306883" y="4717570"/>
            <a:ext cx="1879829" cy="214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xmlns="" id="{84AD39EC-5FB0-4DFF-A5E2-B133D7B378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32"/>
          <a:stretch/>
        </p:blipFill>
        <p:spPr>
          <a:xfrm>
            <a:off x="1245371" y="4679897"/>
            <a:ext cx="1978884" cy="1923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4AAE1013-E1DC-4070-88DF-3D4B4D299AA5}"/>
              </a:ext>
            </a:extLst>
          </p:cNvPr>
          <p:cNvSpPr/>
          <p:nvPr/>
        </p:nvSpPr>
        <p:spPr>
          <a:xfrm>
            <a:off x="8863155" y="4296971"/>
            <a:ext cx="2092209" cy="369332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新北市永平國小</a:t>
            </a: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xmlns="" id="{FD695074-CD7F-4932-A202-0C213895E6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211" y="4820244"/>
            <a:ext cx="2214029" cy="1659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xmlns="" id="{2147D93E-7D59-46D6-B88C-75D605DEA82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6" t="-1" b="45"/>
          <a:stretch/>
        </p:blipFill>
        <p:spPr>
          <a:xfrm>
            <a:off x="8840276" y="4820244"/>
            <a:ext cx="2137965" cy="2052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C450DB30-D4AA-44FB-8963-0DAD0BAD88DD}"/>
              </a:ext>
            </a:extLst>
          </p:cNvPr>
          <p:cNvSpPr/>
          <p:nvPr/>
        </p:nvSpPr>
        <p:spPr>
          <a:xfrm>
            <a:off x="1240326" y="4258873"/>
            <a:ext cx="4517706" cy="369332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台北市西湖國中</a:t>
            </a:r>
          </a:p>
        </p:txBody>
      </p:sp>
    </p:spTree>
    <p:extLst>
      <p:ext uri="{BB962C8B-B14F-4D97-AF65-F5344CB8AC3E}">
        <p14:creationId xmlns:p14="http://schemas.microsoft.com/office/powerpoint/2010/main" val="2768631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EF68CD92-9029-44C7-A52D-4B3027368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A8E3B-8C27-804C-A421-C1073344FF20}" type="slidenum">
              <a:rPr kumimoji="1" lang="zh-TW" altLang="en-US" smtClean="0"/>
              <a:t>25</a:t>
            </a:fld>
            <a:endParaRPr kumimoji="1" lang="zh-TW" altLang="en-US"/>
          </a:p>
        </p:txBody>
      </p:sp>
      <p:sp>
        <p:nvSpPr>
          <p:cNvPr id="4" name="標題 6">
            <a:extLst>
              <a:ext uri="{FF2B5EF4-FFF2-40B4-BE49-F238E27FC236}">
                <a16:creationId xmlns:a16="http://schemas.microsoft.com/office/drawing/2014/main" xmlns="" id="{C1D4F596-37D0-48E3-8CDA-52454899724F}"/>
              </a:ext>
            </a:extLst>
          </p:cNvPr>
          <p:cNvSpPr txBox="1">
            <a:spLocks/>
          </p:cNvSpPr>
          <p:nvPr/>
        </p:nvSpPr>
        <p:spPr>
          <a:xfrm>
            <a:off x="3923665" y="4961175"/>
            <a:ext cx="4095017" cy="1325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謝謝聆聽</a:t>
            </a:r>
            <a:r>
              <a:rPr lang="en-US" alt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期待能為您服務</a:t>
            </a:r>
            <a:endParaRPr lang="zh-TW" altLang="en-US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C:\Users\Joan.Chung\Desktop\fb6cd998-72ec-4568-9227-4a96beda6cfc.jpg">
            <a:extLst>
              <a:ext uri="{FF2B5EF4-FFF2-40B4-BE49-F238E27FC236}">
                <a16:creationId xmlns:a16="http://schemas.microsoft.com/office/drawing/2014/main" xmlns="" id="{ADD444D6-DCFC-407B-850C-CB789078D55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697" y="267255"/>
            <a:ext cx="5608955" cy="4484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610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2">
            <a:extLst>
              <a:ext uri="{FF2B5EF4-FFF2-40B4-BE49-F238E27FC236}">
                <a16:creationId xmlns:a16="http://schemas.microsoft.com/office/drawing/2014/main" xmlns="" id="{39551F4A-AECB-4EFF-A017-07AB395C4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050" y="935382"/>
            <a:ext cx="4756738" cy="12003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覆蓋於壁掛式室內機上方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全面過濾吸入空氣，</a:t>
            </a:r>
            <a:endParaRPr kumimoji="0" lang="en-US" altLang="zh-TW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清淨效果更佳。</a:t>
            </a:r>
          </a:p>
        </p:txBody>
      </p:sp>
      <p:pic>
        <p:nvPicPr>
          <p:cNvPr id="6" name="內容版面配置區 3">
            <a:extLst>
              <a:ext uri="{FF2B5EF4-FFF2-40B4-BE49-F238E27FC236}">
                <a16:creationId xmlns:a16="http://schemas.microsoft.com/office/drawing/2014/main" xmlns="" id="{7D477C36-9144-4587-975C-43DDFE0C23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583" b="45931"/>
          <a:stretch/>
        </p:blipFill>
        <p:spPr>
          <a:xfrm>
            <a:off x="-1294255" y="1223493"/>
            <a:ext cx="7652958" cy="211903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A53F731-813A-48E6-A381-7379BB204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941" y="16729"/>
            <a:ext cx="7439439" cy="815009"/>
          </a:xfrm>
        </p:spPr>
        <p:txBody>
          <a:bodyPr/>
          <a:lstStyle/>
          <a:p>
            <a:r>
              <a:rPr lang="zh-TW" altLang="en-US" sz="2700" b="1" dirty="0">
                <a:solidFill>
                  <a:srgbClr val="001F5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東元專利超級抑菌空氣淨化清淨設備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DF52DC7B-CF4F-4CC6-8737-9A4C1F4CB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090" y="3753832"/>
            <a:ext cx="12318607" cy="2785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業界首創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清淨機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冷氣機二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合一 →</a:t>
            </a:r>
            <a:r>
              <a:rPr lang="zh-TW" altLang="en-US" sz="24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安全、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省空間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可過濾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99%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PM2.5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→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99%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淨化清淨好空氣，降低孩童呼吸道過敏與不適的機率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智慧偵測，清淨看的見→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可看到目前空氣品質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不鏽鋼靜電集塵清淨濾網，可重複水洗，終身零耗材→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不增加學校成本，可重複使用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運用室內機的電，不增加額外電→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不額外占用增加學校成本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中華民國專利證書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：專利號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M575103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號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CCE5108D-EB1B-4720-B067-90092B268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A8E3B-8C27-804C-A421-C1073344FF20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6200D7C6-87FC-4074-AA4D-9BE8D4959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90" y="1669652"/>
            <a:ext cx="4430379" cy="153819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D41E078-3F50-4641-98BA-263CFF3D0A5B}"/>
              </a:ext>
            </a:extLst>
          </p:cNvPr>
          <p:cNvSpPr/>
          <p:nvPr/>
        </p:nvSpPr>
        <p:spPr>
          <a:xfrm>
            <a:off x="6095999" y="6193008"/>
            <a:ext cx="682203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單價：</a:t>
            </a:r>
            <a:r>
              <a:rPr kumimoji="0" lang="en-US" altLang="zh-TW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15,900</a:t>
            </a:r>
            <a:r>
              <a:rPr kumimoji="0" lang="zh-TW" alt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kumimoji="0" lang="en-US" altLang="zh-TW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0" lang="zh-TW" alt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台</a:t>
            </a:r>
          </a:p>
        </p:txBody>
      </p:sp>
      <p:sp>
        <p:nvSpPr>
          <p:cNvPr id="9" name="爆炸: 八角 8">
            <a:extLst>
              <a:ext uri="{FF2B5EF4-FFF2-40B4-BE49-F238E27FC236}">
                <a16:creationId xmlns:a16="http://schemas.microsoft.com/office/drawing/2014/main" xmlns="" id="{FCB1B6A9-D24F-48EF-AA73-1FE2E188F932}"/>
              </a:ext>
            </a:extLst>
          </p:cNvPr>
          <p:cNvSpPr/>
          <p:nvPr/>
        </p:nvSpPr>
        <p:spPr>
          <a:xfrm>
            <a:off x="8190012" y="831739"/>
            <a:ext cx="4140085" cy="318389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降低孩童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呼吸道過敏、二合一 安全省空間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A5B7D7D-8ED7-4E02-9E56-186FD835B7FC}"/>
              </a:ext>
            </a:extLst>
          </p:cNvPr>
          <p:cNvSpPr/>
          <p:nvPr/>
        </p:nvSpPr>
        <p:spPr>
          <a:xfrm>
            <a:off x="537129" y="1223493"/>
            <a:ext cx="3678303" cy="4936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xmlns="" id="{61CC7550-6440-435B-8D79-6C7B845E6FBF}"/>
              </a:ext>
            </a:extLst>
          </p:cNvPr>
          <p:cNvSpPr/>
          <p:nvPr/>
        </p:nvSpPr>
        <p:spPr>
          <a:xfrm>
            <a:off x="4135672" y="990652"/>
            <a:ext cx="625600" cy="28908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BCC8CD19-4A7F-45C8-BEF7-73551DFF63F2}"/>
              </a:ext>
            </a:extLst>
          </p:cNvPr>
          <p:cNvSpPr txBox="1"/>
          <p:nvPr/>
        </p:nvSpPr>
        <p:spPr>
          <a:xfrm>
            <a:off x="7679201" y="156824"/>
            <a:ext cx="4131799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教室粉筆灰終結者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0755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49354F78-9DEC-4734-9D2A-1AE1C1587BE4}"/>
              </a:ext>
            </a:extLst>
          </p:cNvPr>
          <p:cNvGrpSpPr/>
          <p:nvPr/>
        </p:nvGrpSpPr>
        <p:grpSpPr>
          <a:xfrm>
            <a:off x="1703513" y="1701046"/>
            <a:ext cx="9493877" cy="4989864"/>
            <a:chOff x="179512" y="1074668"/>
            <a:chExt cx="9493877" cy="4989864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xmlns="" id="{BD48E111-5F38-42B2-9619-6A97AC4A4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38" y="2645934"/>
              <a:ext cx="2936842" cy="15661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6" name="箭號: 向右 5">
              <a:extLst>
                <a:ext uri="{FF2B5EF4-FFF2-40B4-BE49-F238E27FC236}">
                  <a16:creationId xmlns:a16="http://schemas.microsoft.com/office/drawing/2014/main" xmlns="" id="{086592D6-123E-4F11-8432-25F41E1A2AC0}"/>
                </a:ext>
              </a:extLst>
            </p:cNvPr>
            <p:cNvSpPr/>
            <p:nvPr/>
          </p:nvSpPr>
          <p:spPr>
            <a:xfrm>
              <a:off x="3329174" y="3356992"/>
              <a:ext cx="288032" cy="288032"/>
            </a:xfrm>
            <a:prstGeom prst="rightArrow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xmlns="" id="{BD4AB0AB-5193-4BD7-95F1-E91D1E030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1018" y="2645933"/>
              <a:ext cx="2261666" cy="156613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8" name="箭號: 向右 7">
              <a:extLst>
                <a:ext uri="{FF2B5EF4-FFF2-40B4-BE49-F238E27FC236}">
                  <a16:creationId xmlns:a16="http://schemas.microsoft.com/office/drawing/2014/main" xmlns="" id="{BC50D08D-7E41-47AA-82A8-F4E6D0EC8AD3}"/>
                </a:ext>
              </a:extLst>
            </p:cNvPr>
            <p:cNvSpPr/>
            <p:nvPr/>
          </p:nvSpPr>
          <p:spPr>
            <a:xfrm>
              <a:off x="6106496" y="3325366"/>
              <a:ext cx="288032" cy="288032"/>
            </a:xfrm>
            <a:prstGeom prst="rightArrow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CB5F3F96-9B15-45A5-95C2-F805F8566188}"/>
                </a:ext>
              </a:extLst>
            </p:cNvPr>
            <p:cNvSpPr/>
            <p:nvPr/>
          </p:nvSpPr>
          <p:spPr>
            <a:xfrm>
              <a:off x="179512" y="1918573"/>
              <a:ext cx="30243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全效淨化 </a:t>
              </a:r>
              <a:r>
                <a:rPr lang="en-US" altLang="zh-TW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</a:t>
              </a:r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「自清淨」</a:t>
              </a:r>
              <a:endPara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開機前</a:t>
              </a:r>
              <a:r>
                <a:rPr lang="en-US" altLang="zh-TW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後→自動洗淨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42DA26C5-D042-4C2C-B8A3-7AC6236426B2}"/>
                </a:ext>
              </a:extLst>
            </p:cNvPr>
            <p:cNvSpPr/>
            <p:nvPr/>
          </p:nvSpPr>
          <p:spPr>
            <a:xfrm>
              <a:off x="3461894" y="1918573"/>
              <a:ext cx="334235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全效淨化 </a:t>
              </a:r>
              <a:r>
                <a:rPr lang="en-US" altLang="zh-TW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「清淨模組」</a:t>
              </a:r>
              <a:endPara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運轉中→過濾</a:t>
              </a:r>
              <a:r>
                <a:rPr lang="en-US" altLang="zh-TW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PM2.5/</a:t>
              </a:r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抑菌</a:t>
              </a: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xmlns="" id="{47317409-0AD9-4C47-8C05-1270D4427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08340" y="2694201"/>
              <a:ext cx="2240124" cy="14695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1F1F61EC-8913-4E58-9073-21D8D7D8F637}"/>
                </a:ext>
              </a:extLst>
            </p:cNvPr>
            <p:cNvSpPr/>
            <p:nvPr/>
          </p:nvSpPr>
          <p:spPr>
            <a:xfrm>
              <a:off x="6342214" y="1918573"/>
              <a:ext cx="333117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全效淨化 </a:t>
              </a:r>
              <a:r>
                <a:rPr lang="en-US" altLang="zh-TW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「關機防霉」</a:t>
              </a:r>
              <a:endPara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運轉後→關機乾燥防霉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072BEA6D-DC35-478D-ABFD-009E56468C22}"/>
                </a:ext>
              </a:extLst>
            </p:cNvPr>
            <p:cNvSpPr/>
            <p:nvPr/>
          </p:nvSpPr>
          <p:spPr>
            <a:xfrm>
              <a:off x="345856" y="4694829"/>
              <a:ext cx="3024336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6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維持「機體內部」清潔</a:t>
              </a:r>
              <a:endPara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6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適合教室長時間使用時</a:t>
              </a:r>
              <a:endPara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6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進行一次性洗淨功能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C034496B-DB96-44B5-8C44-0581D1D7228D}"/>
                </a:ext>
              </a:extLst>
            </p:cNvPr>
            <p:cNvSpPr/>
            <p:nvPr/>
          </p:nvSpPr>
          <p:spPr>
            <a:xfrm>
              <a:off x="3226176" y="4710315"/>
              <a:ext cx="3024336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6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維持「教室區域」空氣潔淨</a:t>
              </a:r>
              <a:endPara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6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讓使用空調時</a:t>
              </a:r>
              <a:endPara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6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也能同時維持清新空氣品質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9A900430-B119-46D8-A620-79BBB21C8A74}"/>
                </a:ext>
              </a:extLst>
            </p:cNvPr>
            <p:cNvSpPr/>
            <p:nvPr/>
          </p:nvSpPr>
          <p:spPr>
            <a:xfrm>
              <a:off x="6394528" y="4694829"/>
              <a:ext cx="3024336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6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防止「機體內部」</a:t>
              </a:r>
              <a:endPara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6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因水氣產生之異味／霉味</a:t>
              </a:r>
              <a:endPara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6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適合台灣氣候使用之優異功能</a:t>
              </a:r>
            </a:p>
          </p:txBody>
        </p:sp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xmlns="" id="{2A4C192C-DA1D-44AA-9D27-2547FB6EE46E}"/>
                </a:ext>
              </a:extLst>
            </p:cNvPr>
            <p:cNvSpPr/>
            <p:nvPr/>
          </p:nvSpPr>
          <p:spPr>
            <a:xfrm>
              <a:off x="683568" y="1124744"/>
              <a:ext cx="1440160" cy="432048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維持清潔</a:t>
              </a:r>
            </a:p>
          </p:txBody>
        </p:sp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xmlns="" id="{9534B53A-8BFD-4D58-90F9-4C968E0B614F}"/>
                </a:ext>
              </a:extLst>
            </p:cNvPr>
            <p:cNvSpPr/>
            <p:nvPr/>
          </p:nvSpPr>
          <p:spPr>
            <a:xfrm>
              <a:off x="3995936" y="1099192"/>
              <a:ext cx="1440160" cy="432048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保持清淨</a:t>
              </a:r>
            </a:p>
          </p:txBody>
        </p:sp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xmlns="" id="{5E3A73F9-4695-4B4E-89F6-FACF442BF185}"/>
                </a:ext>
              </a:extLst>
            </p:cNvPr>
            <p:cNvSpPr/>
            <p:nvPr/>
          </p:nvSpPr>
          <p:spPr>
            <a:xfrm>
              <a:off x="6908322" y="1074668"/>
              <a:ext cx="1440160" cy="432048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避免潮濕</a:t>
              </a:r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75E5F92B-5CFC-42C7-8B1F-1FD09866A4AC}"/>
              </a:ext>
            </a:extLst>
          </p:cNvPr>
          <p:cNvSpPr/>
          <p:nvPr/>
        </p:nvSpPr>
        <p:spPr>
          <a:xfrm>
            <a:off x="588145" y="1158333"/>
            <a:ext cx="133895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東元專利超級抑菌空氣淨化</a:t>
            </a:r>
            <a:r>
              <a:rPr lang="zh-TW" altLang="en-US" sz="28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設備</a:t>
            </a:r>
            <a:r>
              <a:rPr lang="en-US" altLang="zh-TW" sz="28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+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東元清淨三合一功能技術 全效淨化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800" b="1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2" name="標題 1">
            <a:extLst>
              <a:ext uri="{FF2B5EF4-FFF2-40B4-BE49-F238E27FC236}">
                <a16:creationId xmlns:a16="http://schemas.microsoft.com/office/drawing/2014/main" xmlns="" id="{AD7089CA-4D5B-4C46-B2AF-8CCD5FD0BFD0}"/>
              </a:ext>
            </a:extLst>
          </p:cNvPr>
          <p:cNvSpPr txBox="1">
            <a:spLocks/>
          </p:cNvSpPr>
          <p:nvPr/>
        </p:nvSpPr>
        <p:spPr>
          <a:xfrm>
            <a:off x="1197857" y="-7922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492" dirty="0">
                <a:solidFill>
                  <a:srgbClr val="002060"/>
                </a:solidFill>
                <a:latin typeface="微軟正黑體" panose="020B0604030504040204" pitchFamily="34" charset="-120"/>
              </a:rPr>
              <a:t>	</a:t>
            </a:r>
            <a:r>
              <a:rPr lang="zh-TW" altLang="en-US" sz="3600" b="1" spc="5" dirty="0">
                <a:solidFill>
                  <a:srgbClr val="001F5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創意及商業優惠回饋</a:t>
            </a: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xmlns="" id="{D0895CFC-EE18-45C6-9833-2AD168479D55}"/>
              </a:ext>
            </a:extLst>
          </p:cNvPr>
          <p:cNvSpPr txBox="1">
            <a:spLocks/>
          </p:cNvSpPr>
          <p:nvPr/>
        </p:nvSpPr>
        <p:spPr>
          <a:xfrm>
            <a:off x="7282928" y="342491"/>
            <a:ext cx="4124012" cy="4821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微軟正黑體"/>
                <a:ea typeface="微軟正黑體" panose="020B0604030504040204" pitchFamily="34" charset="-120"/>
                <a:cs typeface="微軟正黑體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929" lvl="1" indent="0">
              <a:lnSpc>
                <a:spcPct val="100000"/>
              </a:lnSpc>
              <a:buNone/>
            </a:pPr>
            <a:r>
              <a:rPr lang="zh-TW" altLang="en-US" sz="3200" b="1" dirty="0">
                <a:solidFill>
                  <a:srgbClr val="DA0000"/>
                </a:solidFill>
              </a:rPr>
              <a:t>愛護學子即贈 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2646645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4BE6B0DB-6C77-41BB-A50F-2124FF2E3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A8E3B-8C27-804C-A421-C1073344FF20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Text Box 63">
            <a:extLst>
              <a:ext uri="{FF2B5EF4-FFF2-40B4-BE49-F238E27FC236}">
                <a16:creationId xmlns:a16="http://schemas.microsoft.com/office/drawing/2014/main" xmlns="" id="{F767E333-9ABB-4468-91C3-D760A88B6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355" y="163428"/>
            <a:ext cx="63230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創意及商業優惠條款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94A7C83-6A12-4D7D-A3A5-E1092B46FE1E}"/>
              </a:ext>
            </a:extLst>
          </p:cNvPr>
          <p:cNvSpPr/>
          <p:nvPr/>
        </p:nvSpPr>
        <p:spPr>
          <a:xfrm>
            <a:off x="228599" y="1110395"/>
            <a:ext cx="1160780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</a:t>
            </a:r>
            <a:r>
              <a:rPr kumimoji="0" lang="zh-TW" altLang="en-US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免費</a:t>
            </a:r>
            <a:r>
              <a:rPr kumimoji="0" lang="zh-TW" altLang="zh-TW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全面升級</a:t>
            </a:r>
            <a:r>
              <a:rPr kumimoji="0" lang="en-US" altLang="zh-TW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8.0kW</a:t>
            </a:r>
            <a:r>
              <a:rPr kumimoji="0" lang="zh-TW" altLang="zh-TW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機型</a:t>
            </a:r>
            <a:endParaRPr kumimoji="0" lang="en-US" altLang="zh-TW" sz="32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因溫室效應影響，近幾年天氣不斷攀升，原規劃</a:t>
            </a:r>
            <a:r>
              <a:rPr kumimoji="0" lang="en-US" altLang="zh-TW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7.0kW</a:t>
            </a:r>
            <a:r>
              <a:rPr kumimoji="0" lang="zh-TW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教室常常造成冷度不足。</a:t>
            </a:r>
            <a:endParaRPr kumimoji="0" lang="en-US" altLang="zh-TW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全面升級</a:t>
            </a:r>
            <a:r>
              <a:rPr kumimoji="0" lang="en-US" altLang="zh-TW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8.0kW</a:t>
            </a:r>
            <a:r>
              <a:rPr kumimoji="0" lang="zh-TW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優點如下：</a:t>
            </a:r>
            <a:endParaRPr kumimoji="0" lang="en-US" altLang="zh-TW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kumimoji="0" lang="zh-TW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</a:t>
            </a:r>
            <a:r>
              <a:rPr kumimoji="0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快速降溫</a:t>
            </a:r>
            <a:r>
              <a:rPr kumimoji="0" lang="zh-TW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，可使學童享受舒適感</a:t>
            </a:r>
            <a:endParaRPr kumimoji="0" lang="en-US" altLang="zh-TW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2.</a:t>
            </a:r>
            <a:r>
              <a:rPr kumimoji="0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快速到達設定溫度</a:t>
            </a:r>
            <a:r>
              <a:rPr kumimoji="0" lang="zh-TW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，有效使用變頻技術達到恆溫效果，才有效享受省電</a:t>
            </a:r>
            <a:endParaRPr kumimoji="0" lang="en-US" altLang="zh-TW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如冷氣能不足，壓縮機將持續高速運轉，無法享有省電效果</a:t>
            </a:r>
            <a:r>
              <a:rPr kumimoji="0" lang="en-US" altLang="zh-TW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可升級全面升級</a:t>
            </a:r>
            <a:r>
              <a:rPr kumimoji="0" lang="zh-TW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冷暖</a:t>
            </a:r>
            <a:r>
              <a:rPr kumimoji="0" lang="zh-TW" altLang="zh-TW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機型</a:t>
            </a:r>
            <a:endParaRPr kumimoji="0" lang="en-US" altLang="zh-TW" sz="32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因近幾年天氣變化特大，常會有霸王級寒流產生，如有</a:t>
            </a:r>
            <a:r>
              <a:rPr kumimoji="0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冷暖</a:t>
            </a:r>
            <a:r>
              <a:rPr kumimoji="0" lang="zh-TW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型可以選擇，可以讓學童在冬天一樣享有</a:t>
            </a:r>
            <a:r>
              <a:rPr kumimoji="0" lang="zh-TW" alt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舒適的溫度</a:t>
            </a:r>
            <a:r>
              <a:rPr kumimoji="0" lang="zh-TW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下學習</a:t>
            </a:r>
            <a:endParaRPr kumimoji="0" lang="en-US" altLang="zh-TW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405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xmlns="" id="{9DDD5923-6A94-4DF4-B78B-66E48387D00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7273" y="949482"/>
          <a:ext cx="6637761" cy="5611328"/>
        </p:xfrm>
        <a:graphic>
          <a:graphicData uri="http://schemas.openxmlformats.org/drawingml/2006/table">
            <a:tbl>
              <a:tblPr/>
              <a:tblGrid>
                <a:gridCol w="9264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530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30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530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522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40906">
                <a:tc>
                  <a:txBody>
                    <a:bodyPr/>
                    <a:lstStyle/>
                    <a:p>
                      <a:pPr algn="l" fontAlgn="ctr"/>
                      <a:endParaRPr lang="zh-TW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冷暖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冷專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冷暖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冷專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181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內機型號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MS73IE-TW</a:t>
                      </a:r>
                      <a:b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具通訊埠</a:t>
                      </a:r>
                      <a:r>
                        <a:rPr lang="en-US" altLang="zh-TW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MS73IE-TW</a:t>
                      </a:r>
                      <a:b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具通訊埠</a:t>
                      </a:r>
                      <a:r>
                        <a:rPr lang="en-US" altLang="zh-TW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MS80IE-TW</a:t>
                      </a:r>
                      <a:b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具通訊埠</a:t>
                      </a:r>
                      <a:r>
                        <a:rPr lang="en-US" altLang="zh-TW" sz="15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MS80IE-TW</a:t>
                      </a:r>
                      <a:b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具通訊埠</a:t>
                      </a:r>
                      <a:r>
                        <a:rPr lang="en-US" altLang="zh-TW" sz="1500" b="1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090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外機型號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MA73IH-TW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MA73IC-TW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MA80IH-TW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MA80IC-TW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181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額定冷氣能力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冷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7.3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kW</a:t>
                      </a:r>
                      <a:b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暖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8.0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kW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冷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7.3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kW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冷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8.0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kW</a:t>
                      </a:r>
                      <a:b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暖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9.0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kW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冷</a:t>
                      </a:r>
                      <a:r>
                        <a:rPr lang="en-US" altLang="zh-TW" sz="15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8.0</a:t>
                      </a: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kW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948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能源效率等級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級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級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級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級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09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CPSF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5.41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5.41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181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最大冷氣運轉電流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15.8A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15.8A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5923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噪音值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最大風量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內機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43dB/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外機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52dB</a:t>
                      </a:r>
                      <a:b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最小風量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內機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39dB</a:t>
                      </a:r>
                      <a:b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低於環保標章標準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最大風量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內機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46dB/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外機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55dB</a:t>
                      </a:r>
                      <a:b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最小風量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內機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40dB</a:t>
                      </a:r>
                      <a:b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低於環保標章標準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090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耐用性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全機七年保固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壓縮機十年保固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090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相關標章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MIT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微笑標章 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 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節能標章 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 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環保標章 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 </a:t>
                      </a:r>
                      <a:r>
                        <a:rPr lang="en-US" altLang="zh-TW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Taiseia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證書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090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智慧控制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Taiseia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/ RS485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090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冷媒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090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其他功能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凍結洗淨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自清淨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/ 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關機防霉 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 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健康吹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2923">
                <a:tc rowSpan="4">
                  <a:txBody>
                    <a:bodyPr/>
                    <a:lstStyle/>
                    <a:p>
                      <a:pPr algn="l" fontAlgn="ctr"/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防水防鏽</a:t>
                      </a:r>
                      <a:b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蝕、硫、鹽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主基板保護膠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5.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馬達支架和底座架高、底板加厚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4090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內外機藍波防鏽散熱鰭片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6.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室外機銅管噴塗防鏽精油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4090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內機蒸發器</a:t>
                      </a: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型管防鏽厚漆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7.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室外機防鏽烤漆機殼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4090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</a:t>
                      </a:r>
                      <a:r>
                        <a:rPr lang="zh-TW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室外機電控盒防水設計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ctr"/>
                      <a:endParaRPr lang="zh-TW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8648" y="-168367"/>
            <a:ext cx="7886700" cy="1325563"/>
          </a:xfrm>
        </p:spPr>
        <p:txBody>
          <a:bodyPr/>
          <a:lstStyle/>
          <a:p>
            <a:r>
              <a:rPr lang="en-US" altLang="zh-TW" sz="1662" dirty="0">
                <a:solidFill>
                  <a:srgbClr val="002060"/>
                </a:solidFill>
                <a:latin typeface="微軟正黑體" panose="020B0604030504040204" pitchFamily="34" charset="-120"/>
              </a:rPr>
              <a:t>	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pc="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產品功能</a:t>
            </a:r>
          </a:p>
        </p:txBody>
      </p:sp>
      <p:sp>
        <p:nvSpPr>
          <p:cNvPr id="9" name="投影片編號版面配置區 2"/>
          <p:cNvSpPr txBox="1">
            <a:spLocks/>
          </p:cNvSpPr>
          <p:nvPr/>
        </p:nvSpPr>
        <p:spPr>
          <a:xfrm>
            <a:off x="7246582" y="6477494"/>
            <a:ext cx="1068265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TW" sz="623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623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投影片編號版面配置區 3">
            <a:extLst>
              <a:ext uri="{FF2B5EF4-FFF2-40B4-BE49-F238E27FC236}">
                <a16:creationId xmlns:a16="http://schemas.microsoft.com/office/drawing/2014/main" xmlns="" id="{8937A9F5-EA8A-4C2A-9C59-C75AC1A97AA8}"/>
              </a:ext>
            </a:extLst>
          </p:cNvPr>
          <p:cNvSpPr txBox="1">
            <a:spLocks/>
          </p:cNvSpPr>
          <p:nvPr/>
        </p:nvSpPr>
        <p:spPr>
          <a:xfrm>
            <a:off x="9818298" y="629580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FA8E3B-8C27-804C-A421-C1073344FF20}" type="slidenum">
              <a:rPr kumimoji="1" lang="zh-TW" altLang="en-US" smtClean="0"/>
              <a:pPr/>
              <a:t>6</a:t>
            </a:fld>
            <a:endParaRPr kumimoji="1"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6BD13552-24C2-44D9-ADCA-3FAD1A3BB5FD}"/>
              </a:ext>
            </a:extLst>
          </p:cNvPr>
          <p:cNvSpPr txBox="1"/>
          <p:nvPr/>
        </p:nvSpPr>
        <p:spPr>
          <a:xfrm>
            <a:off x="6849125" y="2131445"/>
            <a:ext cx="5378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7.3kW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CSPF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值超越政府標準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(5.11)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一級能效</a:t>
            </a:r>
            <a:r>
              <a:rPr lang="zh-TW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altLang="zh-TW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10%</a:t>
            </a:r>
          </a:p>
          <a:p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8.0kW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CSPF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值超越政府標準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(5.11)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一級能效</a:t>
            </a:r>
            <a:r>
              <a:rPr lang="zh-TW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en-US" altLang="zh-TW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6%</a:t>
            </a:r>
          </a:p>
          <a:p>
            <a:r>
              <a:rPr lang="zh-TW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優於業界  可比一級能效再省電</a:t>
            </a:r>
            <a:r>
              <a:rPr lang="en-US" altLang="zh-TW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4~6%</a:t>
            </a:r>
            <a:r>
              <a:rPr lang="zh-TW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以上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387DE10E-B009-4283-B2D7-EBADA28B9B1A}"/>
              </a:ext>
            </a:extLst>
          </p:cNvPr>
          <p:cNvSpPr txBox="1"/>
          <p:nvPr/>
        </p:nvSpPr>
        <p:spPr>
          <a:xfrm>
            <a:off x="6907041" y="949482"/>
            <a:ext cx="537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單冷</a:t>
            </a:r>
            <a:r>
              <a:rPr lang="en-US" altLang="zh-TW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冷暖 規格齊全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1C7ED022-688E-4984-9C23-2C27DD003746}"/>
              </a:ext>
            </a:extLst>
          </p:cNvPr>
          <p:cNvSpPr txBox="1"/>
          <p:nvPr/>
        </p:nvSpPr>
        <p:spPr>
          <a:xfrm>
            <a:off x="6907041" y="3394872"/>
            <a:ext cx="5378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噪音標準室內機≦ 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52 dB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、室外機≦ 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61 dB</a:t>
            </a:r>
          </a:p>
          <a:p>
            <a:r>
              <a:rPr lang="en-US" altLang="zh-TW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7.3kW</a:t>
            </a:r>
            <a:r>
              <a:rPr lang="zh-TW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 低</a:t>
            </a:r>
            <a:r>
              <a:rPr lang="en-US" altLang="zh-TW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9dB</a:t>
            </a:r>
          </a:p>
          <a:p>
            <a:r>
              <a:rPr lang="en-US" altLang="zh-TW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8.0kW</a:t>
            </a:r>
            <a:r>
              <a:rPr lang="zh-TW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 低</a:t>
            </a:r>
            <a:r>
              <a:rPr lang="en-US" altLang="zh-TW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6dB   </a:t>
            </a:r>
            <a:r>
              <a:rPr lang="zh-TW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優於業界</a:t>
            </a:r>
            <a:r>
              <a:rPr lang="en-US" altLang="zh-TW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提供學生安靜環境學習</a:t>
            </a:r>
            <a:endParaRPr lang="en-US" altLang="zh-TW" b="1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xmlns="" id="{7D652B59-7625-4437-AA09-91C539015ED7}"/>
              </a:ext>
            </a:extLst>
          </p:cNvPr>
          <p:cNvSpPr txBox="1"/>
          <p:nvPr/>
        </p:nvSpPr>
        <p:spPr>
          <a:xfrm>
            <a:off x="6907041" y="5908518"/>
            <a:ext cx="537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大防水防鏽設計   防鹽害       超耐用</a:t>
            </a:r>
            <a:endParaRPr lang="en-US" altLang="zh-TW" b="1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8A8C3EB1-7626-43A4-8B06-48DDE8097795}"/>
              </a:ext>
            </a:extLst>
          </p:cNvPr>
          <p:cNvSpPr/>
          <p:nvPr/>
        </p:nvSpPr>
        <p:spPr>
          <a:xfrm>
            <a:off x="185265" y="2788321"/>
            <a:ext cx="6596933" cy="3277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C15C5EF4-4D08-4F59-8355-1325F09E82C6}"/>
              </a:ext>
            </a:extLst>
          </p:cNvPr>
          <p:cNvSpPr/>
          <p:nvPr/>
        </p:nvSpPr>
        <p:spPr>
          <a:xfrm>
            <a:off x="185266" y="3546460"/>
            <a:ext cx="6596933" cy="7717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xmlns="" id="{1E7F0A09-5165-4747-87B1-B3C74912C30E}"/>
              </a:ext>
            </a:extLst>
          </p:cNvPr>
          <p:cNvSpPr txBox="1"/>
          <p:nvPr/>
        </p:nvSpPr>
        <p:spPr>
          <a:xfrm>
            <a:off x="6907041" y="5122339"/>
            <a:ext cx="537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頂級優規機種</a:t>
            </a:r>
            <a:r>
              <a:rPr lang="en-US" altLang="zh-TW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最高等級自清淨科技</a:t>
            </a:r>
            <a:endParaRPr lang="en-US" altLang="zh-TW" b="1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9FA04F33-D265-4D40-8878-F087E0F55C4D}"/>
              </a:ext>
            </a:extLst>
          </p:cNvPr>
          <p:cNvSpPr/>
          <p:nvPr/>
        </p:nvSpPr>
        <p:spPr>
          <a:xfrm>
            <a:off x="185264" y="5177585"/>
            <a:ext cx="6596933" cy="3277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xmlns="" id="{D5236C6A-E681-49CD-B949-C5D40B36D0C0}"/>
              </a:ext>
            </a:extLst>
          </p:cNvPr>
          <p:cNvSpPr txBox="1">
            <a:spLocks/>
          </p:cNvSpPr>
          <p:nvPr/>
        </p:nvSpPr>
        <p:spPr>
          <a:xfrm>
            <a:off x="4244263" y="221291"/>
            <a:ext cx="4124012" cy="4821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微軟正黑體"/>
                <a:ea typeface="微軟正黑體" panose="020B0604030504040204" pitchFamily="34" charset="-120"/>
                <a:cs typeface="微軟正黑體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929" lvl="1" indent="0">
              <a:lnSpc>
                <a:spcPct val="100000"/>
              </a:lnSpc>
              <a:buNone/>
            </a:pPr>
            <a:endParaRPr lang="en-US" altLang="zh-TW" sz="3200" dirty="0"/>
          </a:p>
        </p:txBody>
      </p:sp>
      <p:sp>
        <p:nvSpPr>
          <p:cNvPr id="21" name="內容版面配置區 2">
            <a:extLst>
              <a:ext uri="{FF2B5EF4-FFF2-40B4-BE49-F238E27FC236}">
                <a16:creationId xmlns:a16="http://schemas.microsoft.com/office/drawing/2014/main" xmlns="" id="{0CAA3889-51DF-465D-BB65-E2272F335940}"/>
              </a:ext>
            </a:extLst>
          </p:cNvPr>
          <p:cNvSpPr txBox="1">
            <a:spLocks/>
          </p:cNvSpPr>
          <p:nvPr/>
        </p:nvSpPr>
        <p:spPr>
          <a:xfrm>
            <a:off x="5731357" y="173359"/>
            <a:ext cx="5166980" cy="566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900" b="0" i="0" kern="1200">
                <a:solidFill>
                  <a:schemeClr val="tx1"/>
                </a:solidFill>
                <a:latin typeface="微軟正黑體"/>
                <a:ea typeface="微軟正黑體" panose="020B0604030504040204" pitchFamily="34" charset="-120"/>
                <a:cs typeface="微軟正黑體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929" lvl="1" indent="0">
              <a:lnSpc>
                <a:spcPct val="100000"/>
              </a:lnSpc>
              <a:buNone/>
            </a:pPr>
            <a:r>
              <a:rPr lang="zh-TW" altLang="en-US" sz="3200" b="1" dirty="0">
                <a:solidFill>
                  <a:srgbClr val="DA0000"/>
                </a:solidFill>
              </a:rPr>
              <a:t>愛護學子 頂規升級機種 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3194974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382FDEE-0391-4A40-8400-0BA748820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494" y="-101015"/>
            <a:ext cx="9784307" cy="1325563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001F5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產品功能</a:t>
            </a:r>
            <a:r>
              <a:rPr lang="en-US" altLang="zh-TW" sz="3600" b="1" dirty="0">
                <a:solidFill>
                  <a:srgbClr val="001F5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b="1" dirty="0">
                <a:solidFill>
                  <a:srgbClr val="001F5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超越一級能效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83792776-01D4-44FB-A033-687821BD4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25030"/>
            <a:ext cx="7200900" cy="5181242"/>
          </a:xfrm>
        </p:spPr>
      </p:pic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xmlns="" id="{C580DDE0-CA37-4DD2-A6D2-2FDA43C5E7A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200900" y="925030"/>
          <a:ext cx="4297882" cy="2503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Worksheet" r:id="rId5" imgW="2533844" imgH="1266638" progId="Excel.Sheet.12">
                  <p:embed/>
                </p:oleObj>
              </mc:Choice>
              <mc:Fallback>
                <p:oleObj name="Worksheet" r:id="rId5" imgW="2533844" imgH="1266638" progId="Excel.Sheet.12">
                  <p:embed/>
                  <p:pic>
                    <p:nvPicPr>
                      <p:cNvPr id="4" name="物件 3">
                        <a:extLst>
                          <a:ext uri="{FF2B5EF4-FFF2-40B4-BE49-F238E27FC236}">
                            <a16:creationId xmlns:a16="http://schemas.microsoft.com/office/drawing/2014/main" xmlns="" id="{C580DDE0-CA37-4DD2-A6D2-2FDA43C5E7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00900" y="925030"/>
                        <a:ext cx="4297882" cy="2503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圖片 2">
            <a:extLst>
              <a:ext uri="{FF2B5EF4-FFF2-40B4-BE49-F238E27FC236}">
                <a16:creationId xmlns:a16="http://schemas.microsoft.com/office/drawing/2014/main" xmlns="" id="{E32741E8-DFFD-4D20-8D83-7A458DC26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782" y="1702846"/>
            <a:ext cx="432657" cy="45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2">
            <a:extLst>
              <a:ext uri="{FF2B5EF4-FFF2-40B4-BE49-F238E27FC236}">
                <a16:creationId xmlns:a16="http://schemas.microsoft.com/office/drawing/2014/main" xmlns="" id="{C1616963-6F18-4DD8-AFEF-EEA3D7133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782" y="2154731"/>
            <a:ext cx="432657" cy="45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2">
            <a:extLst>
              <a:ext uri="{FF2B5EF4-FFF2-40B4-BE49-F238E27FC236}">
                <a16:creationId xmlns:a16="http://schemas.microsoft.com/office/drawing/2014/main" xmlns="" id="{CEAF3294-6677-4A4C-A710-9C01B8A6C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782" y="2586270"/>
            <a:ext cx="432657" cy="45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2">
            <a:extLst>
              <a:ext uri="{FF2B5EF4-FFF2-40B4-BE49-F238E27FC236}">
                <a16:creationId xmlns:a16="http://schemas.microsoft.com/office/drawing/2014/main" xmlns="" id="{2B8061B6-AAA1-428F-88A3-030C3521C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782" y="3017808"/>
            <a:ext cx="432657" cy="45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爆炸: 八角 9">
            <a:extLst>
              <a:ext uri="{FF2B5EF4-FFF2-40B4-BE49-F238E27FC236}">
                <a16:creationId xmlns:a16="http://schemas.microsoft.com/office/drawing/2014/main" xmlns="" id="{6CD27850-BB09-4C65-96F6-5301161504CC}"/>
              </a:ext>
            </a:extLst>
          </p:cNvPr>
          <p:cNvSpPr/>
          <p:nvPr/>
        </p:nvSpPr>
        <p:spPr>
          <a:xfrm>
            <a:off x="7513638" y="3469693"/>
            <a:ext cx="4297882" cy="3121607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省電更勝日系品牌</a:t>
            </a:r>
          </a:p>
        </p:txBody>
      </p:sp>
    </p:spTree>
    <p:extLst>
      <p:ext uri="{BB962C8B-B14F-4D97-AF65-F5344CB8AC3E}">
        <p14:creationId xmlns:p14="http://schemas.microsoft.com/office/powerpoint/2010/main" val="4026028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2220" y="199883"/>
            <a:ext cx="9562597" cy="700160"/>
          </a:xfrm>
        </p:spPr>
        <p:txBody>
          <a:bodyPr>
            <a:normAutofit/>
          </a:bodyPr>
          <a:lstStyle/>
          <a:p>
            <a:r>
              <a:rPr lang="en-US" altLang="zh-TW" sz="2492" dirty="0">
                <a:solidFill>
                  <a:srgbClr val="002060"/>
                </a:solidFill>
                <a:latin typeface="微軟正黑體" panose="020B0604030504040204" pitchFamily="34" charset="-120"/>
              </a:rPr>
              <a:t>	</a:t>
            </a:r>
            <a:r>
              <a:rPr lang="zh-TW" altLang="en-US" dirty="0">
                <a:solidFill>
                  <a:srgbClr val="DA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提供最高規技術</a:t>
            </a:r>
            <a:r>
              <a:rPr lang="zh-TW" altLang="en-US" spc="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，雙重洗淨，健康吹</a:t>
            </a:r>
          </a:p>
        </p:txBody>
      </p:sp>
      <p:sp>
        <p:nvSpPr>
          <p:cNvPr id="5" name="投影片編號版面配置區 2"/>
          <p:cNvSpPr txBox="1">
            <a:spLocks/>
          </p:cNvSpPr>
          <p:nvPr/>
        </p:nvSpPr>
        <p:spPr>
          <a:xfrm>
            <a:off x="10055238" y="2703230"/>
            <a:ext cx="1068265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TW" sz="623" dirty="0">
                <a:solidFill>
                  <a:srgbClr val="000000"/>
                </a:solidFill>
              </a:rPr>
              <a:t>6</a:t>
            </a:r>
            <a:endParaRPr lang="zh-TW" altLang="en-US" sz="623" dirty="0">
              <a:solidFill>
                <a:srgbClr val="000000"/>
              </a:solidFill>
            </a:endParaRP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xmlns="" id="{58E05006-66AD-446B-B8BB-57D9FACBB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306354" y="1137763"/>
            <a:ext cx="71972" cy="22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606" tIns="17803" rIns="35606" bIns="17803">
            <a:spAutoFit/>
          </a:bodyPr>
          <a:lstStyle/>
          <a:p>
            <a:endParaRPr lang="zh-TW" altLang="zh-TW" sz="1246" b="1">
              <a:solidFill>
                <a:srgbClr val="D6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132009" y="1073048"/>
            <a:ext cx="5482543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TW"/>
            </a:defPPr>
            <a:lvl1pPr>
              <a:defRPr sz="3600" b="1">
                <a:ln w="6350">
                  <a:solidFill>
                    <a:srgbClr val="66FFFF"/>
                  </a:solidFill>
                </a:ln>
                <a:solidFill>
                  <a:prstClr val="white"/>
                </a:solidFill>
                <a:effectLst>
                  <a:glow rad="139700">
                    <a:srgbClr val="00FFFF">
                      <a:alpha val="4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200" dirty="0">
                <a:ln w="3175">
                  <a:solidFill>
                    <a:srgbClr val="66FFFF">
                      <a:alpha val="83000"/>
                    </a:srgbClr>
                  </a:solidFill>
                </a:ln>
              </a:rPr>
              <a:t>關機乾燥，防霉</a:t>
            </a:r>
            <a:r>
              <a:rPr lang="en-US" altLang="zh-TW" sz="3200" dirty="0">
                <a:ln w="3175">
                  <a:solidFill>
                    <a:srgbClr val="66FFFF">
                      <a:alpha val="83000"/>
                    </a:srgbClr>
                  </a:solidFill>
                </a:ln>
              </a:rPr>
              <a:t>/</a:t>
            </a:r>
            <a:r>
              <a:rPr lang="zh-TW" altLang="en-US" sz="3200" dirty="0">
                <a:ln w="3175">
                  <a:solidFill>
                    <a:srgbClr val="66FFFF">
                      <a:alpha val="83000"/>
                    </a:srgbClr>
                  </a:solidFill>
                </a:ln>
              </a:rPr>
              <a:t>抑菌</a:t>
            </a:r>
            <a:r>
              <a:rPr lang="en-US" altLang="zh-TW" sz="3200" dirty="0">
                <a:ln w="3175">
                  <a:solidFill>
                    <a:srgbClr val="66FFFF">
                      <a:alpha val="83000"/>
                    </a:srgbClr>
                  </a:solidFill>
                </a:ln>
              </a:rPr>
              <a:t>/</a:t>
            </a:r>
            <a:r>
              <a:rPr lang="zh-TW" altLang="en-US" sz="3200" dirty="0">
                <a:ln w="3175">
                  <a:solidFill>
                    <a:srgbClr val="66FFFF">
                      <a:alpha val="83000"/>
                    </a:srgbClr>
                  </a:solidFill>
                </a:ln>
              </a:rPr>
              <a:t>抑味</a:t>
            </a:r>
            <a:endParaRPr lang="en-US" altLang="zh-TW" sz="3200" dirty="0">
              <a:ln w="3175">
                <a:solidFill>
                  <a:srgbClr val="66FFFF">
                    <a:alpha val="83000"/>
                  </a:srgbClr>
                </a:solidFill>
              </a:ln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255094" y="1073048"/>
            <a:ext cx="4499268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TW"/>
            </a:defPPr>
            <a:lvl1pPr>
              <a:defRPr sz="3600" b="1">
                <a:ln w="3175">
                  <a:solidFill>
                    <a:srgbClr val="66FFFF">
                      <a:alpha val="83000"/>
                    </a:srgbClr>
                  </a:solidFill>
                </a:ln>
                <a:solidFill>
                  <a:prstClr val="white"/>
                </a:solidFill>
                <a:effectLst>
                  <a:glow rad="139700">
                    <a:srgbClr val="00FFFF">
                      <a:alpha val="4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2492" dirty="0"/>
              <a:t>   </a:t>
            </a:r>
            <a:r>
              <a:rPr lang="zh-TW" altLang="en-US" sz="2492" dirty="0"/>
              <a:t>       </a:t>
            </a:r>
            <a:r>
              <a:rPr lang="zh-TW" altLang="en-US" sz="3200" dirty="0"/>
              <a:t>自清淨</a:t>
            </a:r>
            <a:r>
              <a:rPr lang="en-US" altLang="zh-TW" sz="3200" dirty="0"/>
              <a:t>PLUS</a:t>
            </a:r>
            <a:r>
              <a:rPr lang="zh-TW" altLang="en-US" sz="3200" dirty="0"/>
              <a:t>      </a:t>
            </a:r>
            <a:endParaRPr lang="en-US" altLang="zh-TW" sz="2800" dirty="0"/>
          </a:p>
        </p:txBody>
      </p:sp>
      <p:sp>
        <p:nvSpPr>
          <p:cNvPr id="20" name="矩形 19"/>
          <p:cNvSpPr/>
          <p:nvPr/>
        </p:nvSpPr>
        <p:spPr>
          <a:xfrm>
            <a:off x="6235476" y="1744741"/>
            <a:ext cx="273752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25383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關機後</a:t>
            </a:r>
            <a:r>
              <a:rPr lang="en-US" altLang="zh-TW" sz="2400" dirty="0">
                <a:solidFill>
                  <a:srgbClr val="25383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2400" dirty="0">
                <a:solidFill>
                  <a:srgbClr val="25383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分鐘，將機體殘留水分吹乾、乾燥，抑制黴菌繁殖，避免異味</a:t>
            </a:r>
            <a:endParaRPr lang="zh-TW" alt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945070" y="4569576"/>
            <a:ext cx="5246929" cy="62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b="1" dirty="0">
              <a:solidFill>
                <a:srgbClr val="DA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2"/>
          <a:srcRect t="18085" r="3198"/>
          <a:stretch/>
        </p:blipFill>
        <p:spPr>
          <a:xfrm>
            <a:off x="9048739" y="1901485"/>
            <a:ext cx="2523167" cy="116687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59" y="3753940"/>
            <a:ext cx="1115434" cy="1115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85" y="1888958"/>
            <a:ext cx="1075083" cy="1075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626" y="1917202"/>
            <a:ext cx="1046839" cy="1046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1" y="1959018"/>
            <a:ext cx="1064663" cy="1064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5" y="3751798"/>
            <a:ext cx="997040" cy="997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162" y="3782804"/>
            <a:ext cx="1086570" cy="108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矩形 32"/>
          <p:cNvSpPr/>
          <p:nvPr/>
        </p:nvSpPr>
        <p:spPr>
          <a:xfrm>
            <a:off x="-78973" y="3183396"/>
            <a:ext cx="23065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快速凝露髒汙</a:t>
            </a:r>
            <a:endParaRPr lang="en-US" altLang="zh-TW" sz="2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向右箭號 33"/>
          <p:cNvSpPr/>
          <p:nvPr/>
        </p:nvSpPr>
        <p:spPr>
          <a:xfrm>
            <a:off x="1562532" y="2634682"/>
            <a:ext cx="368801" cy="2299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46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向右箭號 34"/>
          <p:cNvSpPr/>
          <p:nvPr/>
        </p:nvSpPr>
        <p:spPr>
          <a:xfrm>
            <a:off x="3355771" y="2600387"/>
            <a:ext cx="368801" cy="2299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46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向下箭號 36"/>
          <p:cNvSpPr/>
          <p:nvPr/>
        </p:nvSpPr>
        <p:spPr>
          <a:xfrm>
            <a:off x="4780319" y="3513470"/>
            <a:ext cx="268266" cy="45197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向右箭號 37"/>
          <p:cNvSpPr/>
          <p:nvPr/>
        </p:nvSpPr>
        <p:spPr>
          <a:xfrm flipH="1">
            <a:off x="3445988" y="4078065"/>
            <a:ext cx="409710" cy="26454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向右箭號 38"/>
          <p:cNvSpPr/>
          <p:nvPr/>
        </p:nvSpPr>
        <p:spPr>
          <a:xfrm flipH="1">
            <a:off x="1344495" y="4113544"/>
            <a:ext cx="409710" cy="26454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999763" y="3127923"/>
            <a:ext cx="17248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2.</a:t>
            </a:r>
            <a:r>
              <a:rPr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迅速結霜</a:t>
            </a:r>
            <a:endParaRPr lang="en-US" altLang="zh-TW" sz="2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632985" y="3109515"/>
            <a:ext cx="23065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3.</a:t>
            </a:r>
            <a:r>
              <a:rPr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化霜帶走汙垢</a:t>
            </a:r>
            <a:endParaRPr lang="en-US" altLang="zh-TW" sz="2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881194" y="4949571"/>
            <a:ext cx="1746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4.</a:t>
            </a:r>
            <a:r>
              <a:rPr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藍波塗層</a:t>
            </a:r>
            <a:endParaRPr lang="en-US" altLang="zh-TW" sz="2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加速水流</a:t>
            </a:r>
            <a:endParaRPr lang="en-US" altLang="zh-TW" sz="2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968502" y="4948257"/>
            <a:ext cx="17248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5.</a:t>
            </a:r>
            <a:r>
              <a:rPr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高溫烘乾</a:t>
            </a:r>
            <a:endParaRPr lang="en-US" altLang="zh-TW" sz="2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抑黴抑菌</a:t>
            </a:r>
            <a:endParaRPr lang="en-US" altLang="zh-TW" sz="2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00996" y="4928985"/>
            <a:ext cx="23065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6.</a:t>
            </a:r>
            <a:r>
              <a:rPr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送風乾燥</a:t>
            </a:r>
            <a:endParaRPr lang="en-US" altLang="zh-TW" sz="2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防霉防鏽</a:t>
            </a:r>
            <a:endParaRPr lang="en-US" altLang="zh-TW" sz="2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194" name="Picture 2" descr="100 手繪雪花插圖背景（免費png設計，背景壁紙下載） ideas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14" y="791780"/>
            <a:ext cx="577205" cy="57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100 手繪雪花插圖背景（免費png設計，背景壁紙下載） ideas">
            <a:extLst>
              <a:ext uri="{FF2B5EF4-FFF2-40B4-BE49-F238E27FC236}">
                <a16:creationId xmlns:a16="http://schemas.microsoft.com/office/drawing/2014/main" xmlns="" id="{8A9BD074-AEBB-47B8-ACE1-14061625B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21" y="1073048"/>
            <a:ext cx="660586" cy="66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06F31B23-B5D8-4F78-BF93-B0F996B482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675" y="3567227"/>
            <a:ext cx="6754067" cy="2952028"/>
          </a:xfrm>
          <a:prstGeom prst="rect">
            <a:avLst/>
          </a:prstGeom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xmlns="" id="{36715069-0350-44C7-A281-764A859DFAEA}"/>
              </a:ext>
            </a:extLst>
          </p:cNvPr>
          <p:cNvSpPr/>
          <p:nvPr/>
        </p:nvSpPr>
        <p:spPr>
          <a:xfrm>
            <a:off x="179033" y="5568897"/>
            <a:ext cx="520978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一鍵自動清淨，清淨</a:t>
            </a:r>
            <a:r>
              <a:rPr lang="en-US" altLang="zh-TW" sz="24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舒適</a:t>
            </a:r>
            <a:r>
              <a:rPr lang="en-US" altLang="zh-TW" sz="24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防霉</a:t>
            </a:r>
            <a:r>
              <a:rPr lang="en-US" altLang="zh-TW" sz="24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抑菌</a:t>
            </a:r>
            <a:endParaRPr lang="en-US" altLang="zh-TW" sz="2400" b="1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呼吸健康空氣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xmlns="" id="{9FCE0C88-F4DC-4D7E-A885-8818974E7682}"/>
              </a:ext>
            </a:extLst>
          </p:cNvPr>
          <p:cNvSpPr/>
          <p:nvPr/>
        </p:nvSpPr>
        <p:spPr>
          <a:xfrm>
            <a:off x="6894299" y="5515492"/>
            <a:ext cx="520978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冷氣不直吹，學童不頭痛</a:t>
            </a:r>
          </a:p>
        </p:txBody>
      </p:sp>
    </p:spTree>
    <p:extLst>
      <p:ext uri="{BB962C8B-B14F-4D97-AF65-F5344CB8AC3E}">
        <p14:creationId xmlns:p14="http://schemas.microsoft.com/office/powerpoint/2010/main" val="477492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>
          <a:xfrm>
            <a:off x="652525" y="-173662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TW" sz="2215" b="1" dirty="0">
                <a:solidFill>
                  <a:srgbClr val="002060"/>
                </a:solidFill>
                <a:latin typeface="微軟正黑體" panose="020B0604030504040204" pitchFamily="34" charset="-120"/>
              </a:rPr>
              <a:t>	</a:t>
            </a:r>
            <a:r>
              <a:rPr lang="zh-TW" altLang="en-US" sz="3600" b="1" spc="5" dirty="0">
                <a:solidFill>
                  <a:srgbClr val="001F5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安裝規劃及支援部隊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1460102" y="4505804"/>
            <a:ext cx="3160682" cy="52645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zh-TW" altLang="en-US" sz="2492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校園景觀規劃人員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1659911" y="1090044"/>
            <a:ext cx="3160682" cy="52645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zh-TW" altLang="en-US" sz="2492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專業安裝團隊體系   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7237859" y="1059701"/>
            <a:ext cx="3160682" cy="52645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zh-TW" altLang="en-US" sz="2492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專業技術士現場指導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7116111" y="3221226"/>
            <a:ext cx="3187857" cy="52645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zh-TW" altLang="en-US" sz="2492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後勤組織分工合作</a:t>
            </a:r>
          </a:p>
        </p:txBody>
      </p:sp>
      <p:sp>
        <p:nvSpPr>
          <p:cNvPr id="17" name="矩形 16"/>
          <p:cNvSpPr/>
          <p:nvPr/>
        </p:nvSpPr>
        <p:spPr>
          <a:xfrm>
            <a:off x="1161116" y="5413943"/>
            <a:ext cx="46685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以過往安裝之豐富經驗，針對校園建築分類，規劃外機安裝之原則</a:t>
            </a:r>
            <a:r>
              <a:rPr lang="zh-TW" altLang="en-US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例如整齊</a:t>
            </a:r>
            <a:r>
              <a:rPr lang="zh-TW" altLang="en-US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與建築外觀諧和性、</a:t>
            </a:r>
            <a:r>
              <a:rPr lang="zh-TW" altLang="en-US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管槽</a:t>
            </a:r>
            <a:r>
              <a:rPr lang="zh-TW" altLang="zh-TW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設置</a:t>
            </a:r>
            <a:r>
              <a:rPr lang="en-US" altLang="zh-TW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zh-TW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</a:p>
        </p:txBody>
      </p:sp>
      <p:sp>
        <p:nvSpPr>
          <p:cNvPr id="19" name="矩形 18"/>
          <p:cNvSpPr/>
          <p:nvPr/>
        </p:nvSpPr>
        <p:spPr>
          <a:xfrm>
            <a:off x="7116111" y="1769125"/>
            <a:ext cx="4513670" cy="859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62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安裝團隊在現場施工時，具冷凍空調裝修技術士在現場指導，安裝人員全員皆有公會或東元專班授課訓練</a:t>
            </a:r>
          </a:p>
        </p:txBody>
      </p:sp>
      <p:sp>
        <p:nvSpPr>
          <p:cNvPr id="35" name="矩形 34"/>
          <p:cNvSpPr/>
          <p:nvPr/>
        </p:nvSpPr>
        <p:spPr>
          <a:xfrm>
            <a:off x="652525" y="2071066"/>
            <a:ext cx="1819851" cy="1157881"/>
          </a:xfrm>
          <a:prstGeom prst="rect">
            <a:avLst/>
          </a:prstGeom>
          <a:solidFill>
            <a:srgbClr val="FFF6DD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wrap="square">
            <a:spAutoFit/>
          </a:bodyPr>
          <a:lstStyle/>
          <a:p>
            <a:pPr algn="ctr"/>
            <a:r>
              <a:rPr lang="zh-TW" altLang="en-US" sz="1938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特販約</a:t>
            </a:r>
            <a:r>
              <a:rPr lang="en-US" altLang="zh-TW" sz="1938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90</a:t>
            </a:r>
            <a:r>
              <a:rPr lang="zh-TW" altLang="en-US" sz="1938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endParaRPr lang="en-US" altLang="zh-TW" sz="1938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62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安裝政府機關、學校之冷氣</a:t>
            </a:r>
            <a:endParaRPr lang="en-US" altLang="zh-TW" sz="1662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662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62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台銀共契經銷商</a:t>
            </a:r>
            <a:r>
              <a:rPr lang="en-US" altLang="zh-TW" sz="1662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36" name="矩形 35"/>
          <p:cNvSpPr/>
          <p:nvPr/>
        </p:nvSpPr>
        <p:spPr>
          <a:xfrm>
            <a:off x="2580297" y="2074589"/>
            <a:ext cx="1521958" cy="902106"/>
          </a:xfrm>
          <a:prstGeom prst="rect">
            <a:avLst/>
          </a:prstGeom>
          <a:solidFill>
            <a:srgbClr val="FFF6DD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wrap="square">
            <a:spAutoFit/>
          </a:bodyPr>
          <a:lstStyle/>
          <a:p>
            <a:pPr algn="ctr"/>
            <a:r>
              <a:rPr lang="zh-TW" altLang="en-US" sz="1938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經銷商</a:t>
            </a:r>
            <a:endParaRPr lang="en-US" altLang="zh-TW" sz="1938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62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全省授權銷售安裝之經銷商</a:t>
            </a:r>
            <a:endParaRPr lang="en-US" altLang="zh-TW" sz="1662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285916" y="2053281"/>
            <a:ext cx="1579947" cy="902106"/>
          </a:xfrm>
          <a:prstGeom prst="rect">
            <a:avLst/>
          </a:prstGeom>
          <a:solidFill>
            <a:srgbClr val="FFF6DD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wrap="square">
            <a:spAutoFit/>
          </a:bodyPr>
          <a:lstStyle/>
          <a:p>
            <a:pPr algn="ctr"/>
            <a:r>
              <a:rPr lang="zh-TW" altLang="en-US" sz="1938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直售</a:t>
            </a:r>
            <a:endParaRPr lang="en-US" altLang="zh-TW" sz="1938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62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宅配通負責宅配、到府安裝</a:t>
            </a:r>
          </a:p>
        </p:txBody>
      </p:sp>
      <p:cxnSp>
        <p:nvCxnSpPr>
          <p:cNvPr id="48" name="直線接點 47"/>
          <p:cNvCxnSpPr>
            <a:endCxn id="36" idx="0"/>
          </p:cNvCxnSpPr>
          <p:nvPr/>
        </p:nvCxnSpPr>
        <p:spPr>
          <a:xfrm flipH="1" flipV="1">
            <a:off x="3341276" y="2074589"/>
            <a:ext cx="50824" cy="26712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6" descr="在App Store 上的「宅配通」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2" t="15771" r="31268" b="12332"/>
          <a:stretch/>
        </p:blipFill>
        <p:spPr bwMode="auto">
          <a:xfrm>
            <a:off x="4595875" y="3036565"/>
            <a:ext cx="1164442" cy="117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61465EF0-610B-49E9-BB33-C3A2F19E8D29}"/>
              </a:ext>
            </a:extLst>
          </p:cNvPr>
          <p:cNvSpPr/>
          <p:nvPr/>
        </p:nvSpPr>
        <p:spPr>
          <a:xfrm>
            <a:off x="6654446" y="4025865"/>
            <a:ext cx="461665" cy="2436838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eaVert" wrap="squar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東氣觀音廠冷氣生產 </a:t>
            </a:r>
            <a:endParaRPr lang="zh-TW" altLang="en-US" dirty="0"/>
          </a:p>
        </p:txBody>
      </p:sp>
      <p:sp>
        <p:nvSpPr>
          <p:cNvPr id="31" name="加號 30">
            <a:extLst>
              <a:ext uri="{FF2B5EF4-FFF2-40B4-BE49-F238E27FC236}">
                <a16:creationId xmlns:a16="http://schemas.microsoft.com/office/drawing/2014/main" xmlns="" id="{CC84EAE9-6065-49E0-99EA-04C0354B6201}"/>
              </a:ext>
            </a:extLst>
          </p:cNvPr>
          <p:cNvSpPr/>
          <p:nvPr/>
        </p:nvSpPr>
        <p:spPr>
          <a:xfrm>
            <a:off x="7116111" y="4855142"/>
            <a:ext cx="361950" cy="461595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xmlns="" id="{B04571DF-1A03-4948-8B18-B601FE2ECEC2}"/>
              </a:ext>
            </a:extLst>
          </p:cNvPr>
          <p:cNvSpPr/>
          <p:nvPr/>
        </p:nvSpPr>
        <p:spPr>
          <a:xfrm>
            <a:off x="7478061" y="4025865"/>
            <a:ext cx="461665" cy="2436838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eaVert" wrap="squar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宅配通物流網絡</a:t>
            </a:r>
            <a:endParaRPr lang="zh-TW" altLang="en-US" dirty="0"/>
          </a:p>
        </p:txBody>
      </p:sp>
      <p:sp>
        <p:nvSpPr>
          <p:cNvPr id="38" name="加號 37">
            <a:extLst>
              <a:ext uri="{FF2B5EF4-FFF2-40B4-BE49-F238E27FC236}">
                <a16:creationId xmlns:a16="http://schemas.microsoft.com/office/drawing/2014/main" xmlns="" id="{CEC6EE90-CC70-4077-B0CD-FB0EEDC9EDE4}"/>
              </a:ext>
            </a:extLst>
          </p:cNvPr>
          <p:cNvSpPr/>
          <p:nvPr/>
        </p:nvSpPr>
        <p:spPr>
          <a:xfrm>
            <a:off x="7939726" y="4855142"/>
            <a:ext cx="361950" cy="461595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3621D6E9-3559-4CC4-80FD-CBFA958A5267}"/>
              </a:ext>
            </a:extLst>
          </p:cNvPr>
          <p:cNvSpPr/>
          <p:nvPr/>
        </p:nvSpPr>
        <p:spPr>
          <a:xfrm>
            <a:off x="8333852" y="4025865"/>
            <a:ext cx="461665" cy="2436838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eaVert" wrap="squar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景觀規劃人員設計溝通</a:t>
            </a:r>
            <a:endParaRPr lang="zh-TW" altLang="en-US" dirty="0"/>
          </a:p>
        </p:txBody>
      </p:sp>
      <p:sp>
        <p:nvSpPr>
          <p:cNvPr id="44" name="加號 43">
            <a:extLst>
              <a:ext uri="{FF2B5EF4-FFF2-40B4-BE49-F238E27FC236}">
                <a16:creationId xmlns:a16="http://schemas.microsoft.com/office/drawing/2014/main" xmlns="" id="{30948440-4532-4B20-8067-898CCFA40A3E}"/>
              </a:ext>
            </a:extLst>
          </p:cNvPr>
          <p:cNvSpPr/>
          <p:nvPr/>
        </p:nvSpPr>
        <p:spPr>
          <a:xfrm>
            <a:off x="8795517" y="4855142"/>
            <a:ext cx="361950" cy="461595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xmlns="" id="{8F073D8E-220E-42EC-865E-BCE5F6E4F3C9}"/>
              </a:ext>
            </a:extLst>
          </p:cNvPr>
          <p:cNvSpPr/>
          <p:nvPr/>
        </p:nvSpPr>
        <p:spPr>
          <a:xfrm>
            <a:off x="9157467" y="4045683"/>
            <a:ext cx="461665" cy="2436838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eaVert" wrap="squar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專業技術士指導</a:t>
            </a:r>
            <a:endParaRPr lang="zh-TW" altLang="en-US" dirty="0"/>
          </a:p>
        </p:txBody>
      </p:sp>
      <p:sp>
        <p:nvSpPr>
          <p:cNvPr id="46" name="加號 45">
            <a:extLst>
              <a:ext uri="{FF2B5EF4-FFF2-40B4-BE49-F238E27FC236}">
                <a16:creationId xmlns:a16="http://schemas.microsoft.com/office/drawing/2014/main" xmlns="" id="{30A8F659-38F9-4C55-AEF1-96B2CA5E7352}"/>
              </a:ext>
            </a:extLst>
          </p:cNvPr>
          <p:cNvSpPr/>
          <p:nvPr/>
        </p:nvSpPr>
        <p:spPr>
          <a:xfrm>
            <a:off x="9619132" y="4874960"/>
            <a:ext cx="361950" cy="461595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xmlns="" id="{DF13B82F-84C2-48E6-9786-CA49EC95888A}"/>
              </a:ext>
            </a:extLst>
          </p:cNvPr>
          <p:cNvSpPr/>
          <p:nvPr/>
        </p:nvSpPr>
        <p:spPr>
          <a:xfrm>
            <a:off x="10023945" y="4025865"/>
            <a:ext cx="461665" cy="2436838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eaVert" wrap="squar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安裝團隊</a:t>
            </a:r>
          </a:p>
        </p:txBody>
      </p:sp>
      <p:sp>
        <p:nvSpPr>
          <p:cNvPr id="49" name="加號 48">
            <a:extLst>
              <a:ext uri="{FF2B5EF4-FFF2-40B4-BE49-F238E27FC236}">
                <a16:creationId xmlns:a16="http://schemas.microsoft.com/office/drawing/2014/main" xmlns="" id="{B09B1BD5-5B28-404D-9298-D9F52E23C170}"/>
              </a:ext>
            </a:extLst>
          </p:cNvPr>
          <p:cNvSpPr/>
          <p:nvPr/>
        </p:nvSpPr>
        <p:spPr>
          <a:xfrm>
            <a:off x="10485610" y="4855142"/>
            <a:ext cx="361950" cy="461595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xmlns="" id="{70884725-C46E-4B40-90BF-B6AFE7F37798}"/>
              </a:ext>
            </a:extLst>
          </p:cNvPr>
          <p:cNvSpPr/>
          <p:nvPr/>
        </p:nvSpPr>
        <p:spPr>
          <a:xfrm>
            <a:off x="10838901" y="3999194"/>
            <a:ext cx="461665" cy="2436838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eaVert" wrap="squar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各地專屬服務中心</a:t>
            </a:r>
          </a:p>
        </p:txBody>
      </p:sp>
    </p:spTree>
    <p:extLst>
      <p:ext uri="{BB962C8B-B14F-4D97-AF65-F5344CB8AC3E}">
        <p14:creationId xmlns:p14="http://schemas.microsoft.com/office/powerpoint/2010/main" val="2536731476"/>
      </p:ext>
    </p:extLst>
  </p:cSld>
  <p:clrMapOvr>
    <a:masterClrMapping/>
  </p:clrMapOvr>
</p:sld>
</file>

<file path=ppt/theme/theme1.xml><?xml version="1.0" encoding="utf-8"?>
<a:theme xmlns:a="http://schemas.openxmlformats.org/drawingml/2006/main" name="TECO">
  <a:themeElements>
    <a:clrScheme name="自訂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0000FF"/>
      </a:folHlink>
    </a:clrScheme>
    <a:fontScheme name="東元電機範本120920">
      <a:majorFont>
        <a:latin typeface="Arial"/>
        <a:ea typeface="微軟正黑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華康楷書體W5外字集" pitchFamily="49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華康楷書體W5外字集" pitchFamily="49" charset="-120"/>
          </a:defRPr>
        </a:defPPr>
      </a:lstStyle>
    </a:lnDef>
  </a:objectDefaults>
  <a:extraClrSchemeLst>
    <a:extraClrScheme>
      <a:clrScheme name="東元電機範本12092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東元電機範本12092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東元電機範本12092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東元電機範本12092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東元電機範本12092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東元電機範本12092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東元電機範本12092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東元電機範本12092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東元電機範本12092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東元電機範本12092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東元電機範本12092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東元電機範本12092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TECO" id="{6646832C-C796-441F-83B7-A1CC7A612DAB}" vid="{22E6395E-B870-4C44-B1FD-E0809615084C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5251</TotalTime>
  <Words>2162</Words>
  <Application>Microsoft Office PowerPoint</Application>
  <PresentationFormat>自訂</PresentationFormat>
  <Paragraphs>349</Paragraphs>
  <Slides>25</Slides>
  <Notes>2</Notes>
  <HiddenSlides>0</HiddenSlides>
  <MMClips>0</MMClips>
  <ScaleCrop>false</ScaleCrop>
  <HeadingPairs>
    <vt:vector size="6" baseType="variant"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8" baseType="lpstr">
      <vt:lpstr>TECO</vt:lpstr>
      <vt:lpstr>Office 佈景主題</vt:lpstr>
      <vt:lpstr>Worksheet</vt:lpstr>
      <vt:lpstr>PowerPoint 簡報</vt:lpstr>
      <vt:lpstr>PowerPoint 簡報</vt:lpstr>
      <vt:lpstr>東元專利超級抑菌空氣淨化清淨設備</vt:lpstr>
      <vt:lpstr>PowerPoint 簡報</vt:lpstr>
      <vt:lpstr>PowerPoint 簡報</vt:lpstr>
      <vt:lpstr>  產品功能</vt:lpstr>
      <vt:lpstr>產品功能-超越一級能效</vt:lpstr>
      <vt:lpstr> 提供最高規技術，雙重洗淨，健康吹</vt:lpstr>
      <vt:lpstr> 安裝規劃及支援部隊</vt:lpstr>
      <vt:lpstr> 材料及安裝規劃 : 採用合乎標案規範的材料 </vt:lpstr>
      <vt:lpstr>  材料及安裝規劃:符合標案規範的安裝規劃</vt:lpstr>
      <vt:lpstr>校園安裝規劃</vt:lpstr>
      <vt:lpstr>PowerPoint 簡報</vt:lpstr>
      <vt:lpstr> 安裝完成及測試程序說明</vt:lpstr>
      <vt:lpstr>PowerPoint 簡報</vt:lpstr>
      <vt:lpstr> 多重保險，學校安心</vt:lpstr>
      <vt:lpstr>     專班安裝團隊</vt:lpstr>
      <vt:lpstr>       校園景觀規劃</vt:lpstr>
      <vt:lpstr> 服務施工案例</vt:lpstr>
      <vt:lpstr>PowerPoint 簡報</vt:lpstr>
      <vt:lpstr>PowerPoint 簡報</vt:lpstr>
      <vt:lpstr>PowerPoint 簡報</vt:lpstr>
      <vt:lpstr>  履約實績及專業技術資料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Joanne</dc:creator>
  <cp:lastModifiedBy>USER</cp:lastModifiedBy>
  <cp:revision>420</cp:revision>
  <dcterms:created xsi:type="dcterms:W3CDTF">2020-02-19T08:35:32Z</dcterms:created>
  <dcterms:modified xsi:type="dcterms:W3CDTF">2021-05-06T10:21:44Z</dcterms:modified>
</cp:coreProperties>
</file>